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858" r:id="rId2"/>
    <p:sldMasterId id="2147483859" r:id="rId3"/>
  </p:sldMasterIdLst>
  <p:notesMasterIdLst>
    <p:notesMasterId r:id="rId23"/>
  </p:notesMasterIdLst>
  <p:sldIdLst>
    <p:sldId id="1056" r:id="rId4"/>
    <p:sldId id="1158" r:id="rId5"/>
    <p:sldId id="1125" r:id="rId6"/>
    <p:sldId id="1148" r:id="rId7"/>
    <p:sldId id="1138" r:id="rId8"/>
    <p:sldId id="1139" r:id="rId9"/>
    <p:sldId id="1140" r:id="rId10"/>
    <p:sldId id="1141" r:id="rId11"/>
    <p:sldId id="1147" r:id="rId12"/>
    <p:sldId id="1146" r:id="rId13"/>
    <p:sldId id="1149" r:id="rId14"/>
    <p:sldId id="1150" r:id="rId15"/>
    <p:sldId id="1151" r:id="rId16"/>
    <p:sldId id="1152" r:id="rId17"/>
    <p:sldId id="1153" r:id="rId18"/>
    <p:sldId id="1154" r:id="rId19"/>
    <p:sldId id="1155" r:id="rId20"/>
    <p:sldId id="1156" r:id="rId21"/>
    <p:sldId id="1157" r:id="rId2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>
          <p15:clr>
            <a:srgbClr val="A4A3A4"/>
          </p15:clr>
        </p15:guide>
        <p15:guide id="2" pos="289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1F497D"/>
    <a:srgbClr val="FFFFCC"/>
    <a:srgbClr val="93CDDD"/>
    <a:srgbClr val="004182"/>
    <a:srgbClr val="969696"/>
    <a:srgbClr val="AF2125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149" autoAdjust="0"/>
  </p:normalViewPr>
  <p:slideViewPr>
    <p:cSldViewPr>
      <p:cViewPr varScale="1">
        <p:scale>
          <a:sx n="110" d="100"/>
          <a:sy n="110" d="100"/>
        </p:scale>
        <p:origin x="1614" y="90"/>
      </p:cViewPr>
      <p:guideLst>
        <p:guide orient="horz" pos="2183"/>
        <p:guide pos="289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099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C309257-773F-4166-B679-55229805A45A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66564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101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4102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3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98221A8-AB1F-4A37-BF7A-5C2B9C5567D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6537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806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254E3-8786-491C-8A9A-D70C9E29FCA8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89C5F-5CF4-4E93-8807-AB10AEF1D3F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DC5F66-C193-4424-A81B-09109702C549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070DA-4B88-415E-BBF8-0201330F834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FAFA6-A275-461E-B5D8-963236D9FD6D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C985C-06F3-4A09-B706-33E3B143605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7934E-CC0C-4AC8-96DC-832276A1D1A3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8FF0F-8BDC-4EB0-869C-452CEA57860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875D2-ACBC-4C86-AE16-AA3600C119F2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B78BF-4142-4F13-BB01-1F2F239F3E9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Blank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220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52D49-CE2F-431C-885E-61E572858155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The Sixth World Women University Presidents Forum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B7376-35B8-487F-AC32-13F859F0D693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The Sixth World Women University Presidents Forum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62954-3D23-478C-BB3B-97B5525BC76A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The Sixth World Women University Presidents Forum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0E596-B1CE-4621-ADAC-13DF993CB862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The Sixth World Women University Presidents Forum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98C9D-CEB2-4C36-9268-B9F93593880E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The Sixth World Women University Presidents Forum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C3099-31F3-4FD5-B798-362A587673B1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09890-B42B-43D7-9126-D93FE118078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80370-0F24-4C42-81E6-9EFCF5D65FF2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The Sixth World Women University Presidents Forum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6BD29-7760-45C2-B201-9D591297ED45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The Sixth World Women University Presidents Forum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C61BB-CF52-430E-9F79-D7D25CB1960C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The Sixth World Women University Presidents Forum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2E281-31C8-4A77-AB37-E36F19AFD1D4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The Sixth World Women University Presidents Forum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32F3C-43D5-4CB4-85DC-05F3B2FAAF18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The Sixth World Women University Presidents Forum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0E87C-A658-4A29-B21B-DFD56D1D8381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The Sixth World Women University Presidents Forum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94A4-1F02-4A6C-B8F0-65906BE54092}" type="datetime1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17113-BE49-413F-894F-81F6C0019A1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94A4-1F02-4A6C-B8F0-65906BE54092}" type="datetime1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602A7-CCC8-49DB-B9C7-B4D5506DC24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94A4-1F02-4A6C-B8F0-65906BE54092}" type="datetime1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E95C3-9DE1-42D7-BBAD-E59063E332F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94A4-1F02-4A6C-B8F0-65906BE54092}" type="datetime1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AC522-889B-4B8D-8416-677DA520575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2ACD6-882C-47A1-BB19-CE7E0735A370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40AC7-BE8C-4FA4-A0D4-61FEB457AE9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94A4-1F02-4A6C-B8F0-65906BE54092}" type="datetime1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F9476-405E-438D-BCA2-514B29342AD5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94A4-1F02-4A6C-B8F0-65906BE54092}" type="datetime1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F8AFE-C253-4044-BB6C-DA2C2558003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94A4-1F02-4A6C-B8F0-65906BE54092}" type="datetime1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0F579-33A1-424F-B128-32E6E820FDB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94A4-1F02-4A6C-B8F0-65906BE54092}" type="datetime1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978D5-07E4-40CD-A6BC-4C37876C7FF1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94A4-1F02-4A6C-B8F0-65906BE54092}" type="datetime1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CAF27C-3318-44AF-AB09-5AE1A222046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94A4-1F02-4A6C-B8F0-65906BE54092}" type="datetime1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7A641-9CE0-4056-B1A9-24D00F9E3C6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94A4-1F02-4A6C-B8F0-65906BE54092}" type="datetime1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BC174-56DF-4C9C-8319-923B320CBE3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68175-F3F8-4857-9A76-859CBC96287F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2628A-6C57-42A4-BE5B-604BF5C0D8B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4AB63-0E9D-4358-9970-F89D55D48097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3DA7F-DDD4-46DA-8971-EE0878F43A0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30F3A-E314-4400-8023-E859DDC1F44C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196C8-BFB5-4F80-AEEF-21EA75DC085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5BB7F-C6C6-4550-949D-8DDFB525568C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656A6-FCA2-4653-BCE7-0428CF952BD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AA4E8-A173-4D3B-A11A-52F4CDD05900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C4295-0E6B-4356-8EC2-4FB88014A4E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15D46-4B51-415C-9729-6D646F38B4C3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0EE4C-42D3-4FBC-A1C4-7C4203D8C4C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512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8DF5F307-3B5E-4C82-A123-439B0782F598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2086086B-9C84-431C-BB8B-DD096C4693F5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  <p:sldLayoutId id="2147483871" r:id="rId12"/>
    <p:sldLayoutId id="2147483872" r:id="rId13"/>
    <p:sldLayoutId id="2147483895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614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77FF069A-4105-4831-AB9C-A4D20D606120}" type="datetimeFigureOut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7500" y="6357938"/>
            <a:ext cx="21431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29250" y="6356350"/>
            <a:ext cx="32575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defRPr>
            </a:lvl1pPr>
          </a:lstStyle>
          <a:p>
            <a:pPr>
              <a:defRPr/>
            </a:pPr>
            <a:r>
              <a:rPr lang="en-US"/>
              <a:t> The Sixth World Women University Presidents Forum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717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7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476994A4-1F02-4A6C-B8F0-65906BE54092}" type="datetime1">
              <a:rPr lang="zh-CN" altLang="en-US"/>
              <a:pPr>
                <a:defRPr/>
              </a:pPr>
              <a:t>2020/12/3</a:t>
            </a:fld>
            <a:endParaRPr lang="en-US" altLang="zh-CN"/>
          </a:p>
        </p:txBody>
      </p:sp>
      <p:sp>
        <p:nvSpPr>
          <p:cNvPr id="307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22E9DB7C-D12C-4509-8712-03A040D6E34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xdwy.com.cn/xdwymis" TargetMode="External"/><Relationship Id="rId2" Type="http://schemas.openxmlformats.org/officeDocument/2006/relationships/hyperlink" Target="http://www.xdwy.com.cn/learning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learn.xdwy.com.cn:8092/payment" TargetMode="External"/><Relationship Id="rId5" Type="http://schemas.openxmlformats.org/officeDocument/2006/relationships/hyperlink" Target="https://www.xdwy.com.cn/examonline/examonlineStudentController.do?login2" TargetMode="External"/><Relationship Id="rId4" Type="http://schemas.openxmlformats.org/officeDocument/2006/relationships/hyperlink" Target="https://www.xdwy.com.cn/examonline/examonlineStudentController.do?login3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png"/><Relationship Id="rId1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1"/>
          <p:cNvSpPr txBox="1">
            <a:spLocks/>
          </p:cNvSpPr>
          <p:nvPr/>
        </p:nvSpPr>
        <p:spPr>
          <a:xfrm>
            <a:off x="2795072" y="77670"/>
            <a:ext cx="6241424" cy="61502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Tx/>
            </a:pPr>
            <a:endParaRPr lang="en-US" sz="2800" b="1" kern="0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宋体" pitchFamily="2" charset="-122"/>
            </a:endParaRPr>
          </a:p>
        </p:txBody>
      </p:sp>
      <p:sp>
        <p:nvSpPr>
          <p:cNvPr id="2" name="流程图: 联系 1"/>
          <p:cNvSpPr/>
          <p:nvPr/>
        </p:nvSpPr>
        <p:spPr bwMode="auto">
          <a:xfrm>
            <a:off x="1388071" y="2112475"/>
            <a:ext cx="288032" cy="288032"/>
          </a:xfrm>
          <a:prstGeom prst="flowChartConnector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8096" y="2852936"/>
            <a:ext cx="44630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2.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信息技术</a:t>
            </a:r>
            <a:r>
              <a:rPr lang="zh-CN" altLang="en-US" sz="2400" b="1" dirty="0">
                <a:solidFill>
                  <a:srgbClr val="FF0000"/>
                </a:solidFill>
              </a:rPr>
              <a:t>在我学院的应用情况</a:t>
            </a:r>
          </a:p>
        </p:txBody>
      </p:sp>
      <p:sp>
        <p:nvSpPr>
          <p:cNvPr id="29" name="流程图: 联系 28"/>
          <p:cNvSpPr/>
          <p:nvPr/>
        </p:nvSpPr>
        <p:spPr bwMode="auto">
          <a:xfrm>
            <a:off x="1388071" y="2943847"/>
            <a:ext cx="288032" cy="288032"/>
          </a:xfrm>
          <a:prstGeom prst="flowChartConnector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959099" y="2011839"/>
            <a:ext cx="50818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1.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信息技术</a:t>
            </a:r>
            <a:r>
              <a:rPr lang="zh-CN" altLang="en-US" sz="2400" b="1" dirty="0">
                <a:solidFill>
                  <a:srgbClr val="FF0000"/>
                </a:solidFill>
              </a:rPr>
              <a:t>在继续教育中的应用方向</a:t>
            </a:r>
          </a:p>
        </p:txBody>
      </p:sp>
      <p:sp>
        <p:nvSpPr>
          <p:cNvPr id="31" name="流程图: 联系 30"/>
          <p:cNvSpPr/>
          <p:nvPr/>
        </p:nvSpPr>
        <p:spPr bwMode="auto">
          <a:xfrm>
            <a:off x="1388071" y="3748626"/>
            <a:ext cx="288032" cy="288032"/>
          </a:xfrm>
          <a:prstGeom prst="flowChartConnector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988096" y="3669531"/>
            <a:ext cx="3844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3.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远程</a:t>
            </a:r>
            <a:r>
              <a:rPr lang="zh-CN" altLang="en-US" sz="2400" b="1" dirty="0">
                <a:solidFill>
                  <a:srgbClr val="FF0000"/>
                </a:solidFill>
              </a:rPr>
              <a:t>教育云的建设与应用</a:t>
            </a:r>
          </a:p>
        </p:txBody>
      </p:sp>
      <p:sp>
        <p:nvSpPr>
          <p:cNvPr id="33" name="流程图: 联系 32"/>
          <p:cNvSpPr/>
          <p:nvPr/>
        </p:nvSpPr>
        <p:spPr bwMode="auto">
          <a:xfrm>
            <a:off x="1388071" y="4572942"/>
            <a:ext cx="288032" cy="288032"/>
          </a:xfrm>
          <a:prstGeom prst="flowChartConnector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988096" y="4486126"/>
            <a:ext cx="16786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4.</a:t>
            </a:r>
            <a:r>
              <a:rPr lang="zh-CN" altLang="en-US" sz="2400" b="1" dirty="0">
                <a:solidFill>
                  <a:srgbClr val="FF0000"/>
                </a:solidFill>
              </a:rPr>
              <a:t>平台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使用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" name="组合 190"/>
          <p:cNvGrpSpPr/>
          <p:nvPr/>
        </p:nvGrpSpPr>
        <p:grpSpPr>
          <a:xfrm>
            <a:off x="1043608" y="2780928"/>
            <a:ext cx="6875576" cy="3686572"/>
            <a:chOff x="161877" y="1889595"/>
            <a:chExt cx="8786486" cy="4937945"/>
          </a:xfrm>
        </p:grpSpPr>
        <p:pic>
          <p:nvPicPr>
            <p:cNvPr id="3" name="Picture 2" descr="21_ISO_Icon_NSX_CloudManagementSystem_BG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9872" y="2041995"/>
              <a:ext cx="1752600" cy="1295400"/>
            </a:xfrm>
            <a:prstGeom prst="rect">
              <a:avLst/>
            </a:prstGeom>
          </p:spPr>
        </p:pic>
        <p:grpSp>
          <p:nvGrpSpPr>
            <p:cNvPr id="4" name="Group 3"/>
            <p:cNvGrpSpPr/>
            <p:nvPr/>
          </p:nvGrpSpPr>
          <p:grpSpPr>
            <a:xfrm>
              <a:off x="3038872" y="5547195"/>
              <a:ext cx="942373" cy="881166"/>
              <a:chOff x="2399713" y="3385005"/>
              <a:chExt cx="942373" cy="881166"/>
            </a:xfrm>
          </p:grpSpPr>
          <p:pic>
            <p:nvPicPr>
              <p:cNvPr id="5" name="Picture 2" descr="C:\Users\testuser\AppData\Local\Temp\VMwareDnD\aff9d7a7\ICON_Data_3D_blank_Q408.pn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399713" y="3710302"/>
                <a:ext cx="942373" cy="555869"/>
              </a:xfrm>
              <a:prstGeom prst="rect">
                <a:avLst/>
              </a:prstGeom>
              <a:noFill/>
            </p:spPr>
          </p:pic>
          <p:pic>
            <p:nvPicPr>
              <p:cNvPr id="6" name="Picture 2" descr="C:\Users\testuser\AppData\Local\Temp\VMwareDnD\aff9d7a7\ICON_Data_3D_blank_Q408.pn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399713" y="3547391"/>
                <a:ext cx="942373" cy="555869"/>
              </a:xfrm>
              <a:prstGeom prst="rect">
                <a:avLst/>
              </a:prstGeom>
              <a:noFill/>
            </p:spPr>
          </p:pic>
          <p:pic>
            <p:nvPicPr>
              <p:cNvPr id="7" name="Picture 2" descr="C:\Users\testuser\AppData\Local\Temp\VMwareDnD\aff9d7a7\ICON_Data_3D_blank_Q408.pn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399713" y="3385005"/>
                <a:ext cx="942373" cy="555869"/>
              </a:xfrm>
              <a:prstGeom prst="rect">
                <a:avLst/>
              </a:prstGeom>
              <a:noFill/>
            </p:spPr>
          </p:pic>
          <p:cxnSp>
            <p:nvCxnSpPr>
              <p:cNvPr id="8" name="Curved Connector 7"/>
              <p:cNvCxnSpPr/>
              <p:nvPr/>
            </p:nvCxnSpPr>
            <p:spPr bwMode="auto">
              <a:xfrm>
                <a:off x="2600325" y="3393525"/>
                <a:ext cx="551094" cy="398430"/>
              </a:xfrm>
              <a:prstGeom prst="curvedConnector3">
                <a:avLst>
                  <a:gd name="adj1" fmla="val 50000"/>
                </a:avLst>
              </a:prstGeom>
              <a:solidFill>
                <a:srgbClr val="0095D3"/>
              </a:solidFill>
              <a:ln w="69850" cap="flat" cmpd="sng" algn="ctr">
                <a:solidFill>
                  <a:schemeClr val="bg1"/>
                </a:solidFill>
                <a:prstDash val="solid"/>
                <a:round/>
                <a:headEnd type="triangle" w="sm" len="sm"/>
                <a:tailEnd type="triangle" w="sm" len="sm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scene3d>
                <a:camera prst="isometricTopUp">
                  <a:rot lat="19208655" lon="18204191" rev="4025411"/>
                </a:camera>
                <a:lightRig rig="threePt" dir="t"/>
              </a:scene3d>
            </p:spPr>
          </p:cxnSp>
          <p:cxnSp>
            <p:nvCxnSpPr>
              <p:cNvPr id="9" name="Curved Connector 8"/>
              <p:cNvCxnSpPr/>
              <p:nvPr/>
            </p:nvCxnSpPr>
            <p:spPr bwMode="auto">
              <a:xfrm rot="10800000" flipV="1">
                <a:off x="2602146" y="3388179"/>
                <a:ext cx="553805" cy="406949"/>
              </a:xfrm>
              <a:prstGeom prst="curvedConnector3">
                <a:avLst>
                  <a:gd name="adj1" fmla="val 50000"/>
                </a:avLst>
              </a:prstGeom>
              <a:solidFill>
                <a:srgbClr val="0095D3"/>
              </a:solidFill>
              <a:ln w="69850" cap="flat" cmpd="sng" algn="ctr">
                <a:solidFill>
                  <a:schemeClr val="bg1"/>
                </a:solidFill>
                <a:prstDash val="solid"/>
                <a:round/>
                <a:headEnd type="triangle" w="sm" len="sm"/>
                <a:tailEnd type="triangle" w="sm" len="sm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scene3d>
                <a:camera prst="isometricTopUp">
                  <a:rot lat="19208655" lon="18204191" rev="4025411"/>
                </a:camera>
                <a:lightRig rig="threePt" dir="t"/>
              </a:scene3d>
            </p:spPr>
          </p:cxnSp>
          <p:sp>
            <p:nvSpPr>
              <p:cNvPr id="10" name="Rectangle 9"/>
              <p:cNvSpPr/>
              <p:nvPr/>
            </p:nvSpPr>
            <p:spPr>
              <a:xfrm>
                <a:off x="2444750" y="3667758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505675" y="3696967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566600" y="3726176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627525" y="3755385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688450" y="3784594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749375" y="3813803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2447925" y="3827143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508850" y="3856352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569775" y="3885561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2630700" y="3914770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691625" y="3943979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2752550" y="3973188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2451100" y="3986528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2512025" y="4015737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2572950" y="4044946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633875" y="4074155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2694800" y="4103364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2755725" y="4132573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4195882" y="5033717"/>
              <a:ext cx="942373" cy="881166"/>
              <a:chOff x="2399713" y="3385005"/>
              <a:chExt cx="942373" cy="881166"/>
            </a:xfrm>
          </p:grpSpPr>
          <p:pic>
            <p:nvPicPr>
              <p:cNvPr id="29" name="Picture 2" descr="C:\Users\testuser\AppData\Local\Temp\VMwareDnD\aff9d7a7\ICON_Data_3D_blank_Q408.pn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399713" y="3710302"/>
                <a:ext cx="942373" cy="555869"/>
              </a:xfrm>
              <a:prstGeom prst="rect">
                <a:avLst/>
              </a:prstGeom>
              <a:noFill/>
            </p:spPr>
          </p:pic>
          <p:pic>
            <p:nvPicPr>
              <p:cNvPr id="30" name="Picture 2" descr="C:\Users\testuser\AppData\Local\Temp\VMwareDnD\aff9d7a7\ICON_Data_3D_blank_Q408.pn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399713" y="3547391"/>
                <a:ext cx="942373" cy="555869"/>
              </a:xfrm>
              <a:prstGeom prst="rect">
                <a:avLst/>
              </a:prstGeom>
              <a:noFill/>
            </p:spPr>
          </p:pic>
          <p:pic>
            <p:nvPicPr>
              <p:cNvPr id="31" name="Picture 2" descr="C:\Users\testuser\AppData\Local\Temp\VMwareDnD\aff9d7a7\ICON_Data_3D_blank_Q408.pn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399713" y="3385005"/>
                <a:ext cx="942373" cy="555869"/>
              </a:xfrm>
              <a:prstGeom prst="rect">
                <a:avLst/>
              </a:prstGeom>
              <a:noFill/>
            </p:spPr>
          </p:pic>
          <p:cxnSp>
            <p:nvCxnSpPr>
              <p:cNvPr id="32" name="Curved Connector 31"/>
              <p:cNvCxnSpPr/>
              <p:nvPr/>
            </p:nvCxnSpPr>
            <p:spPr bwMode="auto">
              <a:xfrm>
                <a:off x="2600325" y="3393525"/>
                <a:ext cx="551094" cy="398430"/>
              </a:xfrm>
              <a:prstGeom prst="curvedConnector3">
                <a:avLst>
                  <a:gd name="adj1" fmla="val 50000"/>
                </a:avLst>
              </a:prstGeom>
              <a:solidFill>
                <a:srgbClr val="0095D3"/>
              </a:solidFill>
              <a:ln w="69850" cap="flat" cmpd="sng" algn="ctr">
                <a:solidFill>
                  <a:schemeClr val="bg1"/>
                </a:solidFill>
                <a:prstDash val="solid"/>
                <a:round/>
                <a:headEnd type="triangle" w="sm" len="sm"/>
                <a:tailEnd type="triangle" w="sm" len="sm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scene3d>
                <a:camera prst="isometricTopUp">
                  <a:rot lat="19208655" lon="18204191" rev="4025411"/>
                </a:camera>
                <a:lightRig rig="threePt" dir="t"/>
              </a:scene3d>
            </p:spPr>
          </p:cxnSp>
          <p:cxnSp>
            <p:nvCxnSpPr>
              <p:cNvPr id="33" name="Curved Connector 32"/>
              <p:cNvCxnSpPr/>
              <p:nvPr/>
            </p:nvCxnSpPr>
            <p:spPr bwMode="auto">
              <a:xfrm rot="10800000" flipV="1">
                <a:off x="2602146" y="3388179"/>
                <a:ext cx="553805" cy="406949"/>
              </a:xfrm>
              <a:prstGeom prst="curvedConnector3">
                <a:avLst>
                  <a:gd name="adj1" fmla="val 50000"/>
                </a:avLst>
              </a:prstGeom>
              <a:solidFill>
                <a:srgbClr val="0095D3"/>
              </a:solidFill>
              <a:ln w="69850" cap="flat" cmpd="sng" algn="ctr">
                <a:solidFill>
                  <a:schemeClr val="bg1"/>
                </a:solidFill>
                <a:prstDash val="solid"/>
                <a:round/>
                <a:headEnd type="triangle" w="sm" len="sm"/>
                <a:tailEnd type="triangle" w="sm" len="sm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scene3d>
                <a:camera prst="isometricTopUp">
                  <a:rot lat="19208655" lon="18204191" rev="4025411"/>
                </a:camera>
                <a:lightRig rig="threePt" dir="t"/>
              </a:scene3d>
            </p:spPr>
          </p:cxnSp>
          <p:sp>
            <p:nvSpPr>
              <p:cNvPr id="34" name="Rectangle 33"/>
              <p:cNvSpPr/>
              <p:nvPr/>
            </p:nvSpPr>
            <p:spPr>
              <a:xfrm>
                <a:off x="2444750" y="3667758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2505675" y="3696967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2566600" y="3726176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2627525" y="3755385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2688450" y="3784594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2749375" y="3813803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2447925" y="3827143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2508850" y="3856352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2569775" y="3885561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2630700" y="3914770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2691625" y="3943979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2752550" y="3973188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2451100" y="3986528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2512025" y="4015737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2572950" y="4044946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2633875" y="4074155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2694800" y="4103364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2755725" y="4132573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3955896" y="5946374"/>
              <a:ext cx="942373" cy="881166"/>
              <a:chOff x="2399713" y="3385005"/>
              <a:chExt cx="942373" cy="881166"/>
            </a:xfrm>
          </p:grpSpPr>
          <p:pic>
            <p:nvPicPr>
              <p:cNvPr id="53" name="Picture 2" descr="C:\Users\testuser\AppData\Local\Temp\VMwareDnD\aff9d7a7\ICON_Data_3D_blank_Q408.pn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399713" y="3710302"/>
                <a:ext cx="942373" cy="555869"/>
              </a:xfrm>
              <a:prstGeom prst="rect">
                <a:avLst/>
              </a:prstGeom>
              <a:noFill/>
            </p:spPr>
          </p:pic>
          <p:pic>
            <p:nvPicPr>
              <p:cNvPr id="54" name="Picture 2" descr="C:\Users\testuser\AppData\Local\Temp\VMwareDnD\aff9d7a7\ICON_Data_3D_blank_Q408.pn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399713" y="3547391"/>
                <a:ext cx="942373" cy="555869"/>
              </a:xfrm>
              <a:prstGeom prst="rect">
                <a:avLst/>
              </a:prstGeom>
              <a:noFill/>
            </p:spPr>
          </p:pic>
          <p:pic>
            <p:nvPicPr>
              <p:cNvPr id="55" name="Picture 2" descr="C:\Users\testuser\AppData\Local\Temp\VMwareDnD\aff9d7a7\ICON_Data_3D_blank_Q408.pn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399713" y="3385005"/>
                <a:ext cx="942373" cy="555869"/>
              </a:xfrm>
              <a:prstGeom prst="rect">
                <a:avLst/>
              </a:prstGeom>
              <a:noFill/>
            </p:spPr>
          </p:pic>
          <p:cxnSp>
            <p:nvCxnSpPr>
              <p:cNvPr id="56" name="Curved Connector 55"/>
              <p:cNvCxnSpPr/>
              <p:nvPr/>
            </p:nvCxnSpPr>
            <p:spPr bwMode="auto">
              <a:xfrm>
                <a:off x="2600325" y="3393525"/>
                <a:ext cx="551094" cy="398430"/>
              </a:xfrm>
              <a:prstGeom prst="curvedConnector3">
                <a:avLst>
                  <a:gd name="adj1" fmla="val 50000"/>
                </a:avLst>
              </a:prstGeom>
              <a:solidFill>
                <a:srgbClr val="0095D3"/>
              </a:solidFill>
              <a:ln w="69850" cap="flat" cmpd="sng" algn="ctr">
                <a:solidFill>
                  <a:schemeClr val="bg1"/>
                </a:solidFill>
                <a:prstDash val="solid"/>
                <a:round/>
                <a:headEnd type="triangle" w="sm" len="sm"/>
                <a:tailEnd type="triangle" w="sm" len="sm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scene3d>
                <a:camera prst="isometricTopUp">
                  <a:rot lat="19208655" lon="18204191" rev="4025411"/>
                </a:camera>
                <a:lightRig rig="threePt" dir="t"/>
              </a:scene3d>
            </p:spPr>
          </p:cxnSp>
          <p:cxnSp>
            <p:nvCxnSpPr>
              <p:cNvPr id="57" name="Curved Connector 56"/>
              <p:cNvCxnSpPr/>
              <p:nvPr/>
            </p:nvCxnSpPr>
            <p:spPr bwMode="auto">
              <a:xfrm rot="10800000" flipV="1">
                <a:off x="2602146" y="3388179"/>
                <a:ext cx="553805" cy="406949"/>
              </a:xfrm>
              <a:prstGeom prst="curvedConnector3">
                <a:avLst>
                  <a:gd name="adj1" fmla="val 50000"/>
                </a:avLst>
              </a:prstGeom>
              <a:solidFill>
                <a:srgbClr val="0095D3"/>
              </a:solidFill>
              <a:ln w="69850" cap="flat" cmpd="sng" algn="ctr">
                <a:solidFill>
                  <a:schemeClr val="bg1"/>
                </a:solidFill>
                <a:prstDash val="solid"/>
                <a:round/>
                <a:headEnd type="triangle" w="sm" len="sm"/>
                <a:tailEnd type="triangle" w="sm" len="sm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scene3d>
                <a:camera prst="isometricTopUp">
                  <a:rot lat="19208655" lon="18204191" rev="4025411"/>
                </a:camera>
                <a:lightRig rig="threePt" dir="t"/>
              </a:scene3d>
            </p:spPr>
          </p:cxnSp>
          <p:sp>
            <p:nvSpPr>
              <p:cNvPr id="58" name="Rectangle 57"/>
              <p:cNvSpPr/>
              <p:nvPr/>
            </p:nvSpPr>
            <p:spPr>
              <a:xfrm>
                <a:off x="2444750" y="3667758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2505675" y="3696967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2566600" y="3726176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2627525" y="3755385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2688450" y="3784594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2749375" y="3813803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2447925" y="3827143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2508850" y="3856352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2569775" y="3885561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2630700" y="3914770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2691625" y="3943979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2752550" y="3973188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2451100" y="3986528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2512025" y="4015737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2572950" y="4044946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2633875" y="4074155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2694800" y="4103364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2755725" y="4132573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5129394" y="5429495"/>
              <a:ext cx="942373" cy="881166"/>
              <a:chOff x="2399713" y="3385005"/>
              <a:chExt cx="942373" cy="881166"/>
            </a:xfrm>
          </p:grpSpPr>
          <p:pic>
            <p:nvPicPr>
              <p:cNvPr id="77" name="Picture 2" descr="C:\Users\testuser\AppData\Local\Temp\VMwareDnD\aff9d7a7\ICON_Data_3D_blank_Q408.pn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399713" y="3710302"/>
                <a:ext cx="942373" cy="555869"/>
              </a:xfrm>
              <a:prstGeom prst="rect">
                <a:avLst/>
              </a:prstGeom>
              <a:noFill/>
            </p:spPr>
          </p:pic>
          <p:pic>
            <p:nvPicPr>
              <p:cNvPr id="78" name="Picture 2" descr="C:\Users\testuser\AppData\Local\Temp\VMwareDnD\aff9d7a7\ICON_Data_3D_blank_Q408.pn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399713" y="3547391"/>
                <a:ext cx="942373" cy="555869"/>
              </a:xfrm>
              <a:prstGeom prst="rect">
                <a:avLst/>
              </a:prstGeom>
              <a:noFill/>
            </p:spPr>
          </p:pic>
          <p:pic>
            <p:nvPicPr>
              <p:cNvPr id="79" name="Picture 2" descr="C:\Users\testuser\AppData\Local\Temp\VMwareDnD\aff9d7a7\ICON_Data_3D_blank_Q408.pn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399713" y="3385005"/>
                <a:ext cx="942373" cy="555869"/>
              </a:xfrm>
              <a:prstGeom prst="rect">
                <a:avLst/>
              </a:prstGeom>
              <a:noFill/>
            </p:spPr>
          </p:pic>
          <p:cxnSp>
            <p:nvCxnSpPr>
              <p:cNvPr id="80" name="Curved Connector 79"/>
              <p:cNvCxnSpPr/>
              <p:nvPr/>
            </p:nvCxnSpPr>
            <p:spPr bwMode="auto">
              <a:xfrm>
                <a:off x="2600325" y="3393525"/>
                <a:ext cx="551094" cy="398430"/>
              </a:xfrm>
              <a:prstGeom prst="curvedConnector3">
                <a:avLst>
                  <a:gd name="adj1" fmla="val 50000"/>
                </a:avLst>
              </a:prstGeom>
              <a:solidFill>
                <a:srgbClr val="0095D3"/>
              </a:solidFill>
              <a:ln w="69850" cap="flat" cmpd="sng" algn="ctr">
                <a:solidFill>
                  <a:schemeClr val="bg1"/>
                </a:solidFill>
                <a:prstDash val="solid"/>
                <a:round/>
                <a:headEnd type="triangle" w="sm" len="sm"/>
                <a:tailEnd type="triangle" w="sm" len="sm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scene3d>
                <a:camera prst="isometricTopUp">
                  <a:rot lat="19208655" lon="18204191" rev="4025411"/>
                </a:camera>
                <a:lightRig rig="threePt" dir="t"/>
              </a:scene3d>
            </p:spPr>
          </p:cxnSp>
          <p:cxnSp>
            <p:nvCxnSpPr>
              <p:cNvPr id="81" name="Curved Connector 80"/>
              <p:cNvCxnSpPr/>
              <p:nvPr/>
            </p:nvCxnSpPr>
            <p:spPr bwMode="auto">
              <a:xfrm rot="10800000" flipV="1">
                <a:off x="2602146" y="3388179"/>
                <a:ext cx="553805" cy="406949"/>
              </a:xfrm>
              <a:prstGeom prst="curvedConnector3">
                <a:avLst>
                  <a:gd name="adj1" fmla="val 50000"/>
                </a:avLst>
              </a:prstGeom>
              <a:solidFill>
                <a:srgbClr val="0095D3"/>
              </a:solidFill>
              <a:ln w="69850" cap="flat" cmpd="sng" algn="ctr">
                <a:solidFill>
                  <a:schemeClr val="bg1"/>
                </a:solidFill>
                <a:prstDash val="solid"/>
                <a:round/>
                <a:headEnd type="triangle" w="sm" len="sm"/>
                <a:tailEnd type="triangle" w="sm" len="sm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scene3d>
                <a:camera prst="isometricTopUp">
                  <a:rot lat="19208655" lon="18204191" rev="4025411"/>
                </a:camera>
                <a:lightRig rig="threePt" dir="t"/>
              </a:scene3d>
            </p:spPr>
          </p:cxnSp>
          <p:sp>
            <p:nvSpPr>
              <p:cNvPr id="82" name="Rectangle 81"/>
              <p:cNvSpPr/>
              <p:nvPr/>
            </p:nvSpPr>
            <p:spPr>
              <a:xfrm>
                <a:off x="2444750" y="3667758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2505675" y="3696967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2566600" y="3726176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2627525" y="3755385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2688450" y="3784594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2749375" y="3813803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2447925" y="3827143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2508850" y="3856352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2569775" y="3885561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2630700" y="3914770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2691625" y="3943979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2752550" y="3973188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2451100" y="3986528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2512025" y="4015737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2572950" y="4044946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2633875" y="4074155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2694800" y="4103364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2755725" y="4132573"/>
                <a:ext cx="577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  <a:scene3d>
                <a:camera prst="isometricLeftDown">
                  <a:rot lat="2100000" lon="2700000" rev="300000"/>
                </a:camera>
                <a:lightRig rig="threePt" dir="t"/>
              </a:scene3d>
            </p:spPr>
            <p:txBody>
              <a:bodyPr rtlCol="0" anchor="ctr">
                <a:spAutoFit/>
              </a:bodyPr>
              <a:lstStyle/>
              <a:p>
                <a:pPr algn="ctr" defTabSz="914400"/>
                <a:endParaRPr lang="en-US" sz="1200" b="1" dirty="0" smtClean="0">
                  <a:solidFill>
                    <a:srgbClr val="333333"/>
                  </a:solidFill>
                  <a:latin typeface="Arial"/>
                </a:endParaRPr>
              </a:p>
            </p:txBody>
          </p:sp>
        </p:grpSp>
        <p:cxnSp>
          <p:nvCxnSpPr>
            <p:cNvPr id="100" name="Straight Connector 99"/>
            <p:cNvCxnSpPr/>
            <p:nvPr/>
          </p:nvCxnSpPr>
          <p:spPr bwMode="auto">
            <a:xfrm>
              <a:off x="3790578" y="5664449"/>
              <a:ext cx="914400" cy="914400"/>
            </a:xfrm>
            <a:prstGeom prst="line">
              <a:avLst/>
            </a:prstGeom>
            <a:solidFill>
              <a:srgbClr val="0095D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1" name="Straight Connector 100"/>
            <p:cNvCxnSpPr/>
            <p:nvPr/>
          </p:nvCxnSpPr>
          <p:spPr bwMode="auto">
            <a:xfrm flipV="1">
              <a:off x="4819638" y="5879937"/>
              <a:ext cx="608711" cy="253923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2" name="Straight Connector 101"/>
            <p:cNvCxnSpPr>
              <a:endCxn id="85" idx="2"/>
            </p:cNvCxnSpPr>
            <p:nvPr/>
          </p:nvCxnSpPr>
          <p:spPr bwMode="auto">
            <a:xfrm>
              <a:off x="3973912" y="5825834"/>
              <a:ext cx="1412169" cy="19760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3" name="Straight Connector 102"/>
            <p:cNvCxnSpPr/>
            <p:nvPr/>
          </p:nvCxnSpPr>
          <p:spPr bwMode="auto">
            <a:xfrm flipV="1">
              <a:off x="4548719" y="5649605"/>
              <a:ext cx="37883" cy="351687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04" name="Group 103"/>
            <p:cNvGrpSpPr/>
            <p:nvPr/>
          </p:nvGrpSpPr>
          <p:grpSpPr>
            <a:xfrm>
              <a:off x="4210038" y="4533660"/>
              <a:ext cx="1143000" cy="990600"/>
              <a:chOff x="6351178" y="4244265"/>
              <a:chExt cx="1143000" cy="990600"/>
            </a:xfrm>
          </p:grpSpPr>
          <p:pic>
            <p:nvPicPr>
              <p:cNvPr id="105" name="Picture 104" descr="firewall.png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9778" y="4244265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06" name="Picture 105" descr="firewall.png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51178" y="4320465"/>
                <a:ext cx="914400" cy="914400"/>
              </a:xfrm>
              <a:prstGeom prst="rect">
                <a:avLst/>
              </a:prstGeom>
            </p:spPr>
          </p:pic>
        </p:grpSp>
        <p:sp>
          <p:nvSpPr>
            <p:cNvPr id="107" name="Freeform 106"/>
            <p:cNvSpPr/>
            <p:nvPr/>
          </p:nvSpPr>
          <p:spPr>
            <a:xfrm>
              <a:off x="3385300" y="6001292"/>
              <a:ext cx="642630" cy="291436"/>
            </a:xfrm>
            <a:custGeom>
              <a:avLst/>
              <a:gdLst>
                <a:gd name="connsiteX0" fmla="*/ 117834 w 739293"/>
                <a:gd name="connsiteY0" fmla="*/ 0 h 321826"/>
                <a:gd name="connsiteX1" fmla="*/ 36774 w 739293"/>
                <a:gd name="connsiteY1" fmla="*/ 54045 h 321826"/>
                <a:gd name="connsiteX2" fmla="*/ 640220 w 739293"/>
                <a:gd name="connsiteY2" fmla="*/ 315259 h 321826"/>
                <a:gd name="connsiteX3" fmla="*/ 739293 w 739293"/>
                <a:gd name="connsiteY3" fmla="*/ 243200 h 321826"/>
                <a:gd name="connsiteX0" fmla="*/ 60341 w 681800"/>
                <a:gd name="connsiteY0" fmla="*/ 0 h 319579"/>
                <a:gd name="connsiteX1" fmla="*/ 68181 w 681800"/>
                <a:gd name="connsiteY1" fmla="*/ 98495 h 319579"/>
                <a:gd name="connsiteX2" fmla="*/ 582727 w 681800"/>
                <a:gd name="connsiteY2" fmla="*/ 315259 h 319579"/>
                <a:gd name="connsiteX3" fmla="*/ 681800 w 681800"/>
                <a:gd name="connsiteY3" fmla="*/ 243200 h 319579"/>
                <a:gd name="connsiteX0" fmla="*/ 62654 w 684113"/>
                <a:gd name="connsiteY0" fmla="*/ 0 h 319579"/>
                <a:gd name="connsiteX1" fmla="*/ 70494 w 684113"/>
                <a:gd name="connsiteY1" fmla="*/ 98495 h 319579"/>
                <a:gd name="connsiteX2" fmla="*/ 585040 w 684113"/>
                <a:gd name="connsiteY2" fmla="*/ 315259 h 319579"/>
                <a:gd name="connsiteX3" fmla="*/ 684113 w 684113"/>
                <a:gd name="connsiteY3" fmla="*/ 243200 h 319579"/>
                <a:gd name="connsiteX0" fmla="*/ 47087 w 668546"/>
                <a:gd name="connsiteY0" fmla="*/ 0 h 319132"/>
                <a:gd name="connsiteX1" fmla="*/ 93027 w 668546"/>
                <a:gd name="connsiteY1" fmla="*/ 108020 h 319132"/>
                <a:gd name="connsiteX2" fmla="*/ 569473 w 668546"/>
                <a:gd name="connsiteY2" fmla="*/ 315259 h 319132"/>
                <a:gd name="connsiteX3" fmla="*/ 668546 w 668546"/>
                <a:gd name="connsiteY3" fmla="*/ 243200 h 319132"/>
                <a:gd name="connsiteX0" fmla="*/ 42122 w 663581"/>
                <a:gd name="connsiteY0" fmla="*/ 0 h 289199"/>
                <a:gd name="connsiteX1" fmla="*/ 88062 w 663581"/>
                <a:gd name="connsiteY1" fmla="*/ 108020 h 289199"/>
                <a:gd name="connsiteX2" fmla="*/ 488308 w 663581"/>
                <a:gd name="connsiteY2" fmla="*/ 283509 h 289199"/>
                <a:gd name="connsiteX3" fmla="*/ 663581 w 663581"/>
                <a:gd name="connsiteY3" fmla="*/ 243200 h 289199"/>
                <a:gd name="connsiteX0" fmla="*/ 48329 w 647563"/>
                <a:gd name="connsiteY0" fmla="*/ 0 h 286024"/>
                <a:gd name="connsiteX1" fmla="*/ 72044 w 647563"/>
                <a:gd name="connsiteY1" fmla="*/ 104845 h 286024"/>
                <a:gd name="connsiteX2" fmla="*/ 472290 w 647563"/>
                <a:gd name="connsiteY2" fmla="*/ 280334 h 286024"/>
                <a:gd name="connsiteX3" fmla="*/ 647563 w 647563"/>
                <a:gd name="connsiteY3" fmla="*/ 240025 h 286024"/>
                <a:gd name="connsiteX0" fmla="*/ 40213 w 639447"/>
                <a:gd name="connsiteY0" fmla="*/ 0 h 286024"/>
                <a:gd name="connsiteX1" fmla="*/ 63928 w 639447"/>
                <a:gd name="connsiteY1" fmla="*/ 104845 h 286024"/>
                <a:gd name="connsiteX2" fmla="*/ 464174 w 639447"/>
                <a:gd name="connsiteY2" fmla="*/ 280334 h 286024"/>
                <a:gd name="connsiteX3" fmla="*/ 639447 w 639447"/>
                <a:gd name="connsiteY3" fmla="*/ 240025 h 286024"/>
                <a:gd name="connsiteX0" fmla="*/ 29449 w 628683"/>
                <a:gd name="connsiteY0" fmla="*/ 0 h 285457"/>
                <a:gd name="connsiteX1" fmla="*/ 88089 w 628683"/>
                <a:gd name="connsiteY1" fmla="*/ 114370 h 285457"/>
                <a:gd name="connsiteX2" fmla="*/ 453410 w 628683"/>
                <a:gd name="connsiteY2" fmla="*/ 280334 h 285457"/>
                <a:gd name="connsiteX3" fmla="*/ 628683 w 628683"/>
                <a:gd name="connsiteY3" fmla="*/ 240025 h 285457"/>
                <a:gd name="connsiteX0" fmla="*/ 39008 w 638242"/>
                <a:gd name="connsiteY0" fmla="*/ 0 h 285086"/>
                <a:gd name="connsiteX1" fmla="*/ 65898 w 638242"/>
                <a:gd name="connsiteY1" fmla="*/ 120720 h 285086"/>
                <a:gd name="connsiteX2" fmla="*/ 462969 w 638242"/>
                <a:gd name="connsiteY2" fmla="*/ 280334 h 285086"/>
                <a:gd name="connsiteX3" fmla="*/ 638242 w 638242"/>
                <a:gd name="connsiteY3" fmla="*/ 240025 h 285086"/>
                <a:gd name="connsiteX0" fmla="*/ 37046 w 642630"/>
                <a:gd name="connsiteY0" fmla="*/ 0 h 291436"/>
                <a:gd name="connsiteX1" fmla="*/ 70286 w 642630"/>
                <a:gd name="connsiteY1" fmla="*/ 127070 h 291436"/>
                <a:gd name="connsiteX2" fmla="*/ 467357 w 642630"/>
                <a:gd name="connsiteY2" fmla="*/ 286684 h 291436"/>
                <a:gd name="connsiteX3" fmla="*/ 642630 w 642630"/>
                <a:gd name="connsiteY3" fmla="*/ 246375 h 29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2630" h="291436">
                  <a:moveTo>
                    <a:pt x="37046" y="0"/>
                  </a:moveTo>
                  <a:cubicBezTo>
                    <a:pt x="-27966" y="48376"/>
                    <a:pt x="-1432" y="79289"/>
                    <a:pt x="70286" y="127070"/>
                  </a:cubicBezTo>
                  <a:cubicBezTo>
                    <a:pt x="142004" y="174851"/>
                    <a:pt x="371966" y="266800"/>
                    <a:pt x="467357" y="286684"/>
                  </a:cubicBezTo>
                  <a:cubicBezTo>
                    <a:pt x="562748" y="306568"/>
                    <a:pt x="624617" y="258385"/>
                    <a:pt x="642630" y="246375"/>
                  </a:cubicBezTo>
                </a:path>
              </a:pathLst>
            </a:custGeom>
            <a:ln w="28575" cmpd="sng">
              <a:solidFill>
                <a:schemeClr val="accent1"/>
              </a:solidFill>
            </a:ln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>
                <a:spcAft>
                  <a:spcPct val="40000"/>
                </a:spcAft>
              </a:pPr>
              <a:endParaRPr lang="en-US" sz="2400" smtClean="0">
                <a:solidFill>
                  <a:srgbClr val="0095D3"/>
                </a:solidFill>
                <a:latin typeface="Arial" charset="0"/>
                <a:ea typeface="ＭＳ Ｐゴシック" pitchFamily="34" charset="-128"/>
              </a:endParaRPr>
            </a:p>
          </p:txBody>
        </p:sp>
        <p:cxnSp>
          <p:nvCxnSpPr>
            <p:cNvPr id="108" name="Straight Connector 107"/>
            <p:cNvCxnSpPr/>
            <p:nvPr/>
          </p:nvCxnSpPr>
          <p:spPr bwMode="auto">
            <a:xfrm flipV="1">
              <a:off x="3924418" y="5461192"/>
              <a:ext cx="608711" cy="253923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9" name="Freeform 108"/>
            <p:cNvSpPr/>
            <p:nvPr/>
          </p:nvSpPr>
          <p:spPr>
            <a:xfrm>
              <a:off x="4553700" y="5493005"/>
              <a:ext cx="642630" cy="291436"/>
            </a:xfrm>
            <a:custGeom>
              <a:avLst/>
              <a:gdLst>
                <a:gd name="connsiteX0" fmla="*/ 117834 w 739293"/>
                <a:gd name="connsiteY0" fmla="*/ 0 h 321826"/>
                <a:gd name="connsiteX1" fmla="*/ 36774 w 739293"/>
                <a:gd name="connsiteY1" fmla="*/ 54045 h 321826"/>
                <a:gd name="connsiteX2" fmla="*/ 640220 w 739293"/>
                <a:gd name="connsiteY2" fmla="*/ 315259 h 321826"/>
                <a:gd name="connsiteX3" fmla="*/ 739293 w 739293"/>
                <a:gd name="connsiteY3" fmla="*/ 243200 h 321826"/>
                <a:gd name="connsiteX0" fmla="*/ 60341 w 681800"/>
                <a:gd name="connsiteY0" fmla="*/ 0 h 319579"/>
                <a:gd name="connsiteX1" fmla="*/ 68181 w 681800"/>
                <a:gd name="connsiteY1" fmla="*/ 98495 h 319579"/>
                <a:gd name="connsiteX2" fmla="*/ 582727 w 681800"/>
                <a:gd name="connsiteY2" fmla="*/ 315259 h 319579"/>
                <a:gd name="connsiteX3" fmla="*/ 681800 w 681800"/>
                <a:gd name="connsiteY3" fmla="*/ 243200 h 319579"/>
                <a:gd name="connsiteX0" fmla="*/ 62654 w 684113"/>
                <a:gd name="connsiteY0" fmla="*/ 0 h 319579"/>
                <a:gd name="connsiteX1" fmla="*/ 70494 w 684113"/>
                <a:gd name="connsiteY1" fmla="*/ 98495 h 319579"/>
                <a:gd name="connsiteX2" fmla="*/ 585040 w 684113"/>
                <a:gd name="connsiteY2" fmla="*/ 315259 h 319579"/>
                <a:gd name="connsiteX3" fmla="*/ 684113 w 684113"/>
                <a:gd name="connsiteY3" fmla="*/ 243200 h 319579"/>
                <a:gd name="connsiteX0" fmla="*/ 47087 w 668546"/>
                <a:gd name="connsiteY0" fmla="*/ 0 h 319132"/>
                <a:gd name="connsiteX1" fmla="*/ 93027 w 668546"/>
                <a:gd name="connsiteY1" fmla="*/ 108020 h 319132"/>
                <a:gd name="connsiteX2" fmla="*/ 569473 w 668546"/>
                <a:gd name="connsiteY2" fmla="*/ 315259 h 319132"/>
                <a:gd name="connsiteX3" fmla="*/ 668546 w 668546"/>
                <a:gd name="connsiteY3" fmla="*/ 243200 h 319132"/>
                <a:gd name="connsiteX0" fmla="*/ 42122 w 663581"/>
                <a:gd name="connsiteY0" fmla="*/ 0 h 289199"/>
                <a:gd name="connsiteX1" fmla="*/ 88062 w 663581"/>
                <a:gd name="connsiteY1" fmla="*/ 108020 h 289199"/>
                <a:gd name="connsiteX2" fmla="*/ 488308 w 663581"/>
                <a:gd name="connsiteY2" fmla="*/ 283509 h 289199"/>
                <a:gd name="connsiteX3" fmla="*/ 663581 w 663581"/>
                <a:gd name="connsiteY3" fmla="*/ 243200 h 289199"/>
                <a:gd name="connsiteX0" fmla="*/ 48329 w 647563"/>
                <a:gd name="connsiteY0" fmla="*/ 0 h 286024"/>
                <a:gd name="connsiteX1" fmla="*/ 72044 w 647563"/>
                <a:gd name="connsiteY1" fmla="*/ 104845 h 286024"/>
                <a:gd name="connsiteX2" fmla="*/ 472290 w 647563"/>
                <a:gd name="connsiteY2" fmla="*/ 280334 h 286024"/>
                <a:gd name="connsiteX3" fmla="*/ 647563 w 647563"/>
                <a:gd name="connsiteY3" fmla="*/ 240025 h 286024"/>
                <a:gd name="connsiteX0" fmla="*/ 40213 w 639447"/>
                <a:gd name="connsiteY0" fmla="*/ 0 h 286024"/>
                <a:gd name="connsiteX1" fmla="*/ 63928 w 639447"/>
                <a:gd name="connsiteY1" fmla="*/ 104845 h 286024"/>
                <a:gd name="connsiteX2" fmla="*/ 464174 w 639447"/>
                <a:gd name="connsiteY2" fmla="*/ 280334 h 286024"/>
                <a:gd name="connsiteX3" fmla="*/ 639447 w 639447"/>
                <a:gd name="connsiteY3" fmla="*/ 240025 h 286024"/>
                <a:gd name="connsiteX0" fmla="*/ 29449 w 628683"/>
                <a:gd name="connsiteY0" fmla="*/ 0 h 285457"/>
                <a:gd name="connsiteX1" fmla="*/ 88089 w 628683"/>
                <a:gd name="connsiteY1" fmla="*/ 114370 h 285457"/>
                <a:gd name="connsiteX2" fmla="*/ 453410 w 628683"/>
                <a:gd name="connsiteY2" fmla="*/ 280334 h 285457"/>
                <a:gd name="connsiteX3" fmla="*/ 628683 w 628683"/>
                <a:gd name="connsiteY3" fmla="*/ 240025 h 285457"/>
                <a:gd name="connsiteX0" fmla="*/ 39008 w 638242"/>
                <a:gd name="connsiteY0" fmla="*/ 0 h 285086"/>
                <a:gd name="connsiteX1" fmla="*/ 65898 w 638242"/>
                <a:gd name="connsiteY1" fmla="*/ 120720 h 285086"/>
                <a:gd name="connsiteX2" fmla="*/ 462969 w 638242"/>
                <a:gd name="connsiteY2" fmla="*/ 280334 h 285086"/>
                <a:gd name="connsiteX3" fmla="*/ 638242 w 638242"/>
                <a:gd name="connsiteY3" fmla="*/ 240025 h 285086"/>
                <a:gd name="connsiteX0" fmla="*/ 37046 w 642630"/>
                <a:gd name="connsiteY0" fmla="*/ 0 h 291436"/>
                <a:gd name="connsiteX1" fmla="*/ 70286 w 642630"/>
                <a:gd name="connsiteY1" fmla="*/ 127070 h 291436"/>
                <a:gd name="connsiteX2" fmla="*/ 467357 w 642630"/>
                <a:gd name="connsiteY2" fmla="*/ 286684 h 291436"/>
                <a:gd name="connsiteX3" fmla="*/ 642630 w 642630"/>
                <a:gd name="connsiteY3" fmla="*/ 246375 h 29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2630" h="291436">
                  <a:moveTo>
                    <a:pt x="37046" y="0"/>
                  </a:moveTo>
                  <a:cubicBezTo>
                    <a:pt x="-27966" y="48376"/>
                    <a:pt x="-1432" y="79289"/>
                    <a:pt x="70286" y="127070"/>
                  </a:cubicBezTo>
                  <a:cubicBezTo>
                    <a:pt x="142004" y="174851"/>
                    <a:pt x="371966" y="266800"/>
                    <a:pt x="467357" y="286684"/>
                  </a:cubicBezTo>
                  <a:cubicBezTo>
                    <a:pt x="562748" y="306568"/>
                    <a:pt x="624617" y="258385"/>
                    <a:pt x="642630" y="246375"/>
                  </a:cubicBezTo>
                </a:path>
              </a:pathLst>
            </a:custGeom>
            <a:ln w="28575" cmpd="sng">
              <a:solidFill>
                <a:schemeClr val="accent1"/>
              </a:solidFill>
            </a:ln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>
                <a:spcAft>
                  <a:spcPct val="40000"/>
                </a:spcAft>
              </a:pPr>
              <a:endParaRPr lang="en-US" sz="2400" smtClean="0">
                <a:solidFill>
                  <a:srgbClr val="0095D3"/>
                </a:solidFill>
                <a:latin typeface="Arial" charset="0"/>
                <a:ea typeface="ＭＳ Ｐゴシック" pitchFamily="34" charset="-128"/>
              </a:endParaRPr>
            </a:p>
          </p:txBody>
        </p:sp>
        <p:pic>
          <p:nvPicPr>
            <p:cNvPr id="110" name="Picture 27" descr="ICON_Cloud_Q308"/>
            <p:cNvPicPr>
              <a:picLocks noChangeAspect="1" noChangeArrowheads="1"/>
            </p:cNvPicPr>
            <p:nvPr/>
          </p:nvPicPr>
          <p:blipFill>
            <a:blip r:embed="rId5" cstate="print">
              <a:grayscl/>
            </a:blip>
            <a:srcRect/>
            <a:stretch>
              <a:fillRect/>
            </a:stretch>
          </p:blipFill>
          <p:spPr bwMode="auto">
            <a:xfrm>
              <a:off x="4070302" y="3327550"/>
              <a:ext cx="1229495" cy="799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1" name="Down Arrow 110"/>
            <p:cNvSpPr/>
            <p:nvPr/>
          </p:nvSpPr>
          <p:spPr>
            <a:xfrm rot="10800000">
              <a:off x="4678157" y="4189616"/>
              <a:ext cx="409006" cy="569068"/>
            </a:xfrm>
            <a:prstGeom prst="downArrow">
              <a:avLst/>
            </a:prstGeom>
            <a:gradFill rotWithShape="1">
              <a:gsLst>
                <a:gs pos="0">
                  <a:srgbClr val="000000">
                    <a:tint val="50000"/>
                    <a:satMod val="300000"/>
                  </a:srgbClr>
                </a:gs>
                <a:gs pos="35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  <a:alpha val="0"/>
                  </a:sys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srgbClr val="000000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12" name="Down Arrow 111"/>
            <p:cNvSpPr/>
            <p:nvPr/>
          </p:nvSpPr>
          <p:spPr>
            <a:xfrm>
              <a:off x="4290392" y="4121751"/>
              <a:ext cx="409006" cy="569068"/>
            </a:xfrm>
            <a:prstGeom prst="downArrow">
              <a:avLst/>
            </a:prstGeom>
            <a:gradFill rotWithShape="1">
              <a:gsLst>
                <a:gs pos="0">
                  <a:srgbClr val="000000">
                    <a:tint val="50000"/>
                    <a:satMod val="300000"/>
                  </a:srgbClr>
                </a:gs>
                <a:gs pos="35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  <a:alpha val="0"/>
                  </a:sys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srgbClr val="000000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4372152" y="3648549"/>
              <a:ext cx="7628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US" sz="1000" dirty="0" smtClean="0">
                  <a:solidFill>
                    <a:srgbClr val="FFFFFF">
                      <a:lumMod val="50000"/>
                    </a:srgbClr>
                  </a:solidFill>
                  <a:latin typeface="Arial"/>
                  <a:ea typeface="ＭＳ Ｐゴシック"/>
                </a:rPr>
                <a:t>Internet</a:t>
              </a:r>
            </a:p>
          </p:txBody>
        </p:sp>
        <p:pic>
          <p:nvPicPr>
            <p:cNvPr id="114" name="Picture 357" descr="ICON_NIC_Q30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flipH="1">
              <a:off x="6343638" y="5067060"/>
              <a:ext cx="516661" cy="609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5" name="Picture 384" descr="ICON_Server_Rack_Q308"/>
            <p:cNvPicPr>
              <a:picLocks noChangeAspect="1" noChangeArrowheads="1"/>
            </p:cNvPicPr>
            <p:nvPr/>
          </p:nvPicPr>
          <p:blipFill>
            <a:blip r:embed="rId7">
              <a:alphaModFix amt="48000"/>
            </a:blip>
            <a:srcRect/>
            <a:stretch>
              <a:fillRect/>
            </a:stretch>
          </p:blipFill>
          <p:spPr bwMode="auto">
            <a:xfrm>
              <a:off x="6269964" y="4652737"/>
              <a:ext cx="2569091" cy="1596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6" name="Picture 3" descr="C:\Users\Abject-3D\Desktop\VMWare Files\FINAL diagrams\Basic Virtualization\3D PNGs\ICON_ThinApp_3D_Q408_Comm_0.png"/>
            <p:cNvPicPr>
              <a:picLocks noChangeAspect="1" noChangeArrowheads="1"/>
            </p:cNvPicPr>
            <p:nvPr/>
          </p:nvPicPr>
          <p:blipFill>
            <a:blip r:embed="rId8">
              <a:alphaModFix/>
            </a:blip>
            <a:srcRect/>
            <a:stretch>
              <a:fillRect/>
            </a:stretch>
          </p:blipFill>
          <p:spPr bwMode="auto">
            <a:xfrm>
              <a:off x="6251648" y="3375427"/>
              <a:ext cx="2587407" cy="2258467"/>
            </a:xfrm>
            <a:prstGeom prst="rect">
              <a:avLst/>
            </a:prstGeom>
            <a:noFill/>
          </p:spPr>
        </p:pic>
        <p:cxnSp>
          <p:nvCxnSpPr>
            <p:cNvPr id="117" name="Straight Connector 116"/>
            <p:cNvCxnSpPr/>
            <p:nvPr/>
          </p:nvCxnSpPr>
          <p:spPr bwMode="auto">
            <a:xfrm flipH="1">
              <a:off x="7545352" y="3105966"/>
              <a:ext cx="3858" cy="1150179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alpha val="4000"/>
                    </a:schemeClr>
                  </a:gs>
                  <a:gs pos="48000">
                    <a:schemeClr val="bg1"/>
                  </a:gs>
                </a:gsLst>
                <a:lin ang="5400000" scaled="0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 bwMode="auto">
            <a:xfrm flipH="1">
              <a:off x="7558203" y="4408545"/>
              <a:ext cx="3858" cy="1150179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alpha val="4000"/>
                    </a:schemeClr>
                  </a:gs>
                  <a:gs pos="48000">
                    <a:schemeClr val="bg1"/>
                  </a:gs>
                </a:gsLst>
                <a:lin ang="5400000" scaled="0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19" name="Picture 9" descr="C:\Users\Abject-3D\Desktop\VMWare Files\FINAL diagrams\Basic Virtualization\3D PNGs\ICON_ThinApp_3D_Q408_Comm_6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6343638" y="3771660"/>
              <a:ext cx="2403427" cy="1581371"/>
            </a:xfrm>
            <a:prstGeom prst="rect">
              <a:avLst/>
            </a:prstGeom>
            <a:noFill/>
          </p:spPr>
        </p:pic>
        <p:sp>
          <p:nvSpPr>
            <p:cNvPr id="120" name="TextBox 119"/>
            <p:cNvSpPr txBox="1"/>
            <p:nvPr/>
          </p:nvSpPr>
          <p:spPr>
            <a:xfrm>
              <a:off x="6097867" y="4934254"/>
              <a:ext cx="1133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>
                  <a:rot lat="1802011" lon="2459900" rev="21565380"/>
                </a:camera>
                <a:lightRig rig="threePt" dir="t"/>
              </a:scene3d>
            </a:bodyPr>
            <a:lstStyle/>
            <a:p>
              <a:pPr defTabSz="914400"/>
              <a:r>
                <a:rPr lang="en-US" sz="1400" b="1" dirty="0" smtClean="0">
                  <a:solidFill>
                    <a:srgbClr val="3A3A3A"/>
                  </a:solidFill>
                  <a:latin typeface="Arial"/>
                  <a:ea typeface="ＭＳ Ｐゴシック"/>
                </a:rPr>
                <a:t>Hypervisor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6267438" y="5600460"/>
              <a:ext cx="13644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>
                  <a:rot lat="1802011" lon="2459900" rev="21565380"/>
                </a:camera>
                <a:lightRig rig="threePt" dir="t"/>
              </a:scene3d>
            </a:bodyPr>
            <a:lstStyle/>
            <a:p>
              <a:pPr defTabSz="914400"/>
              <a:r>
                <a:rPr lang="en-US" sz="1400" b="1" dirty="0" smtClean="0">
                  <a:solidFill>
                    <a:srgbClr val="3A3A3A"/>
                  </a:solidFill>
                  <a:latin typeface="Arial"/>
                  <a:ea typeface="ＭＳ Ｐゴシック"/>
                </a:rPr>
                <a:t>Physical Host</a:t>
              </a:r>
            </a:p>
          </p:txBody>
        </p:sp>
        <p:pic>
          <p:nvPicPr>
            <p:cNvPr id="122" name="Picture 3" descr="C:\Users\Abject-3D\Desktop\VMWare Files\FINAL diagrams\Basic Virtualization\3D PNGs\ICON_ThinApp_3D_Q408_Comm_0.png"/>
            <p:cNvPicPr>
              <a:picLocks noChangeAspect="1" noChangeArrowheads="1"/>
            </p:cNvPicPr>
            <p:nvPr/>
          </p:nvPicPr>
          <p:blipFill>
            <a:blip r:embed="rId8">
              <a:alphaModFix/>
              <a:grayscl/>
            </a:blip>
            <a:srcRect/>
            <a:stretch>
              <a:fillRect/>
            </a:stretch>
          </p:blipFill>
          <p:spPr bwMode="auto">
            <a:xfrm>
              <a:off x="7019288" y="2848966"/>
              <a:ext cx="1061431" cy="926490"/>
            </a:xfrm>
            <a:prstGeom prst="rect">
              <a:avLst/>
            </a:prstGeom>
            <a:noFill/>
          </p:spPr>
        </p:pic>
        <p:pic>
          <p:nvPicPr>
            <p:cNvPr id="123" name="Picture 3" descr="C:\Users\Abject-3D\Desktop\VMWare Files\FINAL diagrams\Basic Virtualization\3D PNGs\ICON_ThinApp_3D_Q408_Comm_0.png"/>
            <p:cNvPicPr>
              <a:picLocks noChangeAspect="1" noChangeArrowheads="1"/>
            </p:cNvPicPr>
            <p:nvPr/>
          </p:nvPicPr>
          <p:blipFill>
            <a:blip r:embed="rId8">
              <a:alphaModFix/>
              <a:grayscl/>
            </a:blip>
            <a:srcRect/>
            <a:stretch>
              <a:fillRect/>
            </a:stretch>
          </p:blipFill>
          <p:spPr bwMode="auto">
            <a:xfrm>
              <a:off x="6383453" y="3135459"/>
              <a:ext cx="1061431" cy="926490"/>
            </a:xfrm>
            <a:prstGeom prst="rect">
              <a:avLst/>
            </a:prstGeom>
            <a:noFill/>
          </p:spPr>
        </p:pic>
        <p:sp>
          <p:nvSpPr>
            <p:cNvPr id="124" name="TextBox 123"/>
            <p:cNvSpPr txBox="1"/>
            <p:nvPr/>
          </p:nvSpPr>
          <p:spPr>
            <a:xfrm>
              <a:off x="6383453" y="3552633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>
                  <a:rot lat="1802011" lon="2459900" rev="21565380"/>
                </a:camera>
                <a:lightRig rig="threePt" dir="t"/>
              </a:scene3d>
            </a:bodyPr>
            <a:lstStyle/>
            <a:p>
              <a:pPr defTabSz="914400"/>
              <a:r>
                <a:rPr lang="en-US" sz="1400" b="1" dirty="0" smtClean="0">
                  <a:solidFill>
                    <a:srgbClr val="3A3A3A"/>
                  </a:solidFill>
                  <a:latin typeface="Arial"/>
                  <a:ea typeface="ＭＳ Ｐゴシック"/>
                </a:rPr>
                <a:t>VM</a:t>
              </a:r>
            </a:p>
          </p:txBody>
        </p:sp>
        <p:pic>
          <p:nvPicPr>
            <p:cNvPr id="125" name="Picture 3" descr="C:\Users\Abject-3D\Desktop\VMWare Files\FINAL diagrams\Basic Virtualization\3D PNGs\ICON_ThinApp_3D_Q408_Comm_0.png"/>
            <p:cNvPicPr>
              <a:picLocks noChangeAspect="1" noChangeArrowheads="1"/>
            </p:cNvPicPr>
            <p:nvPr/>
          </p:nvPicPr>
          <p:blipFill>
            <a:blip r:embed="rId8">
              <a:alphaModFix/>
              <a:grayscl/>
            </a:blip>
            <a:srcRect/>
            <a:stretch>
              <a:fillRect/>
            </a:stretch>
          </p:blipFill>
          <p:spPr bwMode="auto">
            <a:xfrm>
              <a:off x="7652279" y="3116442"/>
              <a:ext cx="1061431" cy="926490"/>
            </a:xfrm>
            <a:prstGeom prst="rect">
              <a:avLst/>
            </a:prstGeom>
            <a:noFill/>
          </p:spPr>
        </p:pic>
        <p:sp>
          <p:nvSpPr>
            <p:cNvPr id="126" name="TextBox 125"/>
            <p:cNvSpPr txBox="1"/>
            <p:nvPr/>
          </p:nvSpPr>
          <p:spPr>
            <a:xfrm>
              <a:off x="7929405" y="3559039"/>
              <a:ext cx="1018958" cy="307777"/>
            </a:xfrm>
            <a:prstGeom prst="rect">
              <a:avLst/>
            </a:prstGeom>
            <a:noFill/>
            <a:scene3d>
              <a:camera prst="orthographicFront">
                <a:rot lat="19800000" lon="1800000" rev="120000"/>
              </a:camera>
              <a:lightRig rig="threePt" dir="t"/>
            </a:scene3d>
            <a:sp3d z="38100"/>
          </p:spPr>
          <p:txBody>
            <a:bodyPr wrap="square" rtlCol="0">
              <a:spAutoFit/>
              <a:scene3d>
                <a:camera prst="isometricOffAxis2Top">
                  <a:rot lat="19800000" lon="1800000" rev="120000"/>
                </a:camera>
                <a:lightRig rig="threePt" dir="t"/>
              </a:scene3d>
              <a:sp3d/>
            </a:bodyPr>
            <a:lstStyle/>
            <a:p>
              <a:pPr algn="ctr" defTabSz="914400">
                <a:defRPr/>
              </a:pPr>
              <a:r>
                <a:rPr lang="en-US" sz="1400" b="1" kern="0" dirty="0" smtClean="0">
                  <a:solidFill>
                    <a:srgbClr val="333333"/>
                  </a:solidFill>
                  <a:latin typeface="Calibri"/>
                  <a:ea typeface="ＭＳ Ｐゴシック"/>
                </a:rPr>
                <a:t>VM</a:t>
              </a:r>
            </a:p>
          </p:txBody>
        </p:sp>
        <p:grpSp>
          <p:nvGrpSpPr>
            <p:cNvPr id="127" name="Group 126"/>
            <p:cNvGrpSpPr/>
            <p:nvPr/>
          </p:nvGrpSpPr>
          <p:grpSpPr>
            <a:xfrm>
              <a:off x="7000865" y="3417065"/>
              <a:ext cx="1061431" cy="926490"/>
              <a:chOff x="9142005" y="3127670"/>
              <a:chExt cx="1061431" cy="926490"/>
            </a:xfrm>
          </p:grpSpPr>
          <p:pic>
            <p:nvPicPr>
              <p:cNvPr id="128" name="Picture 3" descr="C:\Users\Abject-3D\Desktop\VMWare Files\FINAL diagrams\Basic Virtualization\3D PNGs\ICON_ThinApp_3D_Q408_Comm_0.png"/>
              <p:cNvPicPr>
                <a:picLocks noChangeAspect="1" noChangeArrowheads="1"/>
              </p:cNvPicPr>
              <p:nvPr/>
            </p:nvPicPr>
            <p:blipFill>
              <a:blip r:embed="rId8">
                <a:alphaModFix/>
                <a:duotone>
                  <a:prstClr val="black"/>
                  <a:schemeClr val="accent4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9142005" y="3127670"/>
                <a:ext cx="1061431" cy="926490"/>
              </a:xfrm>
              <a:prstGeom prst="rect">
                <a:avLst/>
              </a:prstGeom>
              <a:noFill/>
            </p:spPr>
          </p:pic>
          <p:sp>
            <p:nvSpPr>
              <p:cNvPr id="129" name="TextBox 128"/>
              <p:cNvSpPr txBox="1"/>
              <p:nvPr/>
            </p:nvSpPr>
            <p:spPr>
              <a:xfrm flipH="1">
                <a:off x="9181028" y="3526610"/>
                <a:ext cx="5891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>
                    <a:rot lat="1802011" lon="2459900" rev="21565380"/>
                  </a:camera>
                  <a:lightRig rig="threePt" dir="t"/>
                </a:scene3d>
              </a:bodyPr>
              <a:lstStyle/>
              <a:p>
                <a:pPr defTabSz="914400"/>
                <a:r>
                  <a:rPr lang="en-US" sz="1400" b="1" dirty="0" smtClean="0">
                    <a:solidFill>
                      <a:srgbClr val="3A3A3A"/>
                    </a:solidFill>
                    <a:latin typeface="Arial"/>
                    <a:ea typeface="ＭＳ Ｐゴシック"/>
                  </a:rPr>
                  <a:t>VM</a:t>
                </a:r>
              </a:p>
            </p:txBody>
          </p:sp>
        </p:grpSp>
        <p:sp>
          <p:nvSpPr>
            <p:cNvPr id="130" name="TextBox 129"/>
            <p:cNvSpPr txBox="1"/>
            <p:nvPr/>
          </p:nvSpPr>
          <p:spPr>
            <a:xfrm>
              <a:off x="6400632" y="4683698"/>
              <a:ext cx="10569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>
                  <a:rot lat="1802011" lon="2459900" rev="21565380"/>
                </a:camera>
                <a:lightRig rig="threePt" dir="t"/>
              </a:scene3d>
            </a:bodyPr>
            <a:lstStyle/>
            <a:p>
              <a:pPr algn="ctr" defTabSz="914400"/>
              <a:r>
                <a:rPr lang="en-US" b="1" dirty="0" err="1" smtClean="0">
                  <a:solidFill>
                    <a:srgbClr val="FFFFFF"/>
                  </a:solidFill>
                  <a:latin typeface="Arial"/>
                  <a:ea typeface="ＭＳ Ｐゴシック"/>
                </a:rPr>
                <a:t>vSwitch</a:t>
              </a:r>
              <a:endParaRPr lang="en-US" b="1" dirty="0" smtClean="0">
                <a:solidFill>
                  <a:srgbClr val="FFFFFF"/>
                </a:solidFill>
                <a:latin typeface="Arial"/>
                <a:ea typeface="ＭＳ Ｐゴシック"/>
              </a:endParaRPr>
            </a:p>
          </p:txBody>
        </p:sp>
        <p:cxnSp>
          <p:nvCxnSpPr>
            <p:cNvPr id="131" name="Straight Connector 130"/>
            <p:cNvCxnSpPr/>
            <p:nvPr/>
          </p:nvCxnSpPr>
          <p:spPr bwMode="auto">
            <a:xfrm flipV="1">
              <a:off x="7545352" y="3920173"/>
              <a:ext cx="1281004" cy="576633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Straight Connector 131"/>
            <p:cNvCxnSpPr/>
            <p:nvPr/>
          </p:nvCxnSpPr>
          <p:spPr bwMode="auto">
            <a:xfrm flipH="1" flipV="1">
              <a:off x="6257267" y="3920174"/>
              <a:ext cx="1304794" cy="584615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33" name="Picture 357" descr="ICON_NIC_Q30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flipH="1">
              <a:off x="2305038" y="5219460"/>
              <a:ext cx="516661" cy="609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4" name="Picture 384" descr="ICON_Server_Rack_Q308"/>
            <p:cNvPicPr>
              <a:picLocks noChangeAspect="1" noChangeArrowheads="1"/>
            </p:cNvPicPr>
            <p:nvPr/>
          </p:nvPicPr>
          <p:blipFill>
            <a:blip r:embed="rId7">
              <a:alphaModFix amt="48000"/>
            </a:blip>
            <a:srcRect/>
            <a:stretch>
              <a:fillRect/>
            </a:stretch>
          </p:blipFill>
          <p:spPr bwMode="auto">
            <a:xfrm>
              <a:off x="333974" y="4655923"/>
              <a:ext cx="2569091" cy="1596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5" name="Picture 3" descr="C:\Users\Abject-3D\Desktop\VMWare Files\FINAL diagrams\Basic Virtualization\3D PNGs\ICON_ThinApp_3D_Q408_Comm_0.png"/>
            <p:cNvPicPr>
              <a:picLocks noChangeAspect="1" noChangeArrowheads="1"/>
            </p:cNvPicPr>
            <p:nvPr/>
          </p:nvPicPr>
          <p:blipFill>
            <a:blip r:embed="rId8">
              <a:alphaModFix/>
            </a:blip>
            <a:srcRect/>
            <a:stretch>
              <a:fillRect/>
            </a:stretch>
          </p:blipFill>
          <p:spPr bwMode="auto">
            <a:xfrm>
              <a:off x="315658" y="3378613"/>
              <a:ext cx="2587407" cy="2258467"/>
            </a:xfrm>
            <a:prstGeom prst="rect">
              <a:avLst/>
            </a:prstGeom>
            <a:noFill/>
          </p:spPr>
        </p:pic>
        <p:cxnSp>
          <p:nvCxnSpPr>
            <p:cNvPr id="136" name="Straight Connector 135"/>
            <p:cNvCxnSpPr/>
            <p:nvPr/>
          </p:nvCxnSpPr>
          <p:spPr bwMode="auto">
            <a:xfrm flipH="1">
              <a:off x="1609362" y="3109152"/>
              <a:ext cx="3858" cy="1150179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alpha val="4000"/>
                    </a:schemeClr>
                  </a:gs>
                  <a:gs pos="48000">
                    <a:schemeClr val="bg1"/>
                  </a:gs>
                </a:gsLst>
                <a:lin ang="5400000" scaled="0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37" name="Picture 9" descr="C:\Users\Abject-3D\Desktop\VMWare Files\FINAL diagrams\Basic Virtualization\3D PNGs\ICON_ThinApp_3D_Q408_Comm_6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11506" y="3799098"/>
              <a:ext cx="2403427" cy="1581371"/>
            </a:xfrm>
            <a:prstGeom prst="rect">
              <a:avLst/>
            </a:prstGeom>
            <a:noFill/>
          </p:spPr>
        </p:pic>
        <p:sp>
          <p:nvSpPr>
            <p:cNvPr id="138" name="TextBox 137"/>
            <p:cNvSpPr txBox="1"/>
            <p:nvPr/>
          </p:nvSpPr>
          <p:spPr>
            <a:xfrm>
              <a:off x="161877" y="4937440"/>
              <a:ext cx="1133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>
                  <a:rot lat="1802011" lon="2459900" rev="21565380"/>
                </a:camera>
                <a:lightRig rig="threePt" dir="t"/>
              </a:scene3d>
            </a:bodyPr>
            <a:lstStyle/>
            <a:p>
              <a:pPr defTabSz="914400"/>
              <a:r>
                <a:rPr lang="en-US" sz="1400" b="1" dirty="0" smtClean="0">
                  <a:solidFill>
                    <a:srgbClr val="3A3A3A"/>
                  </a:solidFill>
                  <a:latin typeface="Arial"/>
                  <a:ea typeface="ＭＳ Ｐゴシック"/>
                </a:rPr>
                <a:t>Hypervisor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179093" y="5477806"/>
              <a:ext cx="13644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>
                  <a:rot lat="1802011" lon="2459900" rev="21565380"/>
                </a:camera>
                <a:lightRig rig="threePt" dir="t"/>
              </a:scene3d>
            </a:bodyPr>
            <a:lstStyle/>
            <a:p>
              <a:pPr defTabSz="914400"/>
              <a:r>
                <a:rPr lang="en-US" sz="1400" b="1" dirty="0" smtClean="0">
                  <a:solidFill>
                    <a:srgbClr val="3A3A3A"/>
                  </a:solidFill>
                  <a:latin typeface="Arial"/>
                  <a:ea typeface="ＭＳ Ｐゴシック"/>
                </a:rPr>
                <a:t>Physical Host</a:t>
              </a:r>
            </a:p>
          </p:txBody>
        </p:sp>
        <p:cxnSp>
          <p:nvCxnSpPr>
            <p:cNvPr id="140" name="Straight Connector 139"/>
            <p:cNvCxnSpPr/>
            <p:nvPr/>
          </p:nvCxnSpPr>
          <p:spPr bwMode="auto">
            <a:xfrm flipV="1">
              <a:off x="1651140" y="3027466"/>
              <a:ext cx="1175296" cy="523806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1" name="TextBox 140"/>
            <p:cNvSpPr txBox="1"/>
            <p:nvPr/>
          </p:nvSpPr>
          <p:spPr>
            <a:xfrm>
              <a:off x="480527" y="4673566"/>
              <a:ext cx="10569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>
                  <a:rot lat="1802011" lon="2459900" rev="21565380"/>
                </a:camera>
                <a:lightRig rig="threePt" dir="t"/>
              </a:scene3d>
            </a:bodyPr>
            <a:lstStyle/>
            <a:p>
              <a:pPr algn="ctr" defTabSz="914400"/>
              <a:r>
                <a:rPr lang="en-US" b="1" dirty="0" err="1" smtClean="0">
                  <a:solidFill>
                    <a:srgbClr val="FFFFFF"/>
                  </a:solidFill>
                  <a:latin typeface="Arial"/>
                  <a:ea typeface="ＭＳ Ｐゴシック"/>
                </a:rPr>
                <a:t>vSwitch</a:t>
              </a:r>
              <a:endParaRPr lang="en-US" b="1" dirty="0" smtClean="0">
                <a:solidFill>
                  <a:srgbClr val="FFFFFF"/>
                </a:solidFill>
                <a:latin typeface="Arial"/>
                <a:ea typeface="ＭＳ Ｐゴシック"/>
              </a:endParaRPr>
            </a:p>
          </p:txBody>
        </p:sp>
        <p:pic>
          <p:nvPicPr>
            <p:cNvPr id="142" name="Picture 3" descr="C:\Users\Abject-3D\Desktop\VMWare Files\FINAL diagrams\Basic Virtualization\3D PNGs\ICON_ThinApp_3D_Q408_Comm_0.png"/>
            <p:cNvPicPr>
              <a:picLocks noChangeAspect="1" noChangeArrowheads="1"/>
            </p:cNvPicPr>
            <p:nvPr/>
          </p:nvPicPr>
          <p:blipFill>
            <a:blip r:embed="rId8">
              <a:alphaModFix/>
              <a:grayscl/>
            </a:blip>
            <a:srcRect/>
            <a:stretch>
              <a:fillRect/>
            </a:stretch>
          </p:blipFill>
          <p:spPr bwMode="auto">
            <a:xfrm>
              <a:off x="1069196" y="2805811"/>
              <a:ext cx="1061431" cy="926490"/>
            </a:xfrm>
            <a:prstGeom prst="rect">
              <a:avLst/>
            </a:prstGeom>
            <a:noFill/>
          </p:spPr>
        </p:pic>
        <p:pic>
          <p:nvPicPr>
            <p:cNvPr id="143" name="Picture 3" descr="C:\Users\Abject-3D\Desktop\VMWare Files\FINAL diagrams\Basic Virtualization\3D PNGs\ICON_ThinApp_3D_Q408_Comm_0.png"/>
            <p:cNvPicPr>
              <a:picLocks noChangeAspect="1" noChangeArrowheads="1"/>
            </p:cNvPicPr>
            <p:nvPr/>
          </p:nvPicPr>
          <p:blipFill>
            <a:blip r:embed="rId8">
              <a:alphaModFix/>
              <a:grayscl/>
            </a:blip>
            <a:srcRect/>
            <a:stretch>
              <a:fillRect/>
            </a:stretch>
          </p:blipFill>
          <p:spPr bwMode="auto">
            <a:xfrm>
              <a:off x="433361" y="3092304"/>
              <a:ext cx="1061431" cy="926490"/>
            </a:xfrm>
            <a:prstGeom prst="rect">
              <a:avLst/>
            </a:prstGeom>
            <a:noFill/>
          </p:spPr>
        </p:pic>
        <p:sp>
          <p:nvSpPr>
            <p:cNvPr id="144" name="TextBox 143"/>
            <p:cNvSpPr txBox="1"/>
            <p:nvPr/>
          </p:nvSpPr>
          <p:spPr>
            <a:xfrm>
              <a:off x="433361" y="3509478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>
                  <a:rot lat="1802011" lon="2459900" rev="21565380"/>
                </a:camera>
                <a:lightRig rig="threePt" dir="t"/>
              </a:scene3d>
            </a:bodyPr>
            <a:lstStyle/>
            <a:p>
              <a:pPr defTabSz="914400"/>
              <a:r>
                <a:rPr lang="en-US" sz="1400" b="1" dirty="0" smtClean="0">
                  <a:solidFill>
                    <a:srgbClr val="3A3A3A"/>
                  </a:solidFill>
                  <a:latin typeface="Arial"/>
                  <a:ea typeface="ＭＳ Ｐゴシック"/>
                </a:rPr>
                <a:t>VM</a:t>
              </a:r>
            </a:p>
          </p:txBody>
        </p:sp>
        <p:pic>
          <p:nvPicPr>
            <p:cNvPr id="145" name="Picture 3" descr="C:\Users\Abject-3D\Desktop\VMWare Files\FINAL diagrams\Basic Virtualization\3D PNGs\ICON_ThinApp_3D_Q408_Comm_0.png"/>
            <p:cNvPicPr>
              <a:picLocks noChangeAspect="1" noChangeArrowheads="1"/>
            </p:cNvPicPr>
            <p:nvPr/>
          </p:nvPicPr>
          <p:blipFill>
            <a:blip r:embed="rId8">
              <a:alphaModFix/>
              <a:grayscl/>
            </a:blip>
            <a:srcRect/>
            <a:stretch>
              <a:fillRect/>
            </a:stretch>
          </p:blipFill>
          <p:spPr bwMode="auto">
            <a:xfrm>
              <a:off x="1721285" y="3092383"/>
              <a:ext cx="1061431" cy="926490"/>
            </a:xfrm>
            <a:prstGeom prst="rect">
              <a:avLst/>
            </a:prstGeom>
            <a:noFill/>
          </p:spPr>
        </p:pic>
        <p:sp>
          <p:nvSpPr>
            <p:cNvPr id="146" name="TextBox 145"/>
            <p:cNvSpPr txBox="1"/>
            <p:nvPr/>
          </p:nvSpPr>
          <p:spPr>
            <a:xfrm>
              <a:off x="2055074" y="3480834"/>
              <a:ext cx="1018958" cy="307777"/>
            </a:xfrm>
            <a:prstGeom prst="rect">
              <a:avLst/>
            </a:prstGeom>
            <a:noFill/>
            <a:scene3d>
              <a:camera prst="orthographicFront">
                <a:rot lat="19800000" lon="1800000" rev="120000"/>
              </a:camera>
              <a:lightRig rig="threePt" dir="t"/>
            </a:scene3d>
            <a:sp3d z="38100"/>
          </p:spPr>
          <p:txBody>
            <a:bodyPr wrap="square" rtlCol="0">
              <a:spAutoFit/>
              <a:scene3d>
                <a:camera prst="isometricOffAxis2Top">
                  <a:rot lat="19800000" lon="1800000" rev="120000"/>
                </a:camera>
                <a:lightRig rig="threePt" dir="t"/>
              </a:scene3d>
              <a:sp3d/>
            </a:bodyPr>
            <a:lstStyle/>
            <a:p>
              <a:pPr algn="ctr" defTabSz="914400">
                <a:defRPr/>
              </a:pPr>
              <a:r>
                <a:rPr lang="en-US" sz="1400" b="1" kern="0" dirty="0" smtClean="0">
                  <a:solidFill>
                    <a:srgbClr val="333333"/>
                  </a:solidFill>
                  <a:latin typeface="Calibri"/>
                  <a:ea typeface="ＭＳ Ｐゴシック"/>
                </a:rPr>
                <a:t>VM</a:t>
              </a:r>
            </a:p>
          </p:txBody>
        </p:sp>
        <p:grpSp>
          <p:nvGrpSpPr>
            <p:cNvPr id="147" name="Group 146"/>
            <p:cNvGrpSpPr/>
            <p:nvPr/>
          </p:nvGrpSpPr>
          <p:grpSpPr>
            <a:xfrm>
              <a:off x="1050773" y="3373910"/>
              <a:ext cx="1061431" cy="926490"/>
              <a:chOff x="1018665" y="1984645"/>
              <a:chExt cx="1061431" cy="926490"/>
            </a:xfrm>
          </p:grpSpPr>
          <p:pic>
            <p:nvPicPr>
              <p:cNvPr id="148" name="Picture 3" descr="C:\Users\Abject-3D\Desktop\VMWare Files\FINAL diagrams\Basic Virtualization\3D PNGs\ICON_ThinApp_3D_Q408_Comm_0.png"/>
              <p:cNvPicPr>
                <a:picLocks noChangeAspect="1" noChangeArrowheads="1"/>
              </p:cNvPicPr>
              <p:nvPr/>
            </p:nvPicPr>
            <p:blipFill>
              <a:blip r:embed="rId8">
                <a:alphaModFix/>
                <a:duotone>
                  <a:prstClr val="black"/>
                  <a:schemeClr val="accent4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1018665" y="1984645"/>
                <a:ext cx="1061431" cy="926490"/>
              </a:xfrm>
              <a:prstGeom prst="rect">
                <a:avLst/>
              </a:prstGeom>
              <a:noFill/>
            </p:spPr>
          </p:pic>
          <p:sp>
            <p:nvSpPr>
              <p:cNvPr id="149" name="TextBox 148"/>
              <p:cNvSpPr txBox="1"/>
              <p:nvPr/>
            </p:nvSpPr>
            <p:spPr>
              <a:xfrm>
                <a:off x="1048766" y="2385074"/>
                <a:ext cx="45397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>
                    <a:rot lat="1802011" lon="2459900" rev="21565380"/>
                  </a:camera>
                  <a:lightRig rig="threePt" dir="t"/>
                </a:scene3d>
              </a:bodyPr>
              <a:lstStyle/>
              <a:p>
                <a:pPr defTabSz="914400"/>
                <a:r>
                  <a:rPr lang="en-US" sz="1400" b="1" dirty="0" smtClean="0">
                    <a:solidFill>
                      <a:srgbClr val="3A3A3A"/>
                    </a:solidFill>
                    <a:latin typeface="Arial"/>
                    <a:ea typeface="ＭＳ Ｐゴシック"/>
                  </a:rPr>
                  <a:t>VM</a:t>
                </a:r>
              </a:p>
            </p:txBody>
          </p:sp>
        </p:grpSp>
        <p:cxnSp>
          <p:nvCxnSpPr>
            <p:cNvPr id="150" name="Straight Connector 149"/>
            <p:cNvCxnSpPr/>
            <p:nvPr/>
          </p:nvCxnSpPr>
          <p:spPr bwMode="auto">
            <a:xfrm flipV="1">
              <a:off x="1626071" y="3929532"/>
              <a:ext cx="1281004" cy="576633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1" name="Straight Connector 150"/>
            <p:cNvCxnSpPr/>
            <p:nvPr/>
          </p:nvCxnSpPr>
          <p:spPr bwMode="auto">
            <a:xfrm flipH="1" flipV="1">
              <a:off x="337985" y="3929532"/>
              <a:ext cx="1275387" cy="576633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52" name="Picture 151" descr="04_ISO_Icon_NSX_Firewall_G.pn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2805" y="4592115"/>
              <a:ext cx="947104" cy="709714"/>
            </a:xfrm>
            <a:prstGeom prst="rect">
              <a:avLst/>
            </a:prstGeom>
          </p:spPr>
        </p:pic>
        <p:cxnSp>
          <p:nvCxnSpPr>
            <p:cNvPr id="153" name="Straight Connector 152"/>
            <p:cNvCxnSpPr/>
            <p:nvPr/>
          </p:nvCxnSpPr>
          <p:spPr bwMode="auto">
            <a:xfrm flipV="1">
              <a:off x="1643959" y="4368203"/>
              <a:ext cx="1139825" cy="514350"/>
            </a:xfrm>
            <a:prstGeom prst="line">
              <a:avLst/>
            </a:prstGeom>
            <a:solidFill>
              <a:srgbClr val="0095D3"/>
            </a:solidFill>
            <a:ln w="1905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4" name="Straight Connector 153"/>
            <p:cNvCxnSpPr/>
            <p:nvPr/>
          </p:nvCxnSpPr>
          <p:spPr bwMode="auto">
            <a:xfrm flipH="1">
              <a:off x="1622213" y="4495473"/>
              <a:ext cx="3858" cy="1150179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alpha val="4000"/>
                    </a:schemeClr>
                  </a:gs>
                  <a:gs pos="48000">
                    <a:schemeClr val="bg1"/>
                  </a:gs>
                </a:gsLst>
                <a:lin ang="5400000" scaled="0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5" name="Straight Connector 154"/>
            <p:cNvCxnSpPr/>
            <p:nvPr/>
          </p:nvCxnSpPr>
          <p:spPr bwMode="auto">
            <a:xfrm>
              <a:off x="397484" y="4335058"/>
              <a:ext cx="1202074" cy="542920"/>
            </a:xfrm>
            <a:prstGeom prst="line">
              <a:avLst/>
            </a:prstGeom>
            <a:solidFill>
              <a:srgbClr val="0095D3"/>
            </a:solidFill>
            <a:ln w="1905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7" name="Oval 156"/>
            <p:cNvSpPr/>
            <p:nvPr/>
          </p:nvSpPr>
          <p:spPr bwMode="auto">
            <a:xfrm>
              <a:off x="1695438" y="3924060"/>
              <a:ext cx="106632" cy="106632"/>
            </a:xfrm>
            <a:prstGeom prst="ellipse">
              <a:avLst/>
            </a:prstGeom>
            <a:solidFill>
              <a:srgbClr val="0000FF"/>
            </a:solidFill>
            <a:ln w="19050">
              <a:noFill/>
              <a:round/>
              <a:headEnd/>
              <a:tailEnd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txBody>
            <a:bodyPr wrap="none" lIns="0" tIns="0" rIns="0" bIns="0" rtlCol="0" anchor="ctr"/>
            <a:lstStyle/>
            <a:p>
              <a:pPr algn="ctr" defTabSz="914400"/>
              <a:endParaRPr lang="en-US" dirty="0" err="1" smtClea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58" name="Oval 157"/>
            <p:cNvSpPr/>
            <p:nvPr/>
          </p:nvSpPr>
          <p:spPr bwMode="auto">
            <a:xfrm>
              <a:off x="1684569" y="4926748"/>
              <a:ext cx="106632" cy="106632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>
              <a:glow rad="228600">
                <a:srgbClr val="FF0000">
                  <a:alpha val="40000"/>
                </a:srgbClr>
              </a:glow>
            </a:effectLst>
          </p:spPr>
          <p:txBody>
            <a:bodyPr wrap="none" lIns="0" tIns="0" rIns="0" bIns="0" rtlCol="0" anchor="ctr"/>
            <a:lstStyle/>
            <a:p>
              <a:pPr algn="ctr" defTabSz="914400"/>
              <a:endParaRPr lang="en-US" dirty="0" err="1" smtClean="0">
                <a:solidFill>
                  <a:srgbClr val="FFFFFF"/>
                </a:solidFill>
                <a:latin typeface="Arial"/>
              </a:endParaRPr>
            </a:p>
          </p:txBody>
        </p:sp>
        <p:cxnSp>
          <p:nvCxnSpPr>
            <p:cNvPr id="159" name="Straight Connector 158"/>
            <p:cNvCxnSpPr/>
            <p:nvPr/>
          </p:nvCxnSpPr>
          <p:spPr bwMode="auto">
            <a:xfrm flipH="1">
              <a:off x="7554345" y="4483715"/>
              <a:ext cx="3858" cy="1150179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alpha val="4000"/>
                    </a:schemeClr>
                  </a:gs>
                  <a:gs pos="48000">
                    <a:schemeClr val="bg1"/>
                  </a:gs>
                </a:gsLst>
                <a:lin ang="5400000" scaled="0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0" name="Straight Connector 159"/>
            <p:cNvCxnSpPr/>
            <p:nvPr/>
          </p:nvCxnSpPr>
          <p:spPr bwMode="auto">
            <a:xfrm flipV="1">
              <a:off x="7578580" y="4342803"/>
              <a:ext cx="1139825" cy="514351"/>
            </a:xfrm>
            <a:prstGeom prst="line">
              <a:avLst/>
            </a:prstGeom>
            <a:solidFill>
              <a:srgbClr val="0095D3"/>
            </a:solidFill>
            <a:ln w="1905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1" name="Straight Connector 160"/>
            <p:cNvCxnSpPr/>
            <p:nvPr/>
          </p:nvCxnSpPr>
          <p:spPr bwMode="auto">
            <a:xfrm>
              <a:off x="6356675" y="4312948"/>
              <a:ext cx="1202074" cy="542920"/>
            </a:xfrm>
            <a:prstGeom prst="line">
              <a:avLst/>
            </a:prstGeom>
            <a:solidFill>
              <a:srgbClr val="0095D3"/>
            </a:solidFill>
            <a:ln w="1905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2" name="Straight Connector 161"/>
            <p:cNvCxnSpPr/>
            <p:nvPr/>
          </p:nvCxnSpPr>
          <p:spPr bwMode="auto">
            <a:xfrm flipV="1">
              <a:off x="6039727" y="5600461"/>
              <a:ext cx="303911" cy="126775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3" name="Freeform 162"/>
            <p:cNvSpPr/>
            <p:nvPr/>
          </p:nvSpPr>
          <p:spPr>
            <a:xfrm>
              <a:off x="2058152" y="5702060"/>
              <a:ext cx="1038081" cy="611277"/>
            </a:xfrm>
            <a:custGeom>
              <a:avLst/>
              <a:gdLst>
                <a:gd name="connsiteX0" fmla="*/ 0 w 731194"/>
                <a:gd name="connsiteY0" fmla="*/ 0 h 508023"/>
                <a:gd name="connsiteX1" fmla="*/ 115451 w 731194"/>
                <a:gd name="connsiteY1" fmla="*/ 461818 h 508023"/>
                <a:gd name="connsiteX2" fmla="*/ 423323 w 731194"/>
                <a:gd name="connsiteY2" fmla="*/ 492606 h 508023"/>
                <a:gd name="connsiteX3" fmla="*/ 731194 w 731194"/>
                <a:gd name="connsiteY3" fmla="*/ 469515 h 508023"/>
                <a:gd name="connsiteX0" fmla="*/ 308663 w 1039857"/>
                <a:gd name="connsiteY0" fmla="*/ 0 h 501080"/>
                <a:gd name="connsiteX1" fmla="*/ 8487 w 1039857"/>
                <a:gd name="connsiteY1" fmla="*/ 300182 h 501080"/>
                <a:gd name="connsiteX2" fmla="*/ 731986 w 1039857"/>
                <a:gd name="connsiteY2" fmla="*/ 492606 h 501080"/>
                <a:gd name="connsiteX3" fmla="*/ 1039857 w 1039857"/>
                <a:gd name="connsiteY3" fmla="*/ 469515 h 501080"/>
                <a:gd name="connsiteX0" fmla="*/ 307120 w 1038314"/>
                <a:gd name="connsiteY0" fmla="*/ 0 h 501080"/>
                <a:gd name="connsiteX1" fmla="*/ 6944 w 1038314"/>
                <a:gd name="connsiteY1" fmla="*/ 300182 h 501080"/>
                <a:gd name="connsiteX2" fmla="*/ 730443 w 1038314"/>
                <a:gd name="connsiteY2" fmla="*/ 492606 h 501080"/>
                <a:gd name="connsiteX3" fmla="*/ 1038314 w 1038314"/>
                <a:gd name="connsiteY3" fmla="*/ 469515 h 501080"/>
                <a:gd name="connsiteX0" fmla="*/ 312622 w 1043816"/>
                <a:gd name="connsiteY0" fmla="*/ 0 h 501080"/>
                <a:gd name="connsiteX1" fmla="*/ 12446 w 1043816"/>
                <a:gd name="connsiteY1" fmla="*/ 300182 h 501080"/>
                <a:gd name="connsiteX2" fmla="*/ 735945 w 1043816"/>
                <a:gd name="connsiteY2" fmla="*/ 492606 h 501080"/>
                <a:gd name="connsiteX3" fmla="*/ 1043816 w 1043816"/>
                <a:gd name="connsiteY3" fmla="*/ 469515 h 501080"/>
                <a:gd name="connsiteX0" fmla="*/ 315090 w 1046284"/>
                <a:gd name="connsiteY0" fmla="*/ 0 h 501080"/>
                <a:gd name="connsiteX1" fmla="*/ 14914 w 1046284"/>
                <a:gd name="connsiteY1" fmla="*/ 300182 h 501080"/>
                <a:gd name="connsiteX2" fmla="*/ 738413 w 1046284"/>
                <a:gd name="connsiteY2" fmla="*/ 492606 h 501080"/>
                <a:gd name="connsiteX3" fmla="*/ 1046284 w 1046284"/>
                <a:gd name="connsiteY3" fmla="*/ 469515 h 501080"/>
                <a:gd name="connsiteX0" fmla="*/ 301533 w 1032727"/>
                <a:gd name="connsiteY0" fmla="*/ 0 h 476722"/>
                <a:gd name="connsiteX1" fmla="*/ 1357 w 1032727"/>
                <a:gd name="connsiteY1" fmla="*/ 300182 h 476722"/>
                <a:gd name="connsiteX2" fmla="*/ 401591 w 1032727"/>
                <a:gd name="connsiteY2" fmla="*/ 461818 h 476722"/>
                <a:gd name="connsiteX3" fmla="*/ 1032727 w 1032727"/>
                <a:gd name="connsiteY3" fmla="*/ 469515 h 476722"/>
                <a:gd name="connsiteX0" fmla="*/ 306887 w 1038081"/>
                <a:gd name="connsiteY0" fmla="*/ 0 h 611277"/>
                <a:gd name="connsiteX1" fmla="*/ 6711 w 1038081"/>
                <a:gd name="connsiteY1" fmla="*/ 300182 h 611277"/>
                <a:gd name="connsiteX2" fmla="*/ 560881 w 1038081"/>
                <a:gd name="connsiteY2" fmla="*/ 608061 h 611277"/>
                <a:gd name="connsiteX3" fmla="*/ 1038081 w 1038081"/>
                <a:gd name="connsiteY3" fmla="*/ 469515 h 611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8081" h="611277">
                  <a:moveTo>
                    <a:pt x="306887" y="0"/>
                  </a:moveTo>
                  <a:cubicBezTo>
                    <a:pt x="129219" y="66707"/>
                    <a:pt x="-35621" y="198839"/>
                    <a:pt x="6711" y="300182"/>
                  </a:cubicBezTo>
                  <a:cubicBezTo>
                    <a:pt x="49043" y="401525"/>
                    <a:pt x="388986" y="579839"/>
                    <a:pt x="560881" y="608061"/>
                  </a:cubicBezTo>
                  <a:cubicBezTo>
                    <a:pt x="732776" y="636283"/>
                    <a:pt x="1038081" y="469515"/>
                    <a:pt x="1038081" y="469515"/>
                  </a:cubicBezTo>
                </a:path>
              </a:pathLst>
            </a:custGeom>
            <a:ln w="28575" cmpd="sng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717074"/>
                </a:solidFill>
                <a:latin typeface="Arial"/>
              </a:endParaRPr>
            </a:p>
          </p:txBody>
        </p:sp>
        <p:grpSp>
          <p:nvGrpSpPr>
            <p:cNvPr id="165" name="Group 164"/>
            <p:cNvGrpSpPr/>
            <p:nvPr/>
          </p:nvGrpSpPr>
          <p:grpSpPr>
            <a:xfrm>
              <a:off x="4334272" y="1889595"/>
              <a:ext cx="643354" cy="469289"/>
              <a:chOff x="959891" y="1984645"/>
              <a:chExt cx="1120205" cy="926490"/>
            </a:xfrm>
          </p:grpSpPr>
          <p:pic>
            <p:nvPicPr>
              <p:cNvPr id="166" name="Picture 3" descr="C:\Users\Abject-3D\Desktop\VMWare Files\FINAL diagrams\Basic Virtualization\3D PNGs\ICON_ThinApp_3D_Q408_Comm_0.png"/>
              <p:cNvPicPr>
                <a:picLocks noChangeAspect="1" noChangeArrowheads="1"/>
              </p:cNvPicPr>
              <p:nvPr/>
            </p:nvPicPr>
            <p:blipFill>
              <a:blip r:embed="rId8">
                <a:alphaModFix/>
                <a:duotone>
                  <a:prstClr val="black"/>
                  <a:schemeClr val="accent4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1018665" y="1984645"/>
                <a:ext cx="1061431" cy="926490"/>
              </a:xfrm>
              <a:prstGeom prst="rect">
                <a:avLst/>
              </a:prstGeom>
              <a:noFill/>
            </p:spPr>
          </p:pic>
          <p:sp>
            <p:nvSpPr>
              <p:cNvPr id="167" name="TextBox 166"/>
              <p:cNvSpPr txBox="1"/>
              <p:nvPr/>
            </p:nvSpPr>
            <p:spPr>
              <a:xfrm>
                <a:off x="959891" y="2311493"/>
                <a:ext cx="589489" cy="4253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>
                    <a:rot lat="1802011" lon="2459900" rev="21565380"/>
                  </a:camera>
                  <a:lightRig rig="threePt" dir="t"/>
                </a:scene3d>
              </a:bodyPr>
              <a:lstStyle/>
              <a:p>
                <a:pPr defTabSz="914400"/>
                <a:r>
                  <a:rPr lang="en-US" sz="800" b="1" dirty="0" smtClean="0">
                    <a:solidFill>
                      <a:srgbClr val="3A3A3A"/>
                    </a:solidFill>
                    <a:latin typeface="Arial"/>
                    <a:ea typeface="ＭＳ Ｐゴシック"/>
                  </a:rPr>
                  <a:t>VM</a:t>
                </a:r>
              </a:p>
            </p:txBody>
          </p:sp>
        </p:grpSp>
        <p:pic>
          <p:nvPicPr>
            <p:cNvPr id="169" name="Picture 168" descr="04_ISO_Icon_NSX_Firewall_G.png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424" y="1974195"/>
              <a:ext cx="947104" cy="686914"/>
            </a:xfrm>
            <a:prstGeom prst="rect">
              <a:avLst/>
            </a:prstGeom>
          </p:spPr>
        </p:pic>
        <p:sp>
          <p:nvSpPr>
            <p:cNvPr id="170" name="Oval 169"/>
            <p:cNvSpPr/>
            <p:nvPr/>
          </p:nvSpPr>
          <p:spPr bwMode="auto">
            <a:xfrm>
              <a:off x="4487825" y="5036532"/>
              <a:ext cx="106632" cy="106632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>
              <a:glow rad="228600">
                <a:srgbClr val="FF0000">
                  <a:alpha val="40000"/>
                </a:srgbClr>
              </a:glow>
            </a:effectLst>
          </p:spPr>
          <p:txBody>
            <a:bodyPr wrap="none" lIns="0" tIns="0" rIns="0" bIns="0" rtlCol="0" anchor="ctr"/>
            <a:lstStyle/>
            <a:p>
              <a:pPr algn="ctr" defTabSz="914400"/>
              <a:endParaRPr lang="en-US" dirty="0" err="1" smtClean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47637" y="932527"/>
            <a:ext cx="870072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/>
              <a:t>       </a:t>
            </a:r>
            <a:r>
              <a:rPr lang="zh-CN" altLang="en-US" b="1" dirty="0"/>
              <a:t>鉴于云</a:t>
            </a:r>
            <a:r>
              <a:rPr lang="zh-CN" altLang="en-US" b="1" dirty="0" smtClean="0"/>
              <a:t>平台的优势，目前我学院已经</a:t>
            </a:r>
            <a:r>
              <a:rPr lang="zh-CN" altLang="en-US" b="1" dirty="0"/>
              <a:t>建成以虚拟化技术为核心的</a:t>
            </a:r>
            <a:r>
              <a:rPr lang="zh-CN" altLang="en-US" b="1" dirty="0">
                <a:solidFill>
                  <a:srgbClr val="C00000"/>
                </a:solidFill>
              </a:rPr>
              <a:t>远程教育云</a:t>
            </a:r>
            <a:r>
              <a:rPr lang="zh-CN" altLang="en-US" b="1" dirty="0" smtClean="0"/>
              <a:t>平台，该平台提供</a:t>
            </a:r>
            <a:r>
              <a:rPr lang="zh-CN" altLang="en-US" b="1" dirty="0" smtClean="0">
                <a:solidFill>
                  <a:srgbClr val="C00000"/>
                </a:solidFill>
              </a:rPr>
              <a:t>千兆</a:t>
            </a:r>
            <a:r>
              <a:rPr lang="zh-CN" altLang="en-US" b="1" dirty="0" smtClean="0"/>
              <a:t>互联网</a:t>
            </a:r>
            <a:r>
              <a:rPr lang="zh-CN" altLang="en-US" b="1" dirty="0"/>
              <a:t>接入（学校</a:t>
            </a:r>
            <a:r>
              <a:rPr lang="en-US" altLang="zh-CN" b="1" dirty="0"/>
              <a:t>500M</a:t>
            </a:r>
            <a:r>
              <a:rPr lang="zh-CN" altLang="en-US" b="1" dirty="0"/>
              <a:t>电信</a:t>
            </a:r>
            <a:r>
              <a:rPr lang="en-US" altLang="zh-CN" b="1" dirty="0"/>
              <a:t>+</a:t>
            </a:r>
            <a:r>
              <a:rPr lang="zh-CN" altLang="en-US" b="1" dirty="0"/>
              <a:t>自建</a:t>
            </a:r>
            <a:r>
              <a:rPr lang="en-US" altLang="zh-CN" b="1" dirty="0"/>
              <a:t>500M</a:t>
            </a:r>
            <a:r>
              <a:rPr lang="zh-CN" altLang="en-US" b="1" dirty="0"/>
              <a:t>移动</a:t>
            </a:r>
            <a:r>
              <a:rPr lang="zh-CN" altLang="en-US" b="1" dirty="0" smtClean="0"/>
              <a:t>），计算速度达到</a:t>
            </a:r>
            <a:r>
              <a:rPr lang="en-US" altLang="zh-CN" b="1" dirty="0" smtClean="0">
                <a:solidFill>
                  <a:srgbClr val="C00000"/>
                </a:solidFill>
              </a:rPr>
              <a:t>2.5THz</a:t>
            </a:r>
            <a:r>
              <a:rPr lang="zh-CN" altLang="en-US" b="1" dirty="0" smtClean="0"/>
              <a:t>、内存容量达</a:t>
            </a:r>
            <a:r>
              <a:rPr lang="en-US" altLang="zh-CN" b="1" dirty="0" smtClean="0">
                <a:solidFill>
                  <a:srgbClr val="C00000"/>
                </a:solidFill>
              </a:rPr>
              <a:t>12TB</a:t>
            </a:r>
            <a:r>
              <a:rPr lang="zh-CN" altLang="en-US" b="1" dirty="0" smtClean="0"/>
              <a:t>、存储能力达</a:t>
            </a:r>
            <a:r>
              <a:rPr lang="en-US" altLang="zh-CN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150</a:t>
            </a:r>
            <a:r>
              <a:rPr lang="en-US" altLang="zh-CN" b="1" dirty="0" smtClean="0">
                <a:solidFill>
                  <a:srgbClr val="C00000"/>
                </a:solidFill>
              </a:rPr>
              <a:t>TB</a:t>
            </a:r>
            <a:r>
              <a:rPr lang="zh-CN" altLang="en-US" b="1" dirty="0"/>
              <a:t>，互联网教学资源分发带宽大于</a:t>
            </a:r>
            <a:r>
              <a:rPr lang="en-US" altLang="zh-CN" b="1" dirty="0" smtClean="0">
                <a:solidFill>
                  <a:srgbClr val="FF0000"/>
                </a:solidFill>
              </a:rPr>
              <a:t>20Gbps</a:t>
            </a:r>
            <a:r>
              <a:rPr lang="zh-CN" altLang="en-US" b="1" dirty="0" smtClean="0"/>
              <a:t>。</a:t>
            </a:r>
            <a:endParaRPr lang="zh-CN" altLang="en-US" dirty="0"/>
          </a:p>
        </p:txBody>
      </p:sp>
      <p:sp>
        <p:nvSpPr>
          <p:cNvPr id="192" name="标题 1"/>
          <p:cNvSpPr txBox="1">
            <a:spLocks noChangeArrowheads="1"/>
          </p:cNvSpPr>
          <p:nvPr/>
        </p:nvSpPr>
        <p:spPr bwMode="auto">
          <a:xfrm>
            <a:off x="3106738" y="44450"/>
            <a:ext cx="5786437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zh-CN" sz="2800" b="1" kern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3</a:t>
            </a:r>
            <a:r>
              <a:rPr lang="zh-CN" altLang="en-US" sz="2800" b="1" kern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、远程教育云的建设与应用</a:t>
            </a:r>
            <a:endParaRPr lang="zh-CN" altLang="en-US" sz="2800" b="1" kern="0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宋体" pitchFamily="2" charset="-122"/>
              <a:sym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042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637" y="932527"/>
            <a:ext cx="87007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/>
              <a:t> </a:t>
            </a:r>
            <a:r>
              <a:rPr lang="en-US" altLang="zh-CN" b="1" dirty="0" smtClean="0"/>
              <a:t>      </a:t>
            </a:r>
            <a:r>
              <a:rPr lang="zh-CN" altLang="en-US" b="1" dirty="0" smtClean="0"/>
              <a:t>目前学历有四个远程教育平台，一是学生使用的</a:t>
            </a:r>
            <a:r>
              <a:rPr lang="zh-CN" altLang="en-US" b="1" dirty="0" smtClean="0">
                <a:solidFill>
                  <a:srgbClr val="FF0000"/>
                </a:solidFill>
              </a:rPr>
              <a:t>学习平台</a:t>
            </a:r>
            <a:r>
              <a:rPr lang="zh-CN" altLang="en-US" b="1" dirty="0"/>
              <a:t>，二是教务人员使用的</a:t>
            </a:r>
            <a:r>
              <a:rPr lang="zh-CN" altLang="en-US" b="1" dirty="0">
                <a:solidFill>
                  <a:srgbClr val="FF0000"/>
                </a:solidFill>
              </a:rPr>
              <a:t>管理</a:t>
            </a:r>
            <a:r>
              <a:rPr lang="zh-CN" altLang="en-US" b="1" dirty="0" smtClean="0">
                <a:solidFill>
                  <a:srgbClr val="FF0000"/>
                </a:solidFill>
              </a:rPr>
              <a:t>平台</a:t>
            </a:r>
            <a:r>
              <a:rPr lang="zh-CN" altLang="en-US" b="1" dirty="0"/>
              <a:t>，三是学生考试使用的</a:t>
            </a:r>
            <a:r>
              <a:rPr lang="zh-CN" altLang="en-US" b="1" dirty="0">
                <a:solidFill>
                  <a:srgbClr val="FF0000"/>
                </a:solidFill>
              </a:rPr>
              <a:t>在线考试</a:t>
            </a:r>
            <a:r>
              <a:rPr lang="zh-CN" altLang="en-US" b="1" dirty="0" smtClean="0">
                <a:solidFill>
                  <a:srgbClr val="FF0000"/>
                </a:solidFill>
              </a:rPr>
              <a:t>平台</a:t>
            </a:r>
            <a:r>
              <a:rPr lang="zh-CN" altLang="en-US" b="1" dirty="0" smtClean="0"/>
              <a:t>，四是学生使用</a:t>
            </a:r>
            <a:r>
              <a:rPr lang="zh-CN" altLang="en-US" b="1" dirty="0" smtClean="0">
                <a:solidFill>
                  <a:srgbClr val="FF0000"/>
                </a:solidFill>
              </a:rPr>
              <a:t>在线缴费平台</a:t>
            </a:r>
            <a:r>
              <a:rPr lang="zh-CN" altLang="en-US" b="1" dirty="0" smtClean="0"/>
              <a:t>。</a:t>
            </a:r>
            <a:endParaRPr lang="zh-CN" altLang="en-US" dirty="0"/>
          </a:p>
        </p:txBody>
      </p:sp>
      <p:sp>
        <p:nvSpPr>
          <p:cNvPr id="192" name="标题 1"/>
          <p:cNvSpPr txBox="1">
            <a:spLocks noChangeArrowheads="1"/>
          </p:cNvSpPr>
          <p:nvPr/>
        </p:nvSpPr>
        <p:spPr bwMode="auto">
          <a:xfrm>
            <a:off x="3106738" y="44450"/>
            <a:ext cx="5786437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zh-CN" sz="2800" b="1" kern="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4</a:t>
            </a:r>
            <a:r>
              <a:rPr lang="zh-CN" altLang="en-US" sz="2800" b="1" kern="0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、平台使用</a:t>
            </a:r>
            <a:endParaRPr lang="zh-CN" altLang="en-US" sz="2800" b="1" kern="0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宋体" pitchFamily="2" charset="-122"/>
              <a:sym typeface="黑体" pitchFamily="2" charset="-122"/>
            </a:endParaRPr>
          </a:p>
        </p:txBody>
      </p:sp>
      <p:pic>
        <p:nvPicPr>
          <p:cNvPr id="156" name="图片 1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988839"/>
            <a:ext cx="3186030" cy="1944977"/>
          </a:xfrm>
          <a:prstGeom prst="rect">
            <a:avLst/>
          </a:prstGeom>
        </p:spPr>
      </p:pic>
      <p:pic>
        <p:nvPicPr>
          <p:cNvPr id="164" name="图片 1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369" y="1973180"/>
            <a:ext cx="4603087" cy="1960637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4221088"/>
            <a:ext cx="3790456" cy="2085801"/>
          </a:xfrm>
          <a:prstGeom prst="rect">
            <a:avLst/>
          </a:prstGeom>
        </p:spPr>
      </p:pic>
      <p:pic>
        <p:nvPicPr>
          <p:cNvPr id="171" name="图片 17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722" y="4101805"/>
            <a:ext cx="3294509" cy="250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3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637" y="932527"/>
            <a:ext cx="8700725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/>
              <a:t>远程教育平台使用环境介绍：</a:t>
            </a:r>
            <a:endParaRPr lang="en-US" altLang="zh-CN" sz="2000" b="1" dirty="0" smtClean="0"/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altLang="zh-CN" b="1" dirty="0" smtClean="0"/>
              <a:t>1</a:t>
            </a:r>
            <a:r>
              <a:rPr lang="zh-CN" altLang="en-US" b="1" dirty="0" smtClean="0"/>
              <a:t>）</a:t>
            </a:r>
            <a:r>
              <a:rPr lang="en-US" altLang="zh-CN" b="1" dirty="0" smtClean="0"/>
              <a:t>PC</a:t>
            </a:r>
            <a:r>
              <a:rPr lang="zh-CN" altLang="en-US" b="1" dirty="0" smtClean="0"/>
              <a:t>端：操作系统要求</a:t>
            </a:r>
            <a:r>
              <a:rPr lang="en-US" altLang="zh-CN" b="1" dirty="0">
                <a:solidFill>
                  <a:srgbClr val="FF0000"/>
                </a:solidFill>
              </a:rPr>
              <a:t>windows7</a:t>
            </a:r>
            <a:r>
              <a:rPr lang="zh-CN" altLang="en-US" b="1" dirty="0">
                <a:solidFill>
                  <a:srgbClr val="FF0000"/>
                </a:solidFill>
              </a:rPr>
              <a:t>及以上</a:t>
            </a:r>
            <a:r>
              <a:rPr lang="zh-CN" altLang="en-US" b="1" dirty="0"/>
              <a:t>版本</a:t>
            </a:r>
            <a:r>
              <a:rPr lang="zh-CN" altLang="en-US" b="1" dirty="0" smtClean="0"/>
              <a:t>，浏览器要求</a:t>
            </a:r>
            <a:r>
              <a:rPr lang="zh-CN" altLang="en-US" b="1" dirty="0" smtClean="0">
                <a:solidFill>
                  <a:srgbClr val="FF0000"/>
                </a:solidFill>
              </a:rPr>
              <a:t>谷歌浏览器</a:t>
            </a:r>
            <a:r>
              <a:rPr lang="zh-CN" altLang="en-US" b="1" dirty="0" smtClean="0"/>
              <a:t>，版本要求</a:t>
            </a:r>
            <a:r>
              <a:rPr lang="en-US" altLang="zh-CN" b="1" dirty="0">
                <a:solidFill>
                  <a:srgbClr val="FF0000"/>
                </a:solidFill>
              </a:rPr>
              <a:t>69.0</a:t>
            </a:r>
            <a:r>
              <a:rPr lang="zh-CN" altLang="en-US" b="1" dirty="0">
                <a:solidFill>
                  <a:srgbClr val="FF0000"/>
                </a:solidFill>
              </a:rPr>
              <a:t>及以上</a:t>
            </a:r>
            <a:r>
              <a:rPr lang="zh-CN" altLang="en-US" b="1" dirty="0" smtClean="0"/>
              <a:t>版本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altLang="zh-CN" b="1" dirty="0" smtClean="0"/>
              <a:t>2</a:t>
            </a:r>
            <a:r>
              <a:rPr lang="zh-CN" altLang="en-US" b="1" dirty="0" smtClean="0"/>
              <a:t>）</a:t>
            </a:r>
            <a:r>
              <a:rPr lang="en-US" altLang="zh-CN" b="1" dirty="0" smtClean="0"/>
              <a:t>Android</a:t>
            </a:r>
            <a:r>
              <a:rPr lang="zh-CN" altLang="en-US" b="1" dirty="0" smtClean="0"/>
              <a:t>端：操作系统要求</a:t>
            </a:r>
            <a:r>
              <a:rPr lang="en-US" altLang="zh-CN" b="1" dirty="0" smtClean="0">
                <a:solidFill>
                  <a:srgbClr val="FF0000"/>
                </a:solidFill>
              </a:rPr>
              <a:t>Android6.0</a:t>
            </a:r>
            <a:r>
              <a:rPr lang="zh-CN" altLang="en-US" b="1" dirty="0"/>
              <a:t>及以上</a:t>
            </a:r>
            <a:r>
              <a:rPr lang="zh-CN" altLang="en-US" b="1" dirty="0" smtClean="0"/>
              <a:t>版本，浏览器要求</a:t>
            </a:r>
            <a:r>
              <a:rPr lang="zh-CN" altLang="en-US" b="1" dirty="0">
                <a:solidFill>
                  <a:srgbClr val="FF0000"/>
                </a:solidFill>
              </a:rPr>
              <a:t>谷歌</a:t>
            </a:r>
            <a:r>
              <a:rPr lang="zh-CN" altLang="en-US" b="1" dirty="0" smtClean="0">
                <a:solidFill>
                  <a:srgbClr val="FF0000"/>
                </a:solidFill>
              </a:rPr>
              <a:t>浏览器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altLang="zh-CN" b="1" dirty="0" smtClean="0"/>
              <a:t>3</a:t>
            </a:r>
            <a:r>
              <a:rPr lang="zh-CN" altLang="en-US" b="1" dirty="0" smtClean="0"/>
              <a:t>）</a:t>
            </a:r>
            <a:r>
              <a:rPr lang="en-US" altLang="zh-CN" b="1" dirty="0" smtClean="0"/>
              <a:t>IPHONE/IPAD</a:t>
            </a:r>
            <a:r>
              <a:rPr lang="zh-CN" altLang="en-US" b="1" dirty="0" smtClean="0"/>
              <a:t>端：操作系统</a:t>
            </a:r>
            <a:r>
              <a:rPr lang="en-US" altLang="zh-CN" b="1" dirty="0">
                <a:solidFill>
                  <a:srgbClr val="FF0000"/>
                </a:solidFill>
              </a:rPr>
              <a:t>IOS12.0</a:t>
            </a:r>
            <a:r>
              <a:rPr lang="zh-CN" altLang="en-US" b="1" dirty="0"/>
              <a:t>及以上</a:t>
            </a:r>
            <a:r>
              <a:rPr lang="zh-CN" altLang="en-US" b="1" dirty="0" smtClean="0"/>
              <a:t>版本，浏览器要求自带的</a:t>
            </a:r>
            <a:r>
              <a:rPr lang="en-US" altLang="zh-CN" b="1" dirty="0" smtClean="0">
                <a:solidFill>
                  <a:srgbClr val="FF0000"/>
                </a:solidFill>
              </a:rPr>
              <a:t>Safari</a:t>
            </a:r>
            <a:r>
              <a:rPr lang="zh-CN" altLang="en-US" b="1" dirty="0" smtClean="0">
                <a:solidFill>
                  <a:srgbClr val="FF0000"/>
                </a:solidFill>
              </a:rPr>
              <a:t>浏览器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/>
              <a:t>远程教育</a:t>
            </a:r>
            <a:r>
              <a:rPr lang="zh-CN" altLang="en-US" sz="2000" b="1" dirty="0" smtClean="0"/>
              <a:t>平台浏览器访问链接：</a:t>
            </a:r>
            <a:endParaRPr lang="en-US" altLang="zh-CN" sz="2000" b="1" dirty="0" smtClean="0"/>
          </a:p>
          <a:p>
            <a:pPr>
              <a:lnSpc>
                <a:spcPct val="150000"/>
              </a:lnSpc>
            </a:pPr>
            <a:r>
              <a:rPr lang="zh-CN" altLang="en-US" sz="1600" b="1" dirty="0" smtClean="0"/>
              <a:t>（</a:t>
            </a:r>
            <a:r>
              <a:rPr lang="en-US" altLang="zh-CN" sz="1600" b="1" dirty="0" smtClean="0"/>
              <a:t>1</a:t>
            </a:r>
            <a:r>
              <a:rPr lang="zh-CN" altLang="en-US" sz="1600" b="1" dirty="0" smtClean="0"/>
              <a:t>）学习平台：</a:t>
            </a:r>
            <a:r>
              <a:rPr lang="en-US" altLang="zh-CN" sz="1600" b="1" dirty="0">
                <a:hlinkClick r:id="rId2"/>
              </a:rPr>
              <a:t>http://</a:t>
            </a:r>
            <a:r>
              <a:rPr lang="en-US" altLang="zh-CN" sz="1600" b="1" dirty="0" smtClean="0">
                <a:hlinkClick r:id="rId2"/>
              </a:rPr>
              <a:t>www.xdwy.com.cn/learning</a:t>
            </a:r>
            <a:endParaRPr lang="en-US" altLang="zh-CN" sz="1600" b="1" dirty="0" smtClean="0"/>
          </a:p>
          <a:p>
            <a:pPr>
              <a:lnSpc>
                <a:spcPct val="150000"/>
              </a:lnSpc>
            </a:pPr>
            <a:r>
              <a:rPr lang="zh-CN" altLang="en-US" sz="1600" b="1" dirty="0" smtClean="0"/>
              <a:t>（</a:t>
            </a:r>
            <a:r>
              <a:rPr lang="en-US" altLang="zh-CN" sz="1600" b="1" dirty="0" smtClean="0"/>
              <a:t>2</a:t>
            </a:r>
            <a:r>
              <a:rPr lang="zh-CN" altLang="en-US" sz="1600" b="1" dirty="0" smtClean="0"/>
              <a:t>）管理平台：</a:t>
            </a:r>
            <a:r>
              <a:rPr lang="en-US" altLang="zh-CN" sz="1600" b="1" dirty="0">
                <a:hlinkClick r:id="rId3"/>
              </a:rPr>
              <a:t>http://</a:t>
            </a:r>
            <a:r>
              <a:rPr lang="en-US" altLang="zh-CN" sz="1600" b="1" dirty="0" smtClean="0">
                <a:hlinkClick r:id="rId3"/>
              </a:rPr>
              <a:t>www.xdwy.com.cn/xdwymis</a:t>
            </a:r>
            <a:endParaRPr lang="en-US" altLang="zh-CN" sz="1600" b="1" dirty="0" smtClean="0"/>
          </a:p>
          <a:p>
            <a:pPr>
              <a:lnSpc>
                <a:spcPct val="150000"/>
              </a:lnSpc>
            </a:pPr>
            <a:r>
              <a:rPr lang="zh-CN" altLang="en-US" sz="1600" b="1" dirty="0" smtClean="0"/>
              <a:t>（</a:t>
            </a:r>
            <a:r>
              <a:rPr lang="en-US" altLang="zh-CN" sz="1600" b="1" dirty="0" smtClean="0"/>
              <a:t>3</a:t>
            </a:r>
            <a:r>
              <a:rPr lang="zh-CN" altLang="en-US" sz="1600" b="1" dirty="0" smtClean="0"/>
              <a:t>）考试平台：</a:t>
            </a:r>
            <a:r>
              <a:rPr lang="zh-CN" altLang="en-US" sz="1600" b="1" dirty="0"/>
              <a:t> </a:t>
            </a:r>
            <a:endParaRPr lang="en-US" altLang="zh-CN" sz="1600" b="1" dirty="0" smtClean="0"/>
          </a:p>
          <a:p>
            <a:pPr>
              <a:lnSpc>
                <a:spcPct val="150000"/>
              </a:lnSpc>
            </a:pPr>
            <a:r>
              <a:rPr lang="zh-CN" altLang="en-US" sz="1600" b="1" dirty="0" smtClean="0"/>
              <a:t>（</a:t>
            </a:r>
            <a:r>
              <a:rPr lang="zh-CN" altLang="en-US" sz="1600" b="1" dirty="0"/>
              <a:t>入学） </a:t>
            </a:r>
            <a:r>
              <a:rPr lang="en-US" altLang="zh-CN" sz="1600" b="1" dirty="0" smtClean="0">
                <a:hlinkClick r:id="rId4"/>
              </a:rPr>
              <a:t>https</a:t>
            </a:r>
            <a:r>
              <a:rPr lang="en-US" altLang="zh-CN" sz="1600" b="1" dirty="0">
                <a:hlinkClick r:id="rId4"/>
              </a:rPr>
              <a:t>://</a:t>
            </a:r>
            <a:r>
              <a:rPr lang="en-US" altLang="zh-CN" sz="1600" b="1" dirty="0" smtClean="0">
                <a:hlinkClick r:id="rId4"/>
              </a:rPr>
              <a:t>www.xdwy.com.cn/examonline/examonlineStudentController.do?login3</a:t>
            </a:r>
            <a:endParaRPr lang="en-US" altLang="zh-CN" sz="1600" b="1" dirty="0" smtClean="0"/>
          </a:p>
          <a:p>
            <a:pPr>
              <a:lnSpc>
                <a:spcPct val="150000"/>
              </a:lnSpc>
            </a:pPr>
            <a:r>
              <a:rPr lang="zh-CN" altLang="en-US" sz="1600" b="1" dirty="0" smtClean="0"/>
              <a:t>（期末） </a:t>
            </a:r>
            <a:r>
              <a:rPr lang="en-US" altLang="zh-CN" sz="1600" b="1" dirty="0">
                <a:hlinkClick r:id="rId5"/>
              </a:rPr>
              <a:t>https://</a:t>
            </a:r>
            <a:r>
              <a:rPr lang="en-US" altLang="zh-CN" sz="1600" b="1" dirty="0" smtClean="0">
                <a:hlinkClick r:id="rId5"/>
              </a:rPr>
              <a:t>www.xdwy.com.cn/examonline/examonlineStudentController.do?login2</a:t>
            </a:r>
            <a:endParaRPr lang="en-US" altLang="zh-CN" sz="1600" b="1" dirty="0" smtClean="0"/>
          </a:p>
          <a:p>
            <a:pPr>
              <a:lnSpc>
                <a:spcPct val="150000"/>
              </a:lnSpc>
            </a:pPr>
            <a:r>
              <a:rPr lang="zh-CN" altLang="en-US" sz="1600" b="1" dirty="0" smtClean="0"/>
              <a:t>（</a:t>
            </a:r>
            <a:r>
              <a:rPr lang="en-US" altLang="zh-CN" sz="1600" b="1" dirty="0" smtClean="0"/>
              <a:t>4</a:t>
            </a:r>
            <a:r>
              <a:rPr lang="zh-CN" altLang="en-US" sz="1600" b="1" dirty="0" smtClean="0"/>
              <a:t>）缴费平台：</a:t>
            </a:r>
            <a:r>
              <a:rPr lang="en-US" altLang="zh-CN" sz="1600" b="1" dirty="0">
                <a:hlinkClick r:id="rId6"/>
              </a:rPr>
              <a:t>http://</a:t>
            </a:r>
            <a:r>
              <a:rPr lang="en-US" altLang="zh-CN" sz="1600" b="1" dirty="0" smtClean="0">
                <a:hlinkClick r:id="rId6"/>
              </a:rPr>
              <a:t>learn.xdwy.com.cn:8092/payment</a:t>
            </a:r>
            <a:endParaRPr lang="en-US" altLang="zh-CN" sz="1600" b="1" dirty="0" smtClean="0"/>
          </a:p>
          <a:p>
            <a:pPr>
              <a:lnSpc>
                <a:spcPct val="150000"/>
              </a:lnSpc>
            </a:pPr>
            <a:endParaRPr lang="en-US" altLang="zh-CN" sz="1600" b="1" dirty="0"/>
          </a:p>
          <a:p>
            <a:pPr>
              <a:lnSpc>
                <a:spcPct val="150000"/>
              </a:lnSpc>
            </a:pPr>
            <a:endParaRPr lang="en-US" altLang="zh-CN" sz="1600" b="1" dirty="0"/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92" name="标题 1"/>
          <p:cNvSpPr txBox="1">
            <a:spLocks noChangeArrowheads="1"/>
          </p:cNvSpPr>
          <p:nvPr/>
        </p:nvSpPr>
        <p:spPr bwMode="auto">
          <a:xfrm>
            <a:off x="3106738" y="44450"/>
            <a:ext cx="5786437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zh-CN" sz="2800" b="1" kern="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4</a:t>
            </a:r>
            <a:r>
              <a:rPr lang="zh-CN" altLang="en-US" sz="2800" b="1" kern="0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、平台使用</a:t>
            </a:r>
            <a:endParaRPr lang="zh-CN" altLang="en-US" sz="2800" b="1" kern="0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宋体" pitchFamily="2" charset="-122"/>
              <a:sym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239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637" y="932527"/>
            <a:ext cx="870072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</a:rPr>
              <a:t>学习平台</a:t>
            </a:r>
            <a:r>
              <a:rPr lang="zh-CN" altLang="en-US" b="1" dirty="0"/>
              <a:t>、</a:t>
            </a:r>
            <a:r>
              <a:rPr lang="zh-CN" altLang="en-US" b="1" dirty="0" smtClean="0">
                <a:solidFill>
                  <a:srgbClr val="FF0000"/>
                </a:solidFill>
              </a:rPr>
              <a:t>管理平台</a:t>
            </a:r>
            <a:r>
              <a:rPr lang="zh-CN" altLang="en-US" b="1" dirty="0" smtClean="0"/>
              <a:t>和</a:t>
            </a:r>
            <a:r>
              <a:rPr lang="zh-CN" altLang="en-US" b="1" dirty="0" smtClean="0">
                <a:solidFill>
                  <a:srgbClr val="FF0000"/>
                </a:solidFill>
              </a:rPr>
              <a:t>在线缴费平台</a:t>
            </a:r>
            <a:r>
              <a:rPr lang="zh-CN" altLang="en-US" b="1" dirty="0" smtClean="0"/>
              <a:t>常见问题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altLang="zh-CN" b="1" dirty="0" smtClean="0"/>
              <a:t>1</a:t>
            </a:r>
            <a:r>
              <a:rPr lang="zh-CN" altLang="en-US" b="1" dirty="0" smtClean="0"/>
              <a:t>）登陆账号密码错误问题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       这个先排查输入账号时候，是否输入了空格字符，建议输入账号的时候手动输入不要复制粘贴，因为复制粘贴会将一些特殊符号复制到账号密码输入框，</a:t>
            </a:r>
            <a:r>
              <a:rPr lang="zh-CN" altLang="en-US" b="1" dirty="0"/>
              <a:t>导致出现密码错误</a:t>
            </a:r>
            <a:r>
              <a:rPr lang="zh-CN" altLang="en-US" b="1" dirty="0" smtClean="0"/>
              <a:t>问题；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altLang="zh-CN" b="1" dirty="0" smtClean="0"/>
              <a:t>2</a:t>
            </a:r>
            <a:r>
              <a:rPr lang="zh-CN" altLang="en-US" b="1" dirty="0" smtClean="0"/>
              <a:t>）忘记密码问题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       学生忘记密码，可以通过登陆页面</a:t>
            </a:r>
            <a:r>
              <a:rPr lang="zh-CN" altLang="en-US" b="1" dirty="0"/>
              <a:t>的</a:t>
            </a:r>
            <a:r>
              <a:rPr lang="zh-CN" altLang="en-US" b="1" dirty="0" smtClean="0"/>
              <a:t>密码找回功能进行找回操作，或者联系学习中心，学习中心老师再反馈到技术部老师进行密码重置；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altLang="zh-CN" b="1" dirty="0" smtClean="0"/>
              <a:t>3</a:t>
            </a:r>
            <a:r>
              <a:rPr lang="zh-CN" altLang="en-US" b="1" dirty="0" smtClean="0"/>
              <a:t>）缴费登陆显示不在缴费时间内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       缴费系统会在特定的时间段开放，具体开放时间请及时关注</a:t>
            </a:r>
            <a:r>
              <a:rPr lang="en-US" altLang="zh-CN" b="1" dirty="0" smtClean="0"/>
              <a:t>QQ</a:t>
            </a:r>
            <a:r>
              <a:rPr lang="zh-CN" altLang="en-US" b="1" dirty="0" smtClean="0"/>
              <a:t>微信群，一般会有教务的老师通知具体的缴费时间，提醒学生在规定的时间内进行缴费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altLang="zh-CN" b="1" dirty="0" smtClean="0"/>
              <a:t>4</a:t>
            </a:r>
            <a:r>
              <a:rPr lang="zh-CN" altLang="en-US" b="1" dirty="0" smtClean="0"/>
              <a:t>）找不到</a:t>
            </a:r>
            <a:r>
              <a:rPr lang="zh-CN" altLang="en-US" b="1" dirty="0">
                <a:solidFill>
                  <a:srgbClr val="FF0000"/>
                </a:solidFill>
              </a:rPr>
              <a:t>学习平台</a:t>
            </a:r>
            <a:r>
              <a:rPr lang="zh-CN" altLang="en-US" b="1" dirty="0"/>
              <a:t>、</a:t>
            </a:r>
            <a:r>
              <a:rPr lang="zh-CN" altLang="en-US" b="1" dirty="0">
                <a:solidFill>
                  <a:srgbClr val="FF0000"/>
                </a:solidFill>
              </a:rPr>
              <a:t>管理</a:t>
            </a:r>
            <a:r>
              <a:rPr lang="zh-CN" altLang="en-US" b="1" dirty="0" smtClean="0">
                <a:solidFill>
                  <a:srgbClr val="FF0000"/>
                </a:solidFill>
              </a:rPr>
              <a:t>平台</a:t>
            </a:r>
            <a:r>
              <a:rPr lang="zh-CN" altLang="en-US" b="1" dirty="0" smtClean="0"/>
              <a:t>、</a:t>
            </a:r>
            <a:r>
              <a:rPr lang="zh-CN" altLang="en-US" b="1" dirty="0" smtClean="0">
                <a:solidFill>
                  <a:srgbClr val="FF0000"/>
                </a:solidFill>
              </a:rPr>
              <a:t>考试平台</a:t>
            </a:r>
            <a:r>
              <a:rPr lang="zh-CN" altLang="en-US" b="1" dirty="0" smtClean="0"/>
              <a:t>和</a:t>
            </a:r>
            <a:r>
              <a:rPr lang="zh-CN" altLang="en-US" b="1" dirty="0">
                <a:solidFill>
                  <a:srgbClr val="FF0000"/>
                </a:solidFill>
              </a:rPr>
              <a:t>在线缴费平台</a:t>
            </a:r>
            <a:r>
              <a:rPr lang="zh-CN" altLang="en-US" b="1" dirty="0" smtClean="0"/>
              <a:t>访问路径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en-US" altLang="zh-CN" b="1" dirty="0"/>
              <a:t> </a:t>
            </a:r>
            <a:r>
              <a:rPr lang="en-US" altLang="zh-CN" b="1" dirty="0" smtClean="0"/>
              <a:t>      </a:t>
            </a:r>
            <a:r>
              <a:rPr lang="zh-CN" altLang="en-US" b="1" dirty="0" smtClean="0"/>
              <a:t>一是通过上一页</a:t>
            </a:r>
            <a:r>
              <a:rPr lang="en-US" altLang="zh-CN" b="1" dirty="0" smtClean="0"/>
              <a:t>PPT</a:t>
            </a:r>
            <a:r>
              <a:rPr lang="zh-CN" altLang="en-US" b="1" dirty="0" smtClean="0"/>
              <a:t>中网址用浏览器直接访问，二是通过西安电子科技大学网络与继续教育学院官网</a:t>
            </a:r>
            <a:r>
              <a:rPr lang="zh-CN" altLang="en-US" b="1" dirty="0" smtClean="0">
                <a:solidFill>
                  <a:srgbClr val="FF0000"/>
                </a:solidFill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</a:rPr>
              <a:t>http://www.xdwy.com.cn</a:t>
            </a:r>
            <a:r>
              <a:rPr lang="zh-CN" altLang="en-US" b="1" dirty="0" smtClean="0">
                <a:solidFill>
                  <a:srgbClr val="FF0000"/>
                </a:solidFill>
              </a:rPr>
              <a:t>）</a:t>
            </a:r>
            <a:r>
              <a:rPr lang="zh-CN" altLang="en-US" b="1" dirty="0" smtClean="0"/>
              <a:t>中的导航进行访问，详见下页</a:t>
            </a:r>
            <a:endParaRPr lang="zh-CN" altLang="en-US" dirty="0"/>
          </a:p>
        </p:txBody>
      </p:sp>
      <p:sp>
        <p:nvSpPr>
          <p:cNvPr id="192" name="标题 1"/>
          <p:cNvSpPr txBox="1">
            <a:spLocks noChangeArrowheads="1"/>
          </p:cNvSpPr>
          <p:nvPr/>
        </p:nvSpPr>
        <p:spPr bwMode="auto">
          <a:xfrm>
            <a:off x="3106738" y="44450"/>
            <a:ext cx="5786437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zh-CN" sz="2800" b="1" kern="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4</a:t>
            </a:r>
            <a:r>
              <a:rPr lang="zh-CN" altLang="en-US" sz="2800" b="1" kern="0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、平台使用</a:t>
            </a:r>
            <a:endParaRPr lang="zh-CN" altLang="en-US" sz="2800" b="1" kern="0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宋体" pitchFamily="2" charset="-122"/>
              <a:sym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835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637" y="932527"/>
            <a:ext cx="870072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</a:rPr>
              <a:t>学习平台</a:t>
            </a:r>
            <a:r>
              <a:rPr lang="zh-CN" altLang="en-US" b="1" dirty="0" smtClean="0"/>
              <a:t>和</a:t>
            </a:r>
            <a:r>
              <a:rPr lang="zh-CN" altLang="en-US" b="1" dirty="0" smtClean="0">
                <a:solidFill>
                  <a:srgbClr val="FF0000"/>
                </a:solidFill>
              </a:rPr>
              <a:t>管理平台</a:t>
            </a:r>
            <a:r>
              <a:rPr lang="zh-CN" altLang="en-US" b="1" dirty="0" smtClean="0"/>
              <a:t>通过官网访问：首先在浏览器输入官网地址</a:t>
            </a:r>
            <a:r>
              <a:rPr lang="zh-CN" altLang="en-US" b="1" dirty="0">
                <a:solidFill>
                  <a:srgbClr val="FF0000"/>
                </a:solidFill>
              </a:rPr>
              <a:t>（</a:t>
            </a:r>
            <a:r>
              <a:rPr lang="en-US" altLang="zh-CN" b="1" dirty="0">
                <a:solidFill>
                  <a:srgbClr val="FF0000"/>
                </a:solidFill>
              </a:rPr>
              <a:t>http://www.xdwy.com.cn</a:t>
            </a:r>
            <a:r>
              <a:rPr lang="zh-CN" altLang="en-US" b="1" dirty="0">
                <a:solidFill>
                  <a:srgbClr val="FF0000"/>
                </a:solidFill>
              </a:rPr>
              <a:t>） </a:t>
            </a:r>
            <a:r>
              <a:rPr lang="zh-CN" altLang="en-US" b="1" dirty="0" smtClean="0"/>
              <a:t>，下拉网页到快捷导航处如下图，红框中左边两个是学习平台访问入口，右边两个管理平台访问入口</a:t>
            </a:r>
            <a:endParaRPr lang="zh-CN" altLang="en-US" dirty="0"/>
          </a:p>
        </p:txBody>
      </p:sp>
      <p:sp>
        <p:nvSpPr>
          <p:cNvPr id="192" name="标题 1"/>
          <p:cNvSpPr txBox="1">
            <a:spLocks noChangeArrowheads="1"/>
          </p:cNvSpPr>
          <p:nvPr/>
        </p:nvSpPr>
        <p:spPr bwMode="auto">
          <a:xfrm>
            <a:off x="3106738" y="44450"/>
            <a:ext cx="5786437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zh-CN" sz="2800" b="1" kern="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4</a:t>
            </a:r>
            <a:r>
              <a:rPr lang="zh-CN" altLang="en-US" sz="2800" b="1" kern="0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、平台使用</a:t>
            </a:r>
            <a:endParaRPr lang="zh-CN" altLang="en-US" sz="2800" b="1" kern="0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宋体" pitchFamily="2" charset="-122"/>
              <a:sym typeface="黑体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570" y="2423114"/>
            <a:ext cx="8918132" cy="431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16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1560" y="947561"/>
            <a:ext cx="2812195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</a:rPr>
              <a:t>在线缴费平台</a:t>
            </a:r>
            <a:r>
              <a:rPr lang="zh-CN" altLang="en-US" b="1" dirty="0" smtClean="0"/>
              <a:t>和</a:t>
            </a:r>
            <a:r>
              <a:rPr lang="zh-CN" altLang="en-US" b="1" dirty="0" smtClean="0">
                <a:solidFill>
                  <a:srgbClr val="FF0000"/>
                </a:solidFill>
              </a:rPr>
              <a:t>在线考试平台</a:t>
            </a:r>
            <a:r>
              <a:rPr lang="zh-CN" altLang="en-US" b="1" dirty="0" smtClean="0"/>
              <a:t>通过官网</a:t>
            </a:r>
            <a:r>
              <a:rPr lang="zh-CN" altLang="en-US" b="1" dirty="0"/>
              <a:t>访问：首先</a:t>
            </a:r>
            <a:r>
              <a:rPr lang="zh-CN" altLang="en-US" b="1" dirty="0" smtClean="0"/>
              <a:t>在官网快捷</a:t>
            </a:r>
            <a:r>
              <a:rPr lang="zh-CN" altLang="en-US" b="1" dirty="0"/>
              <a:t>导航处进入</a:t>
            </a:r>
            <a:r>
              <a:rPr lang="zh-CN" altLang="en-US" b="1" dirty="0" smtClean="0"/>
              <a:t>管理平台，如右图所示，红框中左边的链接是</a:t>
            </a:r>
            <a:r>
              <a:rPr lang="zh-CN" altLang="en-US" b="1" dirty="0" smtClean="0">
                <a:solidFill>
                  <a:srgbClr val="FF0000"/>
                </a:solidFill>
              </a:rPr>
              <a:t>在线缴费</a:t>
            </a:r>
            <a:r>
              <a:rPr lang="zh-CN" altLang="en-US" b="1" dirty="0" smtClean="0"/>
              <a:t>平台入口，右边是</a:t>
            </a:r>
            <a:r>
              <a:rPr lang="zh-CN" altLang="en-US" b="1" dirty="0" smtClean="0">
                <a:solidFill>
                  <a:srgbClr val="FF0000"/>
                </a:solidFill>
              </a:rPr>
              <a:t>入学在线考试</a:t>
            </a:r>
            <a:r>
              <a:rPr lang="zh-CN" altLang="en-US" b="1" dirty="0" smtClean="0"/>
              <a:t>平台访问入口。</a:t>
            </a:r>
            <a:r>
              <a:rPr lang="zh-CN" altLang="en-US" b="1" dirty="0" smtClean="0">
                <a:solidFill>
                  <a:srgbClr val="FF0000"/>
                </a:solidFill>
              </a:rPr>
              <a:t>注意：</a:t>
            </a:r>
            <a:r>
              <a:rPr lang="zh-CN" altLang="en-US" b="1" dirty="0" smtClean="0"/>
              <a:t>将入学</a:t>
            </a:r>
            <a:r>
              <a:rPr lang="zh-CN" altLang="en-US" b="1" dirty="0"/>
              <a:t>在线</a:t>
            </a:r>
            <a:r>
              <a:rPr lang="zh-CN" altLang="en-US" b="1" dirty="0" smtClean="0"/>
              <a:t>考试链接在浏览器中的</a:t>
            </a:r>
            <a:r>
              <a:rPr lang="zh-CN" altLang="en-US" b="1" dirty="0" smtClean="0">
                <a:solidFill>
                  <a:srgbClr val="FF0000"/>
                </a:solidFill>
              </a:rPr>
              <a:t>最后一位数字</a:t>
            </a:r>
            <a:r>
              <a:rPr lang="en-US" altLang="zh-CN" b="1" dirty="0" smtClean="0">
                <a:solidFill>
                  <a:srgbClr val="FF0000"/>
                </a:solidFill>
              </a:rPr>
              <a:t>3</a:t>
            </a:r>
            <a:r>
              <a:rPr lang="zh-CN" altLang="en-US" b="1" dirty="0" smtClean="0">
                <a:solidFill>
                  <a:srgbClr val="FF0000"/>
                </a:solidFill>
              </a:rPr>
              <a:t>改为</a:t>
            </a:r>
            <a:r>
              <a:rPr lang="en-US" altLang="zh-CN" b="1" dirty="0" smtClean="0">
                <a:solidFill>
                  <a:srgbClr val="FF0000"/>
                </a:solidFill>
              </a:rPr>
              <a:t>2</a:t>
            </a:r>
            <a:r>
              <a:rPr lang="zh-CN" altLang="en-US" b="1" dirty="0" smtClean="0"/>
              <a:t>，即为期末在线考试系统的链接</a:t>
            </a:r>
            <a:endParaRPr lang="zh-CN" altLang="en-US" dirty="0"/>
          </a:p>
        </p:txBody>
      </p:sp>
      <p:sp>
        <p:nvSpPr>
          <p:cNvPr id="192" name="标题 1"/>
          <p:cNvSpPr txBox="1">
            <a:spLocks noChangeArrowheads="1"/>
          </p:cNvSpPr>
          <p:nvPr/>
        </p:nvSpPr>
        <p:spPr bwMode="auto">
          <a:xfrm>
            <a:off x="3106738" y="44450"/>
            <a:ext cx="5786437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zh-CN" sz="2800" b="1" kern="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4</a:t>
            </a:r>
            <a:r>
              <a:rPr lang="zh-CN" altLang="en-US" sz="2800" b="1" kern="0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、平台使用</a:t>
            </a:r>
            <a:endParaRPr lang="zh-CN" altLang="en-US" sz="2800" b="1" kern="0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宋体" pitchFamily="2" charset="-122"/>
              <a:sym typeface="黑体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5610376"/>
            <a:ext cx="9036496" cy="85851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8743" y="959723"/>
            <a:ext cx="4162425" cy="433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75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637" y="932527"/>
            <a:ext cx="8700725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</a:rPr>
              <a:t>在线考试平台</a:t>
            </a:r>
            <a:r>
              <a:rPr lang="zh-CN" altLang="en-US" b="1" dirty="0" smtClean="0"/>
              <a:t>常见问题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altLang="zh-CN" b="1" dirty="0" smtClean="0"/>
              <a:t>1</a:t>
            </a:r>
            <a:r>
              <a:rPr lang="zh-CN" altLang="en-US" b="1" dirty="0"/>
              <a:t>）在线考试系统访问地址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sz="1600" b="1" dirty="0" smtClean="0"/>
              <a:t> 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https</a:t>
            </a:r>
            <a:r>
              <a:rPr lang="en-US" altLang="zh-CN" sz="1600" b="1" dirty="0"/>
              <a:t>://www.xdwy.com.cn/examonline/examonlineStudentController.do?login2</a:t>
            </a:r>
          </a:p>
          <a:p>
            <a:pPr>
              <a:lnSpc>
                <a:spcPct val="150000"/>
              </a:lnSpc>
            </a:pPr>
            <a:r>
              <a:rPr lang="zh-CN" altLang="en-US" b="1" dirty="0"/>
              <a:t>请注意是</a:t>
            </a:r>
            <a:r>
              <a:rPr lang="en-US" altLang="zh-CN" b="1" dirty="0">
                <a:solidFill>
                  <a:srgbClr val="FF0000"/>
                </a:solidFill>
              </a:rPr>
              <a:t>https</a:t>
            </a:r>
            <a:r>
              <a:rPr lang="zh-CN" altLang="en-US" b="1" dirty="0"/>
              <a:t>，因为要访问摄像头必须是安全协议。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altLang="zh-CN" b="1" dirty="0" smtClean="0"/>
              <a:t>2</a:t>
            </a:r>
            <a:r>
              <a:rPr lang="zh-CN" altLang="en-US" b="1" dirty="0"/>
              <a:t>）如何判断摄像头是否</a:t>
            </a:r>
            <a:r>
              <a:rPr lang="zh-CN" altLang="en-US" b="1" dirty="0" smtClean="0"/>
              <a:t>正常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       在</a:t>
            </a:r>
            <a:r>
              <a:rPr lang="zh-CN" altLang="en-US" b="1" dirty="0"/>
              <a:t>登录按钮的右上方点击</a:t>
            </a:r>
            <a:r>
              <a:rPr lang="zh-CN" altLang="en-US" b="1" dirty="0">
                <a:solidFill>
                  <a:srgbClr val="FF0000"/>
                </a:solidFill>
              </a:rPr>
              <a:t>查看摄像头</a:t>
            </a:r>
            <a:r>
              <a:rPr lang="zh-CN" altLang="en-US" b="1" dirty="0"/>
              <a:t>，会在弹出窗口中显示头像画面，方可正常考试。若出现白屏或黑屏情况请确认摄像头是否安装、首页打开时提示访问摄像头应点击允许、确认浏览器地址栏最左端是</a:t>
            </a:r>
            <a:r>
              <a:rPr lang="en-US" altLang="zh-CN" b="1" dirty="0"/>
              <a:t>https</a:t>
            </a:r>
            <a:r>
              <a:rPr lang="zh-CN" altLang="en-US" b="1" dirty="0"/>
              <a:t>、手机或电脑的设置中允许访问摄像头已开启。；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altLang="zh-CN" b="1" dirty="0" smtClean="0"/>
              <a:t>3</a:t>
            </a:r>
            <a:r>
              <a:rPr lang="zh-CN" altLang="en-US" b="1" dirty="0"/>
              <a:t>）电脑考试</a:t>
            </a:r>
            <a:r>
              <a:rPr lang="zh-CN" altLang="en-US" b="1" dirty="0" smtClean="0"/>
              <a:t>要求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b="1" dirty="0"/>
              <a:t>操作系统：</a:t>
            </a:r>
            <a:r>
              <a:rPr lang="en-US" altLang="zh-CN" b="1" dirty="0"/>
              <a:t>windows7</a:t>
            </a:r>
            <a:r>
              <a:rPr lang="zh-CN" altLang="en-US" b="1" dirty="0"/>
              <a:t>及以上版本。</a:t>
            </a:r>
          </a:p>
          <a:p>
            <a:pPr>
              <a:lnSpc>
                <a:spcPct val="150000"/>
              </a:lnSpc>
            </a:pPr>
            <a:r>
              <a:rPr lang="zh-CN" altLang="en-US" b="1" dirty="0"/>
              <a:t>浏览器： 谷歌浏览器</a:t>
            </a:r>
            <a:r>
              <a:rPr lang="en-US" altLang="zh-CN" b="1" dirty="0"/>
              <a:t>69.0</a:t>
            </a:r>
            <a:r>
              <a:rPr lang="zh-CN" altLang="en-US" b="1" dirty="0"/>
              <a:t>及以上版本（登录页下方有谷歌浏览器下载地址（因系统分</a:t>
            </a:r>
            <a:r>
              <a:rPr lang="en-US" altLang="zh-CN" b="1" dirty="0"/>
              <a:t>32</a:t>
            </a:r>
            <a:r>
              <a:rPr lang="zh-CN" altLang="en-US" b="1" dirty="0"/>
              <a:t>位和</a:t>
            </a:r>
            <a:r>
              <a:rPr lang="en-US" altLang="zh-CN" b="1" dirty="0"/>
              <a:t>64</a:t>
            </a:r>
            <a:r>
              <a:rPr lang="zh-CN" altLang="en-US" b="1" dirty="0"/>
              <a:t>位请点击对应的下载链接））。</a:t>
            </a:r>
          </a:p>
          <a:p>
            <a:pPr>
              <a:lnSpc>
                <a:spcPct val="150000"/>
              </a:lnSpc>
            </a:pPr>
            <a:r>
              <a:rPr lang="zh-CN" altLang="en-US" b="1" dirty="0"/>
              <a:t>摄像头： 需安装摄像头并可正常使用</a:t>
            </a:r>
            <a:r>
              <a:rPr lang="zh-CN" altLang="en-US" b="1" dirty="0" smtClean="0"/>
              <a:t>。</a:t>
            </a:r>
            <a:endParaRPr lang="zh-CN" altLang="en-US" b="1" dirty="0"/>
          </a:p>
        </p:txBody>
      </p:sp>
      <p:sp>
        <p:nvSpPr>
          <p:cNvPr id="192" name="标题 1"/>
          <p:cNvSpPr txBox="1">
            <a:spLocks noChangeArrowheads="1"/>
          </p:cNvSpPr>
          <p:nvPr/>
        </p:nvSpPr>
        <p:spPr bwMode="auto">
          <a:xfrm>
            <a:off x="3106738" y="44450"/>
            <a:ext cx="5786437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zh-CN" sz="2800" b="1" kern="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4</a:t>
            </a:r>
            <a:r>
              <a:rPr lang="zh-CN" altLang="en-US" sz="2800" b="1" kern="0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、平台使用</a:t>
            </a:r>
            <a:endParaRPr lang="zh-CN" altLang="en-US" sz="2800" b="1" kern="0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宋体" pitchFamily="2" charset="-122"/>
              <a:sym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446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637" y="932527"/>
            <a:ext cx="870072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</a:rPr>
              <a:t>在线考试平台</a:t>
            </a:r>
            <a:r>
              <a:rPr lang="zh-CN" altLang="en-US" b="1" dirty="0" smtClean="0"/>
              <a:t>常见问题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altLang="zh-CN" b="1" dirty="0"/>
              <a:t>4</a:t>
            </a:r>
            <a:r>
              <a:rPr lang="zh-CN" altLang="en-US" b="1" dirty="0" smtClean="0"/>
              <a:t>）</a:t>
            </a:r>
            <a:r>
              <a:rPr lang="en-US" altLang="zh-CN" b="1" dirty="0"/>
              <a:t>Android</a:t>
            </a:r>
            <a:r>
              <a:rPr lang="zh-CN" altLang="en-US" b="1" dirty="0"/>
              <a:t>手机考试</a:t>
            </a:r>
            <a:r>
              <a:rPr lang="zh-CN" altLang="en-US" b="1" dirty="0" smtClean="0"/>
              <a:t>要求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操作系统</a:t>
            </a:r>
            <a:r>
              <a:rPr lang="zh-CN" altLang="en-US" b="1" dirty="0"/>
              <a:t>：</a:t>
            </a:r>
            <a:r>
              <a:rPr lang="en-US" altLang="zh-CN" b="1" dirty="0"/>
              <a:t>android6.0</a:t>
            </a:r>
            <a:r>
              <a:rPr lang="zh-CN" altLang="en-US" b="1" dirty="0"/>
              <a:t>及以上版本。</a:t>
            </a:r>
          </a:p>
          <a:p>
            <a:pPr>
              <a:lnSpc>
                <a:spcPct val="150000"/>
              </a:lnSpc>
            </a:pPr>
            <a:r>
              <a:rPr lang="zh-CN" altLang="en-US" b="1" dirty="0"/>
              <a:t>浏览器： 需用谷歌浏览器中打开考试系统（若手机上没有安装谷歌浏览器，需下载安装，登录页下方有</a:t>
            </a:r>
            <a:r>
              <a:rPr lang="en-US" altLang="zh-CN" b="1" dirty="0"/>
              <a:t>Android</a:t>
            </a:r>
            <a:r>
              <a:rPr lang="zh-CN" altLang="en-US" b="1" dirty="0"/>
              <a:t>版谷歌浏览器下载地址）</a:t>
            </a:r>
            <a:r>
              <a:rPr lang="zh-CN" altLang="en-US" b="1" dirty="0" smtClean="0"/>
              <a:t>。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altLang="zh-CN" b="1" dirty="0"/>
              <a:t>5</a:t>
            </a:r>
            <a:r>
              <a:rPr lang="zh-CN" altLang="en-US" b="1" dirty="0" smtClean="0"/>
              <a:t>）</a:t>
            </a:r>
            <a:r>
              <a:rPr lang="en-US" altLang="zh-CN" b="1" dirty="0"/>
              <a:t>iPhone</a:t>
            </a:r>
            <a:r>
              <a:rPr lang="zh-CN" altLang="en-US" b="1" dirty="0"/>
              <a:t>手机考试</a:t>
            </a:r>
            <a:r>
              <a:rPr lang="zh-CN" altLang="en-US" b="1" dirty="0" smtClean="0"/>
              <a:t>要求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b="1" dirty="0"/>
              <a:t>操作系统：</a:t>
            </a:r>
            <a:r>
              <a:rPr lang="en-US" altLang="zh-CN" b="1" dirty="0"/>
              <a:t>IOS12.0</a:t>
            </a:r>
            <a:r>
              <a:rPr lang="zh-CN" altLang="en-US" b="1" dirty="0"/>
              <a:t>及以上版本。</a:t>
            </a:r>
          </a:p>
          <a:p>
            <a:pPr>
              <a:lnSpc>
                <a:spcPct val="150000"/>
              </a:lnSpc>
            </a:pPr>
            <a:r>
              <a:rPr lang="zh-CN" altLang="en-US" b="1" dirty="0"/>
              <a:t>浏览器： 在系统自带的</a:t>
            </a:r>
            <a:r>
              <a:rPr lang="en-US" altLang="zh-CN" b="1" dirty="0"/>
              <a:t>safari</a:t>
            </a:r>
            <a:r>
              <a:rPr lang="zh-CN" altLang="en-US" b="1" dirty="0"/>
              <a:t>浏览器中打开</a:t>
            </a:r>
            <a:r>
              <a:rPr lang="zh-CN" altLang="en-US" b="1" dirty="0" smtClean="0"/>
              <a:t>。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（</a:t>
            </a:r>
            <a:r>
              <a:rPr lang="en-US" altLang="zh-CN" b="1" dirty="0"/>
              <a:t>6</a:t>
            </a:r>
            <a:r>
              <a:rPr lang="zh-CN" altLang="en-US" b="1" dirty="0"/>
              <a:t>）主观题作答内容上传要求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b="1" dirty="0"/>
              <a:t>主观题按大题拍照上传做答内容，</a:t>
            </a:r>
            <a:r>
              <a:rPr lang="zh-CN" altLang="en-US" b="1" dirty="0">
                <a:solidFill>
                  <a:srgbClr val="FF0000"/>
                </a:solidFill>
              </a:rPr>
              <a:t>该大题所有作答内容</a:t>
            </a:r>
            <a:r>
              <a:rPr lang="zh-CN" altLang="en-US" b="1" dirty="0"/>
              <a:t>拍照完成后，再点击</a:t>
            </a:r>
            <a:r>
              <a:rPr lang="zh-CN" altLang="en-US" b="1" dirty="0">
                <a:solidFill>
                  <a:srgbClr val="FF0000"/>
                </a:solidFill>
              </a:rPr>
              <a:t>上传</a:t>
            </a:r>
            <a:r>
              <a:rPr lang="zh-CN" altLang="en-US" b="1" dirty="0"/>
              <a:t>按钮。</a:t>
            </a:r>
          </a:p>
          <a:p>
            <a:pPr>
              <a:lnSpc>
                <a:spcPct val="150000"/>
              </a:lnSpc>
            </a:pPr>
            <a:r>
              <a:rPr lang="zh-CN" altLang="en-US" b="1" dirty="0"/>
              <a:t>若发现该大题上传图片有误（图片模糊、少拍、误传等），请点击重置按钮，</a:t>
            </a:r>
            <a:r>
              <a:rPr lang="zh-CN" altLang="en-US" b="1" dirty="0">
                <a:solidFill>
                  <a:srgbClr val="FF0000"/>
                </a:solidFill>
              </a:rPr>
              <a:t>重新拍照上传该大题所有图片</a:t>
            </a:r>
            <a:r>
              <a:rPr lang="zh-CN" altLang="en-US" b="1" dirty="0"/>
              <a:t>。</a:t>
            </a:r>
          </a:p>
        </p:txBody>
      </p:sp>
      <p:sp>
        <p:nvSpPr>
          <p:cNvPr id="192" name="标题 1"/>
          <p:cNvSpPr txBox="1">
            <a:spLocks noChangeArrowheads="1"/>
          </p:cNvSpPr>
          <p:nvPr/>
        </p:nvSpPr>
        <p:spPr bwMode="auto">
          <a:xfrm>
            <a:off x="3106738" y="44450"/>
            <a:ext cx="5786437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zh-CN" sz="2800" b="1" kern="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4</a:t>
            </a:r>
            <a:r>
              <a:rPr lang="zh-CN" altLang="en-US" sz="2800" b="1" kern="0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、平台使用</a:t>
            </a:r>
            <a:endParaRPr lang="zh-CN" altLang="en-US" sz="2800" b="1" kern="0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宋体" pitchFamily="2" charset="-122"/>
              <a:sym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788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637" y="932527"/>
            <a:ext cx="8700725" cy="567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</a:rPr>
              <a:t>在线考试平台</a:t>
            </a:r>
            <a:r>
              <a:rPr lang="zh-CN" altLang="en-US" b="1" dirty="0" smtClean="0"/>
              <a:t>常见问题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sz="1600" b="1" dirty="0" smtClean="0"/>
              <a:t>（</a:t>
            </a:r>
            <a:r>
              <a:rPr lang="en-US" altLang="zh-CN" sz="1600" b="1" dirty="0" smtClean="0"/>
              <a:t>7</a:t>
            </a:r>
            <a:r>
              <a:rPr lang="zh-CN" altLang="en-US" sz="1600" b="1" dirty="0"/>
              <a:t>）监控抓拍白屏问题</a:t>
            </a:r>
            <a:endParaRPr lang="en-US" altLang="zh-CN" sz="1600" b="1" dirty="0" smtClean="0"/>
          </a:p>
          <a:p>
            <a:pPr>
              <a:lnSpc>
                <a:spcPct val="150000"/>
              </a:lnSpc>
            </a:pPr>
            <a:r>
              <a:rPr lang="en-US" altLang="zh-CN" sz="1600" b="1" dirty="0" smtClean="0"/>
              <a:t>         1</a:t>
            </a:r>
            <a:r>
              <a:rPr lang="zh-CN" altLang="en-US" sz="1600" b="1" dirty="0"/>
              <a:t>、弹出监控窗口后，头像画面能否正常显示。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 smtClean="0"/>
              <a:t>               a</a:t>
            </a:r>
            <a:r>
              <a:rPr lang="zh-CN" altLang="en-US" sz="1600" b="1" dirty="0"/>
              <a:t>）不能显示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 smtClean="0"/>
              <a:t>	     (</a:t>
            </a:r>
            <a:r>
              <a:rPr lang="en-US" altLang="zh-CN" sz="1600" b="1" dirty="0"/>
              <a:t>1)</a:t>
            </a:r>
            <a:r>
              <a:rPr lang="zh-CN" altLang="en-US" sz="1600" b="1" dirty="0"/>
              <a:t>确认摄像头是否安装、是否开启、是否允许浏览器有访问权限。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 smtClean="0"/>
              <a:t>	     (</a:t>
            </a:r>
            <a:r>
              <a:rPr lang="en-US" altLang="zh-CN" sz="1600" b="1" dirty="0"/>
              <a:t>2)</a:t>
            </a:r>
            <a:r>
              <a:rPr lang="zh-CN" altLang="en-US" sz="1600" b="1" dirty="0"/>
              <a:t>电脑反应慢，稍等几秒头像画面可显示出来。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 smtClean="0"/>
              <a:t>	b</a:t>
            </a:r>
            <a:r>
              <a:rPr lang="en-US" altLang="zh-CN" sz="1600" b="1" dirty="0"/>
              <a:t>) </a:t>
            </a:r>
            <a:r>
              <a:rPr lang="zh-CN" altLang="en-US" sz="1600" b="1" dirty="0"/>
              <a:t>能显示 摄像头正常，看</a:t>
            </a:r>
            <a:r>
              <a:rPr lang="en-US" altLang="zh-CN" sz="1600" b="1" dirty="0"/>
              <a:t>2</a:t>
            </a:r>
            <a:r>
              <a:rPr lang="zh-CN" altLang="en-US" sz="1600" b="1" dirty="0" smtClean="0"/>
              <a:t>。</a:t>
            </a:r>
            <a:endParaRPr lang="zh-CN" altLang="en-US" sz="1600" b="1" dirty="0"/>
          </a:p>
          <a:p>
            <a:pPr>
              <a:lnSpc>
                <a:spcPct val="150000"/>
              </a:lnSpc>
            </a:pPr>
            <a:r>
              <a:rPr lang="en-US" altLang="zh-CN" sz="1600" b="1" dirty="0"/>
              <a:t> </a:t>
            </a:r>
            <a:r>
              <a:rPr lang="en-US" altLang="zh-CN" sz="1600" b="1" dirty="0" smtClean="0"/>
              <a:t>        2</a:t>
            </a:r>
            <a:r>
              <a:rPr lang="zh-CN" altLang="en-US" sz="1600" b="1" dirty="0"/>
              <a:t>、头像画面能显示，点击拍照按钮后空白。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 smtClean="0"/>
              <a:t>	a</a:t>
            </a:r>
            <a:r>
              <a:rPr lang="en-US" altLang="zh-CN" sz="1600" b="1" dirty="0"/>
              <a:t>) </a:t>
            </a:r>
            <a:r>
              <a:rPr lang="zh-CN" altLang="en-US" sz="1600" b="1" dirty="0"/>
              <a:t>确认浏览器使用是否正确。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 smtClean="0"/>
              <a:t>	</a:t>
            </a:r>
            <a:r>
              <a:rPr lang="zh-CN" altLang="en-US" sz="1600" b="1" dirty="0" smtClean="0"/>
              <a:t>电脑</a:t>
            </a:r>
            <a:r>
              <a:rPr lang="zh-CN" altLang="en-US" sz="1600" b="1" dirty="0"/>
              <a:t>端：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 smtClean="0"/>
              <a:t>	64</a:t>
            </a:r>
            <a:r>
              <a:rPr lang="zh-CN" altLang="en-US" sz="1600" b="1" dirty="0"/>
              <a:t>位操作系统，请下载安装</a:t>
            </a:r>
            <a:r>
              <a:rPr lang="en-US" altLang="zh-CN" sz="1600" b="1" dirty="0"/>
              <a:t>64</a:t>
            </a:r>
            <a:r>
              <a:rPr lang="zh-CN" altLang="en-US" sz="1600" b="1" dirty="0"/>
              <a:t>位谷歌浏览器（登录首页下方有下载链接）。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 smtClean="0"/>
              <a:t>	32</a:t>
            </a:r>
            <a:r>
              <a:rPr lang="zh-CN" altLang="en-US" sz="1600" b="1" dirty="0"/>
              <a:t>位操作系统，请下载安装</a:t>
            </a:r>
            <a:r>
              <a:rPr lang="en-US" altLang="zh-CN" sz="1600" b="1" dirty="0"/>
              <a:t>32</a:t>
            </a:r>
            <a:r>
              <a:rPr lang="zh-CN" altLang="en-US" sz="1600" b="1" dirty="0"/>
              <a:t>位谷歌浏览器（登录首页下方有下载链接）。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 smtClean="0"/>
              <a:t>	</a:t>
            </a:r>
            <a:r>
              <a:rPr lang="zh-CN" altLang="en-US" sz="1600" b="1" dirty="0" smtClean="0"/>
              <a:t>手机</a:t>
            </a:r>
            <a:r>
              <a:rPr lang="zh-CN" altLang="en-US" sz="1600" b="1" dirty="0"/>
              <a:t>端：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 smtClean="0"/>
              <a:t>	android</a:t>
            </a:r>
            <a:r>
              <a:rPr lang="zh-CN" altLang="en-US" sz="1600" b="1" dirty="0"/>
              <a:t>手机请使用谷歌浏览器（登录首页下方有下载链接）。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 smtClean="0"/>
              <a:t>	</a:t>
            </a:r>
            <a:r>
              <a:rPr lang="en-US" altLang="zh-CN" sz="1600" b="1" dirty="0" err="1" smtClean="0"/>
              <a:t>iphone</a:t>
            </a:r>
            <a:r>
              <a:rPr lang="zh-CN" altLang="en-US" sz="1600" b="1" dirty="0"/>
              <a:t>手机请使用自带的</a:t>
            </a:r>
            <a:r>
              <a:rPr lang="en-US" altLang="zh-CN" sz="1600" b="1" dirty="0"/>
              <a:t>safari</a:t>
            </a:r>
            <a:r>
              <a:rPr lang="zh-CN" altLang="en-US" sz="1600" b="1" dirty="0"/>
              <a:t>浏览器</a:t>
            </a:r>
            <a:r>
              <a:rPr lang="zh-CN" altLang="en-US" sz="1600" b="1" dirty="0" smtClean="0"/>
              <a:t>。</a:t>
            </a:r>
            <a:endParaRPr lang="en-US" altLang="zh-CN" sz="1600" b="1" dirty="0" smtClean="0"/>
          </a:p>
        </p:txBody>
      </p:sp>
      <p:sp>
        <p:nvSpPr>
          <p:cNvPr id="192" name="标题 1"/>
          <p:cNvSpPr txBox="1">
            <a:spLocks noChangeArrowheads="1"/>
          </p:cNvSpPr>
          <p:nvPr/>
        </p:nvSpPr>
        <p:spPr bwMode="auto">
          <a:xfrm>
            <a:off x="3106738" y="44450"/>
            <a:ext cx="5786437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zh-CN" sz="2800" b="1" kern="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4</a:t>
            </a:r>
            <a:r>
              <a:rPr lang="zh-CN" altLang="en-US" sz="2800" b="1" kern="0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、平台使用</a:t>
            </a:r>
            <a:endParaRPr lang="zh-CN" altLang="en-US" sz="2800" b="1" kern="0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宋体" pitchFamily="2" charset="-122"/>
              <a:sym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515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637" y="932527"/>
            <a:ext cx="8700725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</a:rPr>
              <a:t>在线考试平台</a:t>
            </a:r>
            <a:r>
              <a:rPr lang="zh-CN" altLang="en-US" b="1" dirty="0" smtClean="0"/>
              <a:t>常见问题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sz="1600" b="1" dirty="0" smtClean="0"/>
              <a:t>（</a:t>
            </a:r>
            <a:r>
              <a:rPr lang="en-US" altLang="zh-CN" sz="1600" b="1" dirty="0"/>
              <a:t>8</a:t>
            </a:r>
            <a:r>
              <a:rPr lang="zh-CN" altLang="en-US" sz="1600" b="1" dirty="0"/>
              <a:t>）清理谷歌浏览器缓存</a:t>
            </a:r>
            <a:endParaRPr lang="en-US" altLang="zh-CN" sz="1600" b="1" dirty="0" smtClean="0"/>
          </a:p>
          <a:p>
            <a:pPr>
              <a:lnSpc>
                <a:spcPct val="150000"/>
              </a:lnSpc>
            </a:pPr>
            <a:r>
              <a:rPr lang="zh-CN" altLang="en-US" sz="1600" b="1" dirty="0"/>
              <a:t>打开谷歌浏览器，点击地址栏最右边的</a:t>
            </a:r>
            <a:r>
              <a:rPr lang="en-US" altLang="zh-CN" sz="1600" b="1" dirty="0"/>
              <a:t>【</a:t>
            </a:r>
            <a:r>
              <a:rPr lang="zh-CN" altLang="en-US" sz="1600" b="1" dirty="0"/>
              <a:t>三个竖点</a:t>
            </a:r>
            <a:r>
              <a:rPr lang="en-US" altLang="zh-CN" sz="1600" b="1" dirty="0"/>
              <a:t>】--&gt;</a:t>
            </a:r>
            <a:r>
              <a:rPr lang="zh-CN" altLang="en-US" sz="1600" b="1" dirty="0"/>
              <a:t>点击</a:t>
            </a:r>
            <a:r>
              <a:rPr lang="en-US" altLang="zh-CN" sz="1600" b="1" dirty="0"/>
              <a:t>【</a:t>
            </a:r>
            <a:r>
              <a:rPr lang="zh-CN" altLang="en-US" sz="1600" b="1" dirty="0"/>
              <a:t>更多工具</a:t>
            </a:r>
            <a:r>
              <a:rPr lang="en-US" altLang="zh-CN" sz="1600" b="1" dirty="0"/>
              <a:t>】--&gt;</a:t>
            </a:r>
            <a:r>
              <a:rPr lang="zh-CN" altLang="en-US" sz="1600" b="1" dirty="0"/>
              <a:t>点击</a:t>
            </a:r>
            <a:r>
              <a:rPr lang="en-US" altLang="zh-CN" sz="1600" b="1" dirty="0"/>
              <a:t>【</a:t>
            </a:r>
            <a:r>
              <a:rPr lang="zh-CN" altLang="en-US" sz="1600" b="1" dirty="0"/>
              <a:t>清除浏览器数据</a:t>
            </a:r>
            <a:r>
              <a:rPr lang="en-US" altLang="zh-CN" sz="1600" b="1" dirty="0"/>
              <a:t>】</a:t>
            </a:r>
            <a:r>
              <a:rPr lang="zh-CN" altLang="en-US" sz="1600" b="1" dirty="0"/>
              <a:t>，选择</a:t>
            </a:r>
            <a:r>
              <a:rPr lang="en-US" altLang="zh-CN" sz="1600" b="1" dirty="0"/>
              <a:t>【</a:t>
            </a:r>
            <a:r>
              <a:rPr lang="zh-CN" altLang="en-US" sz="1600" b="1" dirty="0"/>
              <a:t>高级</a:t>
            </a:r>
            <a:r>
              <a:rPr lang="en-US" altLang="zh-CN" sz="1600" b="1" dirty="0"/>
              <a:t>】</a:t>
            </a:r>
            <a:r>
              <a:rPr lang="zh-CN" altLang="en-US" sz="1600" b="1" dirty="0"/>
              <a:t>，时间范围下拉框选择最下面的</a:t>
            </a:r>
            <a:r>
              <a:rPr lang="en-US" altLang="zh-CN" sz="1600" b="1" dirty="0"/>
              <a:t>【</a:t>
            </a:r>
            <a:r>
              <a:rPr lang="zh-CN" altLang="en-US" sz="1600" b="1" dirty="0"/>
              <a:t>时间不限</a:t>
            </a:r>
            <a:r>
              <a:rPr lang="en-US" altLang="zh-CN" sz="1600" b="1" dirty="0"/>
              <a:t>】</a:t>
            </a:r>
            <a:r>
              <a:rPr lang="zh-CN" altLang="en-US" sz="1600" b="1" dirty="0"/>
              <a:t>，下面各项前面的方框全部勾选上，点击</a:t>
            </a:r>
            <a:r>
              <a:rPr lang="en-US" altLang="zh-CN" sz="1600" b="1" dirty="0"/>
              <a:t>【</a:t>
            </a:r>
            <a:r>
              <a:rPr lang="zh-CN" altLang="en-US" sz="1600" b="1" dirty="0"/>
              <a:t>清除数据</a:t>
            </a:r>
            <a:r>
              <a:rPr lang="en-US" altLang="zh-CN" sz="1600" b="1" dirty="0"/>
              <a:t>】</a:t>
            </a:r>
            <a:r>
              <a:rPr lang="zh-CN" altLang="en-US" sz="1600" b="1" dirty="0"/>
              <a:t>按钮。清除完成后即可。</a:t>
            </a: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FF0000"/>
                </a:solidFill>
              </a:rPr>
              <a:t>注：拍照后总是白屏可使用该方法处理。</a:t>
            </a:r>
            <a:endParaRPr lang="en-US" altLang="zh-CN" sz="1600" b="1" dirty="0" smtClean="0">
              <a:solidFill>
                <a:srgbClr val="FF0000"/>
              </a:solidFill>
            </a:endParaRPr>
          </a:p>
        </p:txBody>
      </p:sp>
      <p:sp>
        <p:nvSpPr>
          <p:cNvPr id="192" name="标题 1"/>
          <p:cNvSpPr txBox="1">
            <a:spLocks noChangeArrowheads="1"/>
          </p:cNvSpPr>
          <p:nvPr/>
        </p:nvSpPr>
        <p:spPr bwMode="auto">
          <a:xfrm>
            <a:off x="3106738" y="44450"/>
            <a:ext cx="5786437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zh-CN" sz="2800" b="1" kern="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4</a:t>
            </a:r>
            <a:r>
              <a:rPr lang="zh-CN" altLang="en-US" sz="2800" b="1" kern="0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、平台使用</a:t>
            </a:r>
            <a:endParaRPr lang="zh-CN" altLang="en-US" sz="2800" b="1" kern="0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宋体" pitchFamily="2" charset="-122"/>
              <a:sym typeface="黑体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287018"/>
            <a:ext cx="3617854" cy="3429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3258815"/>
            <a:ext cx="3443114" cy="3201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46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traight Connector 136"/>
          <p:cNvCxnSpPr>
            <a:endCxn id="56" idx="0"/>
          </p:cNvCxnSpPr>
          <p:nvPr/>
        </p:nvCxnSpPr>
        <p:spPr bwMode="auto">
          <a:xfrm>
            <a:off x="4824484" y="1521205"/>
            <a:ext cx="1765315" cy="1835787"/>
          </a:xfrm>
          <a:prstGeom prst="line">
            <a:avLst/>
          </a:prstGeom>
          <a:solidFill>
            <a:srgbClr val="0095D3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Rounded Rectangle 128"/>
          <p:cNvSpPr/>
          <p:nvPr/>
        </p:nvSpPr>
        <p:spPr bwMode="auto">
          <a:xfrm>
            <a:off x="1127788" y="3814192"/>
            <a:ext cx="2451422" cy="1521713"/>
          </a:xfrm>
          <a:prstGeom prst="roundRect">
            <a:avLst>
              <a:gd name="adj" fmla="val 7971"/>
            </a:avLst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>
            <a:glow rad="101600">
              <a:schemeClr val="tx1">
                <a:lumMod val="75000"/>
                <a:alpha val="40000"/>
              </a:schemeClr>
            </a:glow>
          </a:effectLst>
        </p:spPr>
        <p:txBody>
          <a:bodyPr wrap="none" lIns="0" tIns="0" rIns="0" bIns="0" rtlCol="0" anchor="ctr"/>
          <a:lstStyle/>
          <a:p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                          </a:t>
            </a:r>
          </a:p>
        </p:txBody>
      </p:sp>
      <p:sp>
        <p:nvSpPr>
          <p:cNvPr id="42" name="Rounded Rectangle 127"/>
          <p:cNvSpPr/>
          <p:nvPr/>
        </p:nvSpPr>
        <p:spPr bwMode="auto">
          <a:xfrm>
            <a:off x="975388" y="3661792"/>
            <a:ext cx="2451422" cy="1521713"/>
          </a:xfrm>
          <a:prstGeom prst="roundRect">
            <a:avLst>
              <a:gd name="adj" fmla="val 7971"/>
            </a:avLst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>
            <a:glow rad="101600">
              <a:schemeClr val="tx1">
                <a:lumMod val="75000"/>
                <a:alpha val="40000"/>
              </a:schemeClr>
            </a:glow>
          </a:effectLst>
        </p:spPr>
        <p:txBody>
          <a:bodyPr wrap="none" lIns="0" tIns="0" rIns="0" bIns="0" rtlCol="0" anchor="ctr"/>
          <a:lstStyle/>
          <a:p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                          </a:t>
            </a:r>
          </a:p>
        </p:txBody>
      </p:sp>
      <p:sp>
        <p:nvSpPr>
          <p:cNvPr id="43" name="Rounded Rectangle 126"/>
          <p:cNvSpPr/>
          <p:nvPr/>
        </p:nvSpPr>
        <p:spPr bwMode="auto">
          <a:xfrm>
            <a:off x="822988" y="3509392"/>
            <a:ext cx="2451422" cy="1521713"/>
          </a:xfrm>
          <a:prstGeom prst="roundRect">
            <a:avLst>
              <a:gd name="adj" fmla="val 7971"/>
            </a:avLst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>
            <a:glow rad="101600">
              <a:schemeClr val="tx1">
                <a:lumMod val="75000"/>
                <a:alpha val="40000"/>
              </a:schemeClr>
            </a:glow>
          </a:effectLst>
        </p:spPr>
        <p:txBody>
          <a:bodyPr wrap="none" lIns="0" tIns="0" rIns="0" bIns="0" rtlCol="0" anchor="ctr"/>
          <a:lstStyle/>
          <a:p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                          </a:t>
            </a: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2795072" y="77670"/>
            <a:ext cx="6241424" cy="61502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Tx/>
            </a:pPr>
            <a:r>
              <a:rPr lang="en-US" altLang="zh-CN" sz="2800" b="1" kern="0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</a:rPr>
              <a:t>1</a:t>
            </a:r>
            <a:r>
              <a:rPr lang="zh-CN" altLang="en-US" sz="2800" b="1" kern="0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</a:rPr>
              <a:t>、信息技术</a:t>
            </a:r>
            <a:r>
              <a:rPr lang="zh-CN" altLang="en-US" sz="2800" b="1" kern="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</a:rPr>
              <a:t>在继续教育中的</a:t>
            </a:r>
            <a:r>
              <a:rPr lang="zh-CN" altLang="en-US" sz="2800" b="1" kern="0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</a:rPr>
              <a:t>应用方向</a:t>
            </a:r>
            <a:endParaRPr lang="en-US" sz="2800" b="1" kern="0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宋体" pitchFamily="2" charset="-122"/>
            </a:endParaRPr>
          </a:p>
        </p:txBody>
      </p:sp>
      <p:cxnSp>
        <p:nvCxnSpPr>
          <p:cNvPr id="46" name="Straight Connector 60"/>
          <p:cNvCxnSpPr>
            <a:endCxn id="50" idx="0"/>
          </p:cNvCxnSpPr>
          <p:nvPr/>
        </p:nvCxnSpPr>
        <p:spPr bwMode="auto">
          <a:xfrm flipH="1">
            <a:off x="1896299" y="1489314"/>
            <a:ext cx="2748415" cy="1867678"/>
          </a:xfrm>
          <a:prstGeom prst="line">
            <a:avLst/>
          </a:prstGeom>
          <a:solidFill>
            <a:srgbClr val="0095D3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47" name="Picture 11" descr="C:\Users\Abject-3D\Desktop\VMWare Files\FINAL diagrams\Basic Virtualization\3D PNGs\VMW_10Q2_DGRM_PrivateCloudFed_Comm_9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335" y="798868"/>
            <a:ext cx="2955448" cy="1611793"/>
          </a:xfrm>
          <a:prstGeom prst="rect">
            <a:avLst/>
          </a:prstGeom>
          <a:noFill/>
        </p:spPr>
      </p:pic>
      <p:sp>
        <p:nvSpPr>
          <p:cNvPr id="48" name="TextBox 58"/>
          <p:cNvSpPr txBox="1"/>
          <p:nvPr/>
        </p:nvSpPr>
        <p:spPr>
          <a:xfrm>
            <a:off x="3589719" y="1444222"/>
            <a:ext cx="17848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mtClean="0">
                <a:solidFill>
                  <a:schemeClr val="accent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信息技术</a:t>
            </a:r>
            <a:endParaRPr lang="en-US" sz="2800" b="1" dirty="0" smtClean="0">
              <a:solidFill>
                <a:schemeClr val="accent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" name="Rounded Rectangle 113"/>
          <p:cNvSpPr/>
          <p:nvPr/>
        </p:nvSpPr>
        <p:spPr bwMode="auto">
          <a:xfrm>
            <a:off x="670588" y="3356992"/>
            <a:ext cx="2451422" cy="1521713"/>
          </a:xfrm>
          <a:prstGeom prst="roundRect">
            <a:avLst>
              <a:gd name="adj" fmla="val 7971"/>
            </a:avLst>
          </a:prstGeom>
          <a:solidFill>
            <a:schemeClr val="bg1"/>
          </a:solidFill>
          <a:ln w="19050">
            <a:solidFill>
              <a:schemeClr val="accent1"/>
            </a:solidFill>
            <a:round/>
            <a:headEnd/>
            <a:tailEnd/>
          </a:ln>
          <a:effectLst>
            <a:glow rad="101600">
              <a:schemeClr val="tx1">
                <a:lumMod val="75000"/>
                <a:alpha val="40000"/>
              </a:schemeClr>
            </a:glow>
          </a:effectLst>
        </p:spPr>
        <p:txBody>
          <a:bodyPr wrap="none" lIns="0" tIns="0" rIns="0" bIns="0" rtlCol="0" anchor="ctr"/>
          <a:lstStyle/>
          <a:p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                          </a:t>
            </a:r>
          </a:p>
        </p:txBody>
      </p:sp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100" y="3634193"/>
            <a:ext cx="2006973" cy="1140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Rounded Rectangle 129"/>
          <p:cNvSpPr/>
          <p:nvPr/>
        </p:nvSpPr>
        <p:spPr bwMode="auto">
          <a:xfrm>
            <a:off x="5821288" y="3814192"/>
            <a:ext cx="2451422" cy="1521713"/>
          </a:xfrm>
          <a:prstGeom prst="roundRect">
            <a:avLst>
              <a:gd name="adj" fmla="val 7971"/>
            </a:avLst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>
            <a:glow rad="101600">
              <a:schemeClr val="tx1">
                <a:lumMod val="75000"/>
                <a:alpha val="40000"/>
              </a:schemeClr>
            </a:glow>
          </a:effectLst>
        </p:spPr>
        <p:txBody>
          <a:bodyPr wrap="none" lIns="0" tIns="0" rIns="0" bIns="0" rtlCol="0" anchor="ctr"/>
          <a:lstStyle/>
          <a:p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                          </a:t>
            </a:r>
          </a:p>
        </p:txBody>
      </p:sp>
      <p:sp>
        <p:nvSpPr>
          <p:cNvPr id="53" name="Rounded Rectangle 130"/>
          <p:cNvSpPr/>
          <p:nvPr/>
        </p:nvSpPr>
        <p:spPr bwMode="auto">
          <a:xfrm>
            <a:off x="5668888" y="3661792"/>
            <a:ext cx="2451422" cy="1521713"/>
          </a:xfrm>
          <a:prstGeom prst="roundRect">
            <a:avLst>
              <a:gd name="adj" fmla="val 7971"/>
            </a:avLst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>
            <a:glow rad="101600">
              <a:schemeClr val="tx1">
                <a:lumMod val="75000"/>
                <a:alpha val="40000"/>
              </a:schemeClr>
            </a:glow>
          </a:effectLst>
        </p:spPr>
        <p:txBody>
          <a:bodyPr wrap="none" lIns="0" tIns="0" rIns="0" bIns="0" rtlCol="0" anchor="ctr"/>
          <a:lstStyle/>
          <a:p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                          </a:t>
            </a:r>
          </a:p>
        </p:txBody>
      </p:sp>
      <p:sp>
        <p:nvSpPr>
          <p:cNvPr id="54" name="Rounded Rectangle 131"/>
          <p:cNvSpPr/>
          <p:nvPr/>
        </p:nvSpPr>
        <p:spPr bwMode="auto">
          <a:xfrm>
            <a:off x="5516488" y="3509392"/>
            <a:ext cx="2451422" cy="1521713"/>
          </a:xfrm>
          <a:prstGeom prst="roundRect">
            <a:avLst>
              <a:gd name="adj" fmla="val 7971"/>
            </a:avLst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>
            <a:glow rad="101600">
              <a:schemeClr val="tx1">
                <a:lumMod val="75000"/>
                <a:alpha val="40000"/>
              </a:schemeClr>
            </a:glow>
          </a:effectLst>
        </p:spPr>
        <p:txBody>
          <a:bodyPr wrap="none" lIns="0" tIns="0" rIns="0" bIns="0" rtlCol="0" anchor="ctr"/>
          <a:lstStyle/>
          <a:p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                          </a:t>
            </a:r>
          </a:p>
        </p:txBody>
      </p:sp>
      <p:sp>
        <p:nvSpPr>
          <p:cNvPr id="56" name="Rounded Rectangle 133"/>
          <p:cNvSpPr/>
          <p:nvPr/>
        </p:nvSpPr>
        <p:spPr bwMode="auto">
          <a:xfrm>
            <a:off x="5364088" y="3356992"/>
            <a:ext cx="2451422" cy="1521713"/>
          </a:xfrm>
          <a:prstGeom prst="roundRect">
            <a:avLst>
              <a:gd name="adj" fmla="val 7971"/>
            </a:avLst>
          </a:prstGeom>
          <a:solidFill>
            <a:schemeClr val="bg1"/>
          </a:solidFill>
          <a:ln w="19050">
            <a:solidFill>
              <a:schemeClr val="accent1"/>
            </a:solidFill>
            <a:round/>
            <a:headEnd/>
            <a:tailEnd/>
          </a:ln>
          <a:effectLst>
            <a:glow rad="101600">
              <a:schemeClr val="tx1">
                <a:lumMod val="75000"/>
                <a:alpha val="40000"/>
              </a:schemeClr>
            </a:glow>
          </a:effectLst>
        </p:spPr>
        <p:txBody>
          <a:bodyPr wrap="none" lIns="0" tIns="0" rIns="0" bIns="0" rtlCol="0" anchor="ctr"/>
          <a:lstStyle/>
          <a:p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                          </a:t>
            </a:r>
          </a:p>
        </p:txBody>
      </p:sp>
      <p:cxnSp>
        <p:nvCxnSpPr>
          <p:cNvPr id="58" name="Straight Connector 140"/>
          <p:cNvCxnSpPr/>
          <p:nvPr/>
        </p:nvCxnSpPr>
        <p:spPr bwMode="auto">
          <a:xfrm flipV="1">
            <a:off x="3851920" y="4416805"/>
            <a:ext cx="1131433" cy="20307"/>
          </a:xfrm>
          <a:prstGeom prst="line">
            <a:avLst/>
          </a:prstGeom>
          <a:solidFill>
            <a:srgbClr val="0095D3"/>
          </a:solidFill>
          <a:ln w="349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Box 28"/>
          <p:cNvSpPr txBox="1"/>
          <p:nvPr/>
        </p:nvSpPr>
        <p:spPr>
          <a:xfrm>
            <a:off x="231464" y="5843455"/>
            <a:ext cx="8501389" cy="33855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1600" smtClean="0">
                <a:solidFill>
                  <a:schemeClr val="tx1"/>
                </a:solidFill>
                <a:latin typeface="+mn-lt"/>
                <a:ea typeface="+mn-ea"/>
              </a:rPr>
              <a:t>现代远程教育中的</a:t>
            </a:r>
            <a:r>
              <a:rPr lang="zh-CN" altLang="en-US" sz="1600" smtClean="0">
                <a:solidFill>
                  <a:srgbClr val="C00000"/>
                </a:solidFill>
                <a:latin typeface="+mn-lt"/>
                <a:ea typeface="+mn-ea"/>
              </a:rPr>
              <a:t>技术平台</a:t>
            </a:r>
            <a:r>
              <a:rPr lang="zh-CN" altLang="en-US" sz="1600" smtClean="0">
                <a:solidFill>
                  <a:schemeClr val="tx1"/>
                </a:solidFill>
                <a:latin typeface="+mn-lt"/>
                <a:ea typeface="+mn-ea"/>
              </a:rPr>
              <a:t>和</a:t>
            </a:r>
            <a:r>
              <a:rPr lang="zh-CN" altLang="en-US" sz="1600" smtClean="0">
                <a:solidFill>
                  <a:srgbClr val="C00000"/>
                </a:solidFill>
                <a:latin typeface="+mn-lt"/>
                <a:ea typeface="+mn-ea"/>
              </a:rPr>
              <a:t>教学资源</a:t>
            </a:r>
            <a:r>
              <a:rPr lang="zh-CN" altLang="en-US" sz="1600" smtClean="0">
                <a:solidFill>
                  <a:schemeClr val="tx1"/>
                </a:solidFill>
                <a:latin typeface="+mn-lt"/>
                <a:ea typeface="+mn-ea"/>
              </a:rPr>
              <a:t>中大量应用了信息技术</a:t>
            </a:r>
            <a:r>
              <a:rPr lang="en-US" sz="1600" smtClean="0">
                <a:solidFill>
                  <a:schemeClr val="tx1"/>
                </a:solidFill>
                <a:latin typeface="+mn-lt"/>
                <a:ea typeface="+mn-ea"/>
              </a:rPr>
              <a:t>  </a:t>
            </a:r>
            <a:endParaRPr lang="en-US" sz="1600" dirty="0" smtClean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60" name="Rectangle 15"/>
          <p:cNvSpPr/>
          <p:nvPr/>
        </p:nvSpPr>
        <p:spPr>
          <a:xfrm>
            <a:off x="6535661" y="3868268"/>
            <a:ext cx="671969" cy="650944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1" name="Rectangle 16"/>
          <p:cNvSpPr/>
          <p:nvPr/>
        </p:nvSpPr>
        <p:spPr>
          <a:xfrm>
            <a:off x="6045716" y="3505089"/>
            <a:ext cx="671969" cy="650944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2" name="Rectangle 17"/>
          <p:cNvSpPr/>
          <p:nvPr/>
        </p:nvSpPr>
        <p:spPr>
          <a:xfrm>
            <a:off x="6883757" y="4181006"/>
            <a:ext cx="671969" cy="650944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3" name="Rectangle 25"/>
          <p:cNvSpPr/>
          <p:nvPr/>
        </p:nvSpPr>
        <p:spPr>
          <a:xfrm>
            <a:off x="6722668" y="3480115"/>
            <a:ext cx="671969" cy="650944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5" name="文本框 64"/>
          <p:cNvSpPr txBox="1"/>
          <p:nvPr/>
        </p:nvSpPr>
        <p:spPr>
          <a:xfrm>
            <a:off x="2687391" y="3320912"/>
            <a:ext cx="4741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chemeClr val="accent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技术平台</a:t>
            </a:r>
            <a:endParaRPr lang="zh-CN" altLang="en-US">
              <a:solidFill>
                <a:schemeClr val="accent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5367956" y="3337870"/>
            <a:ext cx="4741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chemeClr val="accent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教学资源</a:t>
            </a:r>
            <a:endParaRPr lang="zh-CN" altLang="en-US">
              <a:solidFill>
                <a:schemeClr val="accent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8" name="Picture 2" descr="http://new.thea.cn/up/pic/201472316180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753" y="4167158"/>
            <a:ext cx="792671" cy="499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405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52" grpId="0" animBg="1"/>
      <p:bldP spid="53" grpId="0" animBg="1"/>
      <p:bldP spid="54" grpId="0" animBg="1"/>
      <p:bldP spid="5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ChangeArrowheads="1"/>
          </p:cNvSpPr>
          <p:nvPr/>
        </p:nvSpPr>
        <p:spPr bwMode="auto">
          <a:xfrm>
            <a:off x="2843808" y="44450"/>
            <a:ext cx="6300192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zh-CN" sz="2800" b="1" kern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1</a:t>
            </a:r>
            <a:r>
              <a:rPr lang="zh-CN" altLang="en-US" sz="2800" b="1" kern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、信息技术</a:t>
            </a:r>
            <a:r>
              <a:rPr lang="zh-CN" altLang="en-US" sz="2800" b="1" ker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在继续教育中的应用方向</a:t>
            </a:r>
          </a:p>
        </p:txBody>
      </p:sp>
      <p:sp>
        <p:nvSpPr>
          <p:cNvPr id="10243" name="Text Box 6"/>
          <p:cNvSpPr>
            <a:spLocks noChangeArrowheads="1"/>
          </p:cNvSpPr>
          <p:nvPr/>
        </p:nvSpPr>
        <p:spPr bwMode="auto">
          <a:xfrm>
            <a:off x="865188" y="1375023"/>
            <a:ext cx="7451725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</a:rPr>
              <a:t>       </a:t>
            </a:r>
            <a:r>
              <a:rPr lang="zh-CN" altLang="en-US" b="1" dirty="0"/>
              <a:t>教学</a:t>
            </a:r>
            <a:r>
              <a:rPr lang="zh-CN" altLang="en-US" b="1" dirty="0" smtClean="0"/>
              <a:t>资源，专指用于继续教育的数字化教学资源，包括课件、题库、电子讲稿、电子书、数字化教材、网络课程等内容，可通过简单的制作工具，也可通过复杂而功能强大的资源建设平台来开发，而资源建设水平体现了</a:t>
            </a:r>
            <a:r>
              <a:rPr lang="zh-CN" altLang="en-US" b="1" dirty="0" smtClean="0">
                <a:solidFill>
                  <a:srgbClr val="FF0000"/>
                </a:solidFill>
              </a:rPr>
              <a:t>教师</a:t>
            </a:r>
            <a:r>
              <a:rPr lang="zh-CN" altLang="en-US" b="1" dirty="0" smtClean="0"/>
              <a:t>的专业水平与教学设计水平，以及</a:t>
            </a:r>
            <a:r>
              <a:rPr lang="zh-CN" altLang="en-US" b="1" dirty="0" smtClean="0">
                <a:solidFill>
                  <a:srgbClr val="FF0000"/>
                </a:solidFill>
              </a:rPr>
              <a:t>媒体</a:t>
            </a:r>
            <a:r>
              <a:rPr lang="zh-CN" altLang="en-US" b="1" dirty="0" smtClean="0"/>
              <a:t>对教学设计的实现程度和质量。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en-US" altLang="zh-CN" b="1" dirty="0"/>
              <a:t>       </a:t>
            </a:r>
            <a:r>
              <a:rPr lang="zh-CN" altLang="en-US" b="1" dirty="0" smtClean="0"/>
              <a:t>技术平台，专指用于继续教育的</a:t>
            </a:r>
            <a:r>
              <a:rPr lang="zh-CN" altLang="en-US" b="1" dirty="0">
                <a:solidFill>
                  <a:srgbClr val="FF0000"/>
                </a:solidFill>
              </a:rPr>
              <a:t>网络系统</a:t>
            </a:r>
            <a:r>
              <a:rPr lang="zh-CN" altLang="en-US" b="1" dirty="0" smtClean="0"/>
              <a:t>与</a:t>
            </a:r>
            <a:r>
              <a:rPr lang="zh-CN" altLang="en-US" b="1" dirty="0">
                <a:solidFill>
                  <a:srgbClr val="FF0000"/>
                </a:solidFill>
              </a:rPr>
              <a:t>应用系统</a:t>
            </a:r>
            <a:r>
              <a:rPr lang="zh-CN" altLang="en-US" b="1" dirty="0" smtClean="0"/>
              <a:t>，网络系统包括互联网接入、局域网划分、网络安全等方面。应用系统包括硬件系统和软件系统，硬件系统为软件系统提供计算、处理与存储的能力，软件系统又包括系统软件和应用软件，系统软件包括操作系统、数据库管理系统、数据安全、应用中间件等，应用软件就是专门用于继续教育的软件，包括管理软件、学习软件、在线答疑、在线考试软件等直接支撑或者辅助在线教学过程的应用系统。</a:t>
            </a:r>
            <a:endParaRPr lang="zh-CN" altLang="en-US" b="1" dirty="0"/>
          </a:p>
        </p:txBody>
      </p:sp>
      <p:sp>
        <p:nvSpPr>
          <p:cNvPr id="10244" name="矩形 3"/>
          <p:cNvSpPr>
            <a:spLocks noChangeArrowheads="1"/>
          </p:cNvSpPr>
          <p:nvPr/>
        </p:nvSpPr>
        <p:spPr bwMode="auto">
          <a:xfrm>
            <a:off x="468313" y="887413"/>
            <a:ext cx="2459328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b="1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教学资源</a:t>
            </a:r>
            <a:r>
              <a:rPr lang="zh-CN" altLang="en-US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与</a:t>
            </a:r>
            <a:r>
              <a:rPr lang="zh-CN" altLang="en-US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技术</a:t>
            </a:r>
            <a:r>
              <a:rPr lang="zh-CN" altLang="en-US" b="1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平台</a:t>
            </a:r>
            <a:endParaRPr lang="en-US" altLang="zh-CN" b="1" dirty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ChangeArrowheads="1"/>
          </p:cNvSpPr>
          <p:nvPr/>
        </p:nvSpPr>
        <p:spPr bwMode="auto">
          <a:xfrm>
            <a:off x="2843808" y="44450"/>
            <a:ext cx="6300192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buFontTx/>
            </a:pPr>
            <a:r>
              <a:rPr lang="en-US" altLang="zh-CN" sz="2800" b="1" kern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</a:rPr>
              <a:t>1</a:t>
            </a:r>
            <a:r>
              <a:rPr lang="zh-CN" altLang="en-US" sz="2800" b="1" kern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</a:rPr>
              <a:t>、信息技术</a:t>
            </a:r>
            <a:r>
              <a:rPr lang="zh-CN" altLang="en-US" sz="2800" b="1" ker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</a:rPr>
              <a:t>在继续教育中的应用方向</a:t>
            </a:r>
            <a:endParaRPr lang="en-US" altLang="zh-CN" sz="2800" b="1" kern="0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宋体" pitchFamily="2" charset="-122"/>
            </a:endParaRPr>
          </a:p>
        </p:txBody>
      </p:sp>
      <p:sp>
        <p:nvSpPr>
          <p:cNvPr id="10243" name="Text Box 6"/>
          <p:cNvSpPr>
            <a:spLocks noChangeArrowheads="1"/>
          </p:cNvSpPr>
          <p:nvPr/>
        </p:nvSpPr>
        <p:spPr bwMode="auto">
          <a:xfrm>
            <a:off x="827584" y="1340768"/>
            <a:ext cx="7451725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</a:rPr>
              <a:t>       </a:t>
            </a:r>
            <a:r>
              <a:rPr lang="zh-CN" altLang="en-US" b="1" dirty="0" smtClean="0"/>
              <a:t>从参与的学生数量来说，继续教育通常是大规模在线教育，如果仍以传统的教学方法或者管理办法，从业教师的数量远远满足不了教学过程的需求，信息技术的应用较大程度地解决了管理效率的问题，而教学过程与质量问题</a:t>
            </a:r>
            <a:r>
              <a:rPr lang="zh-CN" altLang="en-US" b="1" dirty="0" smtClean="0">
                <a:solidFill>
                  <a:srgbClr val="FF0000"/>
                </a:solidFill>
              </a:rPr>
              <a:t>仍待有效解决</a:t>
            </a:r>
            <a:r>
              <a:rPr lang="zh-CN" altLang="en-US" b="1" dirty="0" smtClean="0"/>
              <a:t>。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en-US" altLang="zh-CN" b="1" dirty="0" smtClean="0"/>
              <a:t>        </a:t>
            </a:r>
            <a:r>
              <a:rPr lang="zh-CN" altLang="en-US" b="1" dirty="0" smtClean="0"/>
              <a:t>随着</a:t>
            </a:r>
            <a:r>
              <a:rPr lang="en-US" altLang="zh-CN" b="1" dirty="0" smtClean="0"/>
              <a:t>AI</a:t>
            </a:r>
            <a:r>
              <a:rPr lang="zh-CN" altLang="en-US" b="1" dirty="0" smtClean="0"/>
              <a:t>技术的发展，智能答疑助手逐步应用于教学过程，在学术性和非学术学习支持服务中取得越来越好的效果。基于人脸识别的身份认证技术也开始应用于考核和学习过程，逐步提高教学质量。</a:t>
            </a:r>
            <a:endParaRPr lang="zh-CN" altLang="en-US" b="1" dirty="0"/>
          </a:p>
        </p:txBody>
      </p:sp>
      <p:sp>
        <p:nvSpPr>
          <p:cNvPr id="10244" name="矩形 3"/>
          <p:cNvSpPr>
            <a:spLocks noChangeArrowheads="1"/>
          </p:cNvSpPr>
          <p:nvPr/>
        </p:nvSpPr>
        <p:spPr bwMode="auto">
          <a:xfrm>
            <a:off x="468313" y="887413"/>
            <a:ext cx="3389069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b="1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人工智能在继续教育中的应用</a:t>
            </a:r>
            <a:endParaRPr lang="en-US" altLang="zh-CN" b="1" dirty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327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ChangeArrowheads="1"/>
          </p:cNvSpPr>
          <p:nvPr/>
        </p:nvSpPr>
        <p:spPr bwMode="auto">
          <a:xfrm>
            <a:off x="3106738" y="44450"/>
            <a:ext cx="5786437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zh-CN" sz="2800" b="1" kern="0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2</a:t>
            </a:r>
            <a:r>
              <a:rPr lang="zh-CN" altLang="en-US" sz="2800" b="1" kern="0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、信息技术在我学院的应用情况</a:t>
            </a:r>
            <a:endParaRPr lang="zh-CN" altLang="en-US" sz="2800" b="1" kern="0" dirty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宋体" pitchFamily="2" charset="-122"/>
              <a:sym typeface="黑体" pitchFamily="2" charset="-122"/>
            </a:endParaRPr>
          </a:p>
        </p:txBody>
      </p:sp>
      <p:sp>
        <p:nvSpPr>
          <p:cNvPr id="6" name="右大括号 5"/>
          <p:cNvSpPr/>
          <p:nvPr/>
        </p:nvSpPr>
        <p:spPr bwMode="auto">
          <a:xfrm rot="5400000">
            <a:off x="1637674" y="5212939"/>
            <a:ext cx="252028" cy="1440160"/>
          </a:xfrm>
          <a:prstGeom prst="rightBrace">
            <a:avLst>
              <a:gd name="adj1" fmla="val 68666"/>
              <a:gd name="adj2" fmla="val 50124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7" name="右大括号 6"/>
          <p:cNvSpPr/>
          <p:nvPr/>
        </p:nvSpPr>
        <p:spPr bwMode="auto">
          <a:xfrm rot="5400000">
            <a:off x="487642" y="5536975"/>
            <a:ext cx="252028" cy="792088"/>
          </a:xfrm>
          <a:prstGeom prst="rightBrace">
            <a:avLst>
              <a:gd name="adj1" fmla="val 68666"/>
              <a:gd name="adj2" fmla="val 50124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8" name="右大括号 7"/>
          <p:cNvSpPr/>
          <p:nvPr/>
        </p:nvSpPr>
        <p:spPr bwMode="auto">
          <a:xfrm rot="5400000">
            <a:off x="8370422" y="5536975"/>
            <a:ext cx="252028" cy="792088"/>
          </a:xfrm>
          <a:prstGeom prst="rightBrace">
            <a:avLst>
              <a:gd name="adj1" fmla="val 68666"/>
              <a:gd name="adj2" fmla="val 50124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3636" y="6023029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学生</a:t>
            </a:r>
            <a:endParaRPr lang="zh-CN" altLang="en-US" b="1" dirty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6095037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教师</a:t>
            </a:r>
            <a:endParaRPr lang="zh-CN" altLang="en-US" b="1" dirty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51273" y="6095037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教学资源</a:t>
            </a:r>
            <a:endParaRPr lang="zh-CN" altLang="en-US" b="1" dirty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2" name="右大括号 11"/>
          <p:cNvSpPr/>
          <p:nvPr/>
        </p:nvSpPr>
        <p:spPr bwMode="auto">
          <a:xfrm rot="5400000">
            <a:off x="5183020" y="3141661"/>
            <a:ext cx="252028" cy="5582716"/>
          </a:xfrm>
          <a:prstGeom prst="rightBrace">
            <a:avLst>
              <a:gd name="adj1" fmla="val 68666"/>
              <a:gd name="adj2" fmla="val 50124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13" name="TextBox 10"/>
          <p:cNvSpPr txBox="1"/>
          <p:nvPr/>
        </p:nvSpPr>
        <p:spPr>
          <a:xfrm>
            <a:off x="4925789" y="6095037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技术平台</a:t>
            </a:r>
            <a:endParaRPr lang="zh-CN" altLang="en-US" b="1" dirty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6686" y="908720"/>
            <a:ext cx="8810625" cy="1502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600" smtClean="0">
                <a:latin typeface="黑体" panose="02010609060101010101" pitchFamily="49" charset="-122"/>
                <a:ea typeface="黑体" panose="02010609060101010101" pitchFamily="49" charset="-122"/>
              </a:rPr>
              <a:t>    西安电子科技大学网络与继续教育学院是全国</a:t>
            </a:r>
            <a:r>
              <a:rPr lang="en-US" altLang="zh-CN" sz="1600" smtClean="0">
                <a:latin typeface="黑体" panose="02010609060101010101" pitchFamily="49" charset="-122"/>
                <a:ea typeface="黑体" panose="02010609060101010101" pitchFamily="49" charset="-122"/>
              </a:rPr>
              <a:t>68</a:t>
            </a:r>
            <a:r>
              <a:rPr lang="zh-CN" altLang="en-US" sz="1600" smtClean="0">
                <a:latin typeface="黑体" panose="02010609060101010101" pitchFamily="49" charset="-122"/>
                <a:ea typeface="黑体" panose="02010609060101010101" pitchFamily="49" charset="-122"/>
              </a:rPr>
              <a:t>所现代远程教育试点单位之一。</a:t>
            </a:r>
            <a:r>
              <a:rPr lang="en-US" altLang="zh-CN" sz="1600" smtClean="0">
                <a:latin typeface="黑体" panose="02010609060101010101" pitchFamily="49" charset="-122"/>
                <a:ea typeface="黑体" panose="02010609060101010101" pitchFamily="49" charset="-122"/>
              </a:rPr>
              <a:t>2002</a:t>
            </a:r>
            <a:r>
              <a:rPr lang="zh-CN" altLang="en-US" sz="1600" smtClean="0">
                <a:latin typeface="黑体" panose="02010609060101010101" pitchFamily="49" charset="-122"/>
                <a:ea typeface="黑体" panose="02010609060101010101" pitchFamily="49" charset="-122"/>
              </a:rPr>
              <a:t>年成立之初就以信息技术为媒介搭起了学生</a:t>
            </a:r>
            <a:r>
              <a:rPr lang="zh-CN" altLang="en-US" sz="1600">
                <a:latin typeface="黑体" panose="02010609060101010101" pitchFamily="49" charset="-122"/>
                <a:ea typeface="黑体" panose="02010609060101010101" pitchFamily="49" charset="-122"/>
              </a:rPr>
              <a:t>、教学资源、技术平台与教师之间</a:t>
            </a:r>
            <a:r>
              <a:rPr lang="zh-CN" altLang="en-US" sz="1600" smtClean="0"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r>
              <a:rPr lang="zh-CN" altLang="en-US" sz="16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知识传递桥梁</a:t>
            </a:r>
            <a:r>
              <a:rPr lang="zh-CN" altLang="en-US" sz="160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16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>
              <a:lnSpc>
                <a:spcPts val="2200"/>
              </a:lnSpc>
            </a:pPr>
            <a:r>
              <a:rPr lang="en-US" altLang="zh-CN" sz="16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1600" smtClean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16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首先</a:t>
            </a:r>
            <a:r>
              <a:rPr lang="zh-CN" altLang="en-US" sz="1600" smtClean="0">
                <a:latin typeface="黑体" panose="02010609060101010101" pitchFamily="49" charset="-122"/>
                <a:ea typeface="黑体" panose="02010609060101010101" pitchFamily="49" charset="-122"/>
              </a:rPr>
              <a:t>，学院应用当时先进的</a:t>
            </a:r>
            <a:r>
              <a:rPr lang="zh-CN" altLang="en-US" sz="16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服务器集群技术</a:t>
            </a:r>
            <a:r>
              <a:rPr lang="zh-CN" altLang="en-US" sz="1600" smtClean="0">
                <a:latin typeface="黑体" panose="02010609060101010101" pitchFamily="49" charset="-122"/>
                <a:ea typeface="黑体" panose="02010609060101010101" pitchFamily="49" charset="-122"/>
              </a:rPr>
              <a:t>，建立了由</a:t>
            </a:r>
            <a:r>
              <a:rPr lang="en-US" altLang="zh-CN" sz="1600" smtClean="0">
                <a:latin typeface="黑体" panose="02010609060101010101" pitchFamily="49" charset="-122"/>
                <a:ea typeface="黑体" panose="02010609060101010101" pitchFamily="49" charset="-122"/>
              </a:rPr>
              <a:t>30</a:t>
            </a:r>
            <a:r>
              <a:rPr lang="zh-CN" altLang="en-US" sz="1600" smtClean="0">
                <a:latin typeface="黑体" panose="02010609060101010101" pitchFamily="49" charset="-122"/>
                <a:ea typeface="黑体" panose="02010609060101010101" pitchFamily="49" charset="-122"/>
              </a:rPr>
              <a:t>台高性能服务器组成集群系统，通过互联网实现了网络课程点播、课堂实况直播、教学教务管理、在线考试、课程</a:t>
            </a:r>
            <a:r>
              <a:rPr lang="en-US" altLang="zh-CN" sz="1600" smtClean="0">
                <a:latin typeface="黑体" panose="02010609060101010101" pitchFamily="49" charset="-122"/>
                <a:ea typeface="黑体" panose="02010609060101010101" pitchFamily="49" charset="-122"/>
              </a:rPr>
              <a:t>BBS</a:t>
            </a:r>
            <a:r>
              <a:rPr lang="zh-CN" altLang="en-US" sz="1600" smtClean="0">
                <a:latin typeface="黑体" panose="02010609060101010101" pitchFamily="49" charset="-122"/>
                <a:ea typeface="黑体" panose="02010609060101010101" pitchFamily="49" charset="-122"/>
              </a:rPr>
              <a:t>、课程电子邮箱等教学功能。</a:t>
            </a:r>
            <a:endParaRPr lang="zh-CN" altLang="en-US" sz="1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" name="Picture 2" descr="C:\Users\ADMINI~1\AppData\Local\Temp\360zip$Temp\360$0\图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819" y="2492896"/>
            <a:ext cx="8786669" cy="337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/>
          <p:cNvSpPr/>
          <p:nvPr/>
        </p:nvSpPr>
        <p:spPr>
          <a:xfrm>
            <a:off x="2843808" y="3573016"/>
            <a:ext cx="1944216" cy="216024"/>
          </a:xfrm>
          <a:prstGeom prst="roundRect">
            <a:avLst/>
          </a:prstGeom>
          <a:solidFill>
            <a:srgbClr val="C5D0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" dirty="0">
                <a:solidFill>
                  <a:schemeClr val="tx1"/>
                </a:solidFill>
              </a:rPr>
              <a:t>电信专线</a:t>
            </a:r>
            <a:r>
              <a:rPr lang="en-US" altLang="zh-CN" sz="800" dirty="0">
                <a:solidFill>
                  <a:schemeClr val="tx1"/>
                </a:solidFill>
              </a:rPr>
              <a:t>500Mbps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2843808" y="4005064"/>
            <a:ext cx="1944216" cy="216024"/>
          </a:xfrm>
          <a:prstGeom prst="roundRect">
            <a:avLst/>
          </a:prstGeom>
          <a:solidFill>
            <a:srgbClr val="C5D0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" dirty="0">
                <a:solidFill>
                  <a:schemeClr val="tx1"/>
                </a:solidFill>
              </a:rPr>
              <a:t>移动专线</a:t>
            </a:r>
            <a:r>
              <a:rPr lang="en-US" altLang="zh-CN" sz="800" dirty="0">
                <a:solidFill>
                  <a:schemeClr val="tx1"/>
                </a:solidFill>
              </a:rPr>
              <a:t>500Mbps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2843808" y="4509120"/>
            <a:ext cx="1944216" cy="183533"/>
          </a:xfrm>
          <a:prstGeom prst="roundRect">
            <a:avLst/>
          </a:prstGeom>
          <a:solidFill>
            <a:srgbClr val="C5D0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" dirty="0">
                <a:solidFill>
                  <a:schemeClr val="tx1"/>
                </a:solidFill>
              </a:rPr>
              <a:t>公有云带宽</a:t>
            </a:r>
            <a:r>
              <a:rPr lang="en-US" altLang="zh-CN" sz="800" dirty="0">
                <a:solidFill>
                  <a:schemeClr val="tx1"/>
                </a:solidFill>
              </a:rPr>
              <a:t>20Gbps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~1\AppData\Local\Temp\360zip$Temp\360$1\图3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88840"/>
            <a:ext cx="6812543" cy="4543305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179512" y="1124744"/>
            <a:ext cx="8784976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60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16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其次</a:t>
            </a:r>
            <a:r>
              <a:rPr lang="zh-CN" altLang="en-US" sz="1600" smtClean="0">
                <a:latin typeface="黑体" panose="02010609060101010101" pitchFamily="49" charset="-122"/>
                <a:ea typeface="黑体" panose="02010609060101010101" pitchFamily="49" charset="-122"/>
              </a:rPr>
              <a:t>，学院平台的软件架构采用了</a:t>
            </a:r>
            <a:r>
              <a:rPr lang="zh-CN" altLang="en-US" sz="16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面向服务的应用架构</a:t>
            </a:r>
            <a:r>
              <a:rPr lang="zh-CN" altLang="en-US" sz="1600" smtClean="0">
                <a:latin typeface="黑体" panose="02010609060101010101" pitchFamily="49" charset="-122"/>
                <a:ea typeface="黑体" panose="02010609060101010101" pitchFamily="49" charset="-122"/>
              </a:rPr>
              <a:t>，增强了远程教育应用软件系统的可扩展性、规范性与部署的灵活性。</a:t>
            </a:r>
            <a:endParaRPr lang="zh-CN" altLang="en-US" sz="1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标题 1"/>
          <p:cNvSpPr txBox="1">
            <a:spLocks noChangeArrowheads="1"/>
          </p:cNvSpPr>
          <p:nvPr/>
        </p:nvSpPr>
        <p:spPr bwMode="auto">
          <a:xfrm>
            <a:off x="3106738" y="44450"/>
            <a:ext cx="5786437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zh-CN" sz="2800" b="1" kern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2</a:t>
            </a:r>
            <a:r>
              <a:rPr lang="zh-CN" altLang="en-US" sz="2800" b="1" kern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、信息技术在我学院的应用情况</a:t>
            </a:r>
            <a:endParaRPr lang="zh-CN" altLang="en-US" sz="2800" b="1" kern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宋体" pitchFamily="2" charset="-122"/>
              <a:sym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~1\AppData\Local\Temp\360zip$Temp\360$2\图4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420888"/>
            <a:ext cx="6192688" cy="3843685"/>
          </a:xfrm>
          <a:prstGeom prst="rect">
            <a:avLst/>
          </a:prstGeom>
          <a:noFill/>
        </p:spPr>
      </p:pic>
      <p:sp>
        <p:nvSpPr>
          <p:cNvPr id="6" name="矩形 5"/>
          <p:cNvSpPr/>
          <p:nvPr/>
        </p:nvSpPr>
        <p:spPr>
          <a:xfrm>
            <a:off x="179512" y="1124744"/>
            <a:ext cx="8784976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60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16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第三</a:t>
            </a:r>
            <a:r>
              <a:rPr lang="zh-CN" altLang="en-US" sz="1600" smtClean="0">
                <a:latin typeface="黑体" panose="02010609060101010101" pitchFamily="49" charset="-122"/>
                <a:ea typeface="黑体" panose="02010609060101010101" pitchFamily="49" charset="-122"/>
              </a:rPr>
              <a:t>，学院平台中的硬件、系统软件、应用软件等个类信息化设备的</a:t>
            </a:r>
            <a:r>
              <a:rPr lang="zh-CN" altLang="en-US" sz="16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选型</a:t>
            </a:r>
            <a:r>
              <a:rPr lang="zh-CN" altLang="en-US" sz="1600" smtClean="0">
                <a:latin typeface="黑体" panose="02010609060101010101" pitchFamily="49" charset="-122"/>
                <a:ea typeface="黑体" panose="02010609060101010101" pitchFamily="49" charset="-122"/>
              </a:rPr>
              <a:t>，坚持了通用性、标准化、行业主流</a:t>
            </a:r>
            <a:r>
              <a:rPr lang="en-US" altLang="zh-CN" sz="160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1600" smtClean="0">
                <a:latin typeface="黑体" panose="02010609060101010101" pitchFamily="49" charset="-122"/>
                <a:ea typeface="黑体" panose="02010609060101010101" pitchFamily="49" charset="-122"/>
              </a:rPr>
              <a:t>个原则，在提高整个系统的稳定性、高效性的同时，降低了系统的建设成本。</a:t>
            </a:r>
            <a:endParaRPr lang="zh-CN" altLang="en-US" sz="1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标题 1"/>
          <p:cNvSpPr txBox="1">
            <a:spLocks noChangeArrowheads="1"/>
          </p:cNvSpPr>
          <p:nvPr/>
        </p:nvSpPr>
        <p:spPr bwMode="auto">
          <a:xfrm>
            <a:off x="3106738" y="44450"/>
            <a:ext cx="5786437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zh-CN" sz="2800" b="1" kern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2</a:t>
            </a:r>
            <a:r>
              <a:rPr lang="zh-CN" altLang="en-US" sz="2800" b="1" kern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、信息技术在我学院的应用情况</a:t>
            </a:r>
            <a:endParaRPr lang="zh-CN" altLang="en-US" sz="2800" b="1" kern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宋体" pitchFamily="2" charset="-122"/>
              <a:sym typeface="黑体" pitchFamily="2" charset="-122"/>
            </a:endParaRPr>
          </a:p>
        </p:txBody>
      </p:sp>
      <p:sp>
        <p:nvSpPr>
          <p:cNvPr id="3" name="五边形 2"/>
          <p:cNvSpPr/>
          <p:nvPr/>
        </p:nvSpPr>
        <p:spPr bwMode="auto">
          <a:xfrm>
            <a:off x="467544" y="5877272"/>
            <a:ext cx="1584176" cy="315293"/>
          </a:xfrm>
          <a:prstGeom prst="homePlat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zh-CN" altLang="en-US" sz="1400" b="0" i="0" u="none" strike="noStrike" cap="none" normalizeH="0" baseline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宋体" pitchFamily="2" charset="-122"/>
              </a:rPr>
              <a:t>网络</a:t>
            </a:r>
          </a:p>
        </p:txBody>
      </p:sp>
      <p:sp>
        <p:nvSpPr>
          <p:cNvPr id="9" name="五边形 8"/>
          <p:cNvSpPr/>
          <p:nvPr/>
        </p:nvSpPr>
        <p:spPr bwMode="auto">
          <a:xfrm>
            <a:off x="467544" y="5373216"/>
            <a:ext cx="1584176" cy="315293"/>
          </a:xfrm>
          <a:prstGeom prst="homePlat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zh-CN" altLang="en-US" sz="1400" b="0" i="0" u="none" strike="noStrike" cap="none" normalizeH="0" baseline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宋体" pitchFamily="2" charset="-122"/>
              </a:rPr>
              <a:t>服务器</a:t>
            </a:r>
          </a:p>
        </p:txBody>
      </p:sp>
      <p:sp>
        <p:nvSpPr>
          <p:cNvPr id="10" name="五边形 9"/>
          <p:cNvSpPr/>
          <p:nvPr/>
        </p:nvSpPr>
        <p:spPr bwMode="auto">
          <a:xfrm>
            <a:off x="467544" y="4861371"/>
            <a:ext cx="1584176" cy="315293"/>
          </a:xfrm>
          <a:prstGeom prst="homePlat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zh-CN" altLang="en-US" sz="1400" b="0" i="0" u="none" strike="noStrike" cap="none" normalizeH="0" baseline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宋体" pitchFamily="2" charset="-122"/>
              </a:rPr>
              <a:t>系统软件</a:t>
            </a:r>
          </a:p>
        </p:txBody>
      </p:sp>
      <p:sp>
        <p:nvSpPr>
          <p:cNvPr id="11" name="五边形 10"/>
          <p:cNvSpPr/>
          <p:nvPr/>
        </p:nvSpPr>
        <p:spPr bwMode="auto">
          <a:xfrm>
            <a:off x="469761" y="4185083"/>
            <a:ext cx="1584176" cy="315293"/>
          </a:xfrm>
          <a:prstGeom prst="homePlat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zh-CN" altLang="en-US" sz="1400" b="0" i="0" u="none" strike="noStrike" cap="none" normalizeH="0" baseline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宋体" pitchFamily="2" charset="-122"/>
              </a:rPr>
              <a:t>中间件</a:t>
            </a:r>
          </a:p>
        </p:txBody>
      </p:sp>
      <p:sp>
        <p:nvSpPr>
          <p:cNvPr id="12" name="五边形 11"/>
          <p:cNvSpPr/>
          <p:nvPr/>
        </p:nvSpPr>
        <p:spPr bwMode="auto">
          <a:xfrm>
            <a:off x="439606" y="3613868"/>
            <a:ext cx="1584176" cy="315293"/>
          </a:xfrm>
          <a:prstGeom prst="homePlat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zh-CN" altLang="en-US" sz="1400" b="0" i="0" u="none" strike="noStrike" cap="none" normalizeH="0" baseline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宋体" pitchFamily="2" charset="-122"/>
              </a:rPr>
              <a:t>应用软件</a:t>
            </a:r>
          </a:p>
        </p:txBody>
      </p:sp>
      <p:sp>
        <p:nvSpPr>
          <p:cNvPr id="13" name="五边形 12"/>
          <p:cNvSpPr/>
          <p:nvPr/>
        </p:nvSpPr>
        <p:spPr bwMode="auto">
          <a:xfrm>
            <a:off x="429085" y="3043356"/>
            <a:ext cx="1584176" cy="315293"/>
          </a:xfrm>
          <a:prstGeom prst="homePlat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zh-CN" altLang="en-US" sz="1400" b="0" i="0" u="none" strike="noStrike" cap="none" normalizeH="0" baseline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宋体" pitchFamily="2" charset="-122"/>
              </a:rPr>
              <a:t>开发软件</a:t>
            </a:r>
          </a:p>
        </p:txBody>
      </p:sp>
      <p:sp>
        <p:nvSpPr>
          <p:cNvPr id="14" name="五边形 13"/>
          <p:cNvSpPr/>
          <p:nvPr/>
        </p:nvSpPr>
        <p:spPr bwMode="auto">
          <a:xfrm>
            <a:off x="429085" y="2489142"/>
            <a:ext cx="1584176" cy="315293"/>
          </a:xfrm>
          <a:prstGeom prst="homePlate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zh-CN" altLang="en-US" sz="1400" b="0" i="0" u="none" strike="noStrike" cap="none" normalizeH="0" baseline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宋体" pitchFamily="2" charset="-122"/>
              </a:rPr>
              <a:t>规范与标准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024969" y="2492896"/>
            <a:ext cx="6696139" cy="3816424"/>
            <a:chOff x="35496" y="1327567"/>
            <a:chExt cx="9072403" cy="5269785"/>
          </a:xfrm>
        </p:grpSpPr>
        <p:pic>
          <p:nvPicPr>
            <p:cNvPr id="4098" name="Picture 2" descr="http://file.youboy.com/a/64/76/31/9/8094889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55776" y="4389965"/>
              <a:ext cx="1407012" cy="1055260"/>
            </a:xfrm>
            <a:prstGeom prst="rect">
              <a:avLst/>
            </a:prstGeom>
            <a:noFill/>
          </p:spPr>
        </p:pic>
        <p:pic>
          <p:nvPicPr>
            <p:cNvPr id="4100" name="Picture 4" descr="http://www.szcsky.com/uploads/image/201012/20101214232730.jpg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9404" y="5788894"/>
              <a:ext cx="1160123" cy="784704"/>
            </a:xfrm>
            <a:prstGeom prst="rect">
              <a:avLst/>
            </a:prstGeom>
            <a:noFill/>
          </p:spPr>
        </p:pic>
        <p:pic>
          <p:nvPicPr>
            <p:cNvPr id="4102" name="Picture 6" descr="http://pic6.huitu.com/res/20130107/122260_20130107103757485202_1.jpg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87740" y="5788894"/>
              <a:ext cx="1160123" cy="784704"/>
            </a:xfrm>
            <a:prstGeom prst="rect">
              <a:avLst/>
            </a:prstGeom>
            <a:noFill/>
          </p:spPr>
        </p:pic>
        <p:pic>
          <p:nvPicPr>
            <p:cNvPr id="4104" name="Picture 8" descr="http://img5.imgtn.bdimg.com/it/u=134858807,2799252666&amp;fm=21&amp;gp=0.jpg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735748" y="5788894"/>
              <a:ext cx="1160123" cy="784704"/>
            </a:xfrm>
            <a:prstGeom prst="rect">
              <a:avLst/>
            </a:prstGeom>
            <a:noFill/>
          </p:spPr>
        </p:pic>
        <p:pic>
          <p:nvPicPr>
            <p:cNvPr id="4108" name="Picture 12" descr="http://img.diytrade.com/cdimg/435761/24688450/0/1329531887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14799" y="4306014"/>
              <a:ext cx="1377481" cy="1072128"/>
            </a:xfrm>
            <a:prstGeom prst="rect">
              <a:avLst/>
            </a:prstGeom>
            <a:noFill/>
          </p:spPr>
        </p:pic>
        <p:sp>
          <p:nvSpPr>
            <p:cNvPr id="11" name="十字形 10"/>
            <p:cNvSpPr/>
            <p:nvPr/>
          </p:nvSpPr>
          <p:spPr bwMode="auto">
            <a:xfrm>
              <a:off x="4531363" y="4727703"/>
              <a:ext cx="565976" cy="506316"/>
            </a:xfrm>
            <a:prstGeom prst="plus">
              <a:avLst>
                <a:gd name="adj" fmla="val 43315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pic>
          <p:nvPicPr>
            <p:cNvPr id="4110" name="Picture 14" descr="http://imgsrc.baidu.com/baike/abpic/item/dc854fdaf6ff7495b6fd48a7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744893" y="3207205"/>
              <a:ext cx="1726688" cy="908783"/>
            </a:xfrm>
            <a:prstGeom prst="rect">
              <a:avLst/>
            </a:prstGeom>
            <a:noFill/>
          </p:spPr>
        </p:pic>
        <p:pic>
          <p:nvPicPr>
            <p:cNvPr id="4112" name="Picture 16" descr="http://www.sinaimg.cn/IT/cr/2007/0815/3530956896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329868" y="2821252"/>
              <a:ext cx="1776870" cy="1395071"/>
            </a:xfrm>
            <a:prstGeom prst="rect">
              <a:avLst/>
            </a:prstGeom>
            <a:noFill/>
          </p:spPr>
        </p:pic>
        <p:pic>
          <p:nvPicPr>
            <p:cNvPr id="4114" name="Picture 18" descr="http://news.mydrivers.com/Img/20110618/09391490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394619" y="5644918"/>
              <a:ext cx="1434458" cy="952434"/>
            </a:xfrm>
            <a:prstGeom prst="rect">
              <a:avLst/>
            </a:prstGeom>
            <a:noFill/>
          </p:spPr>
        </p:pic>
        <p:cxnSp>
          <p:nvCxnSpPr>
            <p:cNvPr id="16" name="直接连接符 15"/>
            <p:cNvCxnSpPr/>
            <p:nvPr/>
          </p:nvCxnSpPr>
          <p:spPr bwMode="auto">
            <a:xfrm>
              <a:off x="7359578" y="6033663"/>
              <a:ext cx="452782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4116" name="Picture 20" descr="http://pic.baike.soso.com/p/20130717/20130717125448-2092159737.jp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331531" y="2945545"/>
              <a:ext cx="1048781" cy="1202731"/>
            </a:xfrm>
            <a:prstGeom prst="rect">
              <a:avLst/>
            </a:prstGeom>
            <a:noFill/>
          </p:spPr>
        </p:pic>
        <p:cxnSp>
          <p:nvCxnSpPr>
            <p:cNvPr id="4" name="直接连接符 3"/>
            <p:cNvCxnSpPr/>
            <p:nvPr/>
          </p:nvCxnSpPr>
          <p:spPr bwMode="auto">
            <a:xfrm>
              <a:off x="251520" y="5517232"/>
              <a:ext cx="864165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直接连接符 16"/>
            <p:cNvCxnSpPr/>
            <p:nvPr/>
          </p:nvCxnSpPr>
          <p:spPr bwMode="auto">
            <a:xfrm>
              <a:off x="251519" y="4293096"/>
              <a:ext cx="864165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直接连接符 17"/>
            <p:cNvCxnSpPr/>
            <p:nvPr/>
          </p:nvCxnSpPr>
          <p:spPr bwMode="auto">
            <a:xfrm>
              <a:off x="179512" y="2852936"/>
              <a:ext cx="864165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026" name="Picture 2" descr="http://new.thea.cn/up/pic/201472316180e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1330292"/>
              <a:ext cx="2242743" cy="1412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img1.imgtn.bdimg.com/it/u=208994074,1458754941&amp;fm=21&amp;gp=0.jp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4929" y="1337689"/>
              <a:ext cx="1761357" cy="14090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http://img5.imgtn.bdimg.com/it/u=1718980970,1180694757&amp;fm=21&amp;gp=0.jp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8395" y="1330292"/>
              <a:ext cx="2266372" cy="14164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http://www.yatiss.com/uploads/allimg/100621/1-1006211F6030-L.jp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2735" y="1327567"/>
              <a:ext cx="2365164" cy="14154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3" name="标题 1"/>
          <p:cNvSpPr txBox="1">
            <a:spLocks noChangeArrowheads="1"/>
          </p:cNvSpPr>
          <p:nvPr/>
        </p:nvSpPr>
        <p:spPr bwMode="auto">
          <a:xfrm>
            <a:off x="3106738" y="44450"/>
            <a:ext cx="5786437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zh-CN" sz="2800" b="1" kern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2</a:t>
            </a:r>
            <a:r>
              <a:rPr lang="zh-CN" altLang="en-US" sz="2800" b="1" kern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、信息技术在我学院的应用情况</a:t>
            </a:r>
            <a:endParaRPr lang="zh-CN" altLang="en-US" sz="2800" b="1" kern="0">
              <a:solidFill>
                <a:schemeClr val="bg1"/>
              </a:solidFill>
              <a:latin typeface="黑体" pitchFamily="2" charset="-122"/>
              <a:ea typeface="黑体" pitchFamily="2" charset="-122"/>
              <a:cs typeface="宋体" pitchFamily="2" charset="-122"/>
              <a:sym typeface="黑体" pitchFamily="2" charset="-122"/>
            </a:endParaRPr>
          </a:p>
        </p:txBody>
      </p:sp>
      <p:sp>
        <p:nvSpPr>
          <p:cNvPr id="28" name="五边形 27"/>
          <p:cNvSpPr/>
          <p:nvPr/>
        </p:nvSpPr>
        <p:spPr bwMode="auto">
          <a:xfrm>
            <a:off x="253333" y="5850325"/>
            <a:ext cx="1584176" cy="315293"/>
          </a:xfrm>
          <a:prstGeom prst="homePlat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zh-CN" altLang="en-US" sz="1400" b="0" i="0" u="none" strike="noStrike" cap="none" normalizeH="0" baseline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宋体" pitchFamily="2" charset="-122"/>
              </a:rPr>
              <a:t>素材</a:t>
            </a:r>
            <a:r>
              <a:rPr kumimoji="0" lang="en-US" altLang="zh-CN" sz="1400" b="0" i="0" u="none" strike="noStrike" cap="none" normalizeH="0" baseline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宋体" pitchFamily="2" charset="-122"/>
              </a:rPr>
              <a:t>+</a:t>
            </a:r>
            <a:r>
              <a:rPr kumimoji="0" lang="zh-CN" altLang="en-US" sz="1400" b="0" i="0" u="none" strike="noStrike" cap="none" normalizeH="0" baseline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宋体" pitchFamily="2" charset="-122"/>
              </a:rPr>
              <a:t>环境</a:t>
            </a:r>
          </a:p>
        </p:txBody>
      </p:sp>
      <p:sp>
        <p:nvSpPr>
          <p:cNvPr id="29" name="五边形 28"/>
          <p:cNvSpPr/>
          <p:nvPr/>
        </p:nvSpPr>
        <p:spPr bwMode="auto">
          <a:xfrm>
            <a:off x="253333" y="4935178"/>
            <a:ext cx="1584176" cy="315293"/>
          </a:xfrm>
          <a:prstGeom prst="homePlat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zh-CN" altLang="en-US" sz="1400" b="0" i="0" u="none" strike="noStrike" cap="none" normalizeH="0" baseline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宋体" pitchFamily="2" charset="-122"/>
              </a:rPr>
              <a:t>采集</a:t>
            </a:r>
          </a:p>
        </p:txBody>
      </p:sp>
      <p:sp>
        <p:nvSpPr>
          <p:cNvPr id="30" name="五边形 29"/>
          <p:cNvSpPr/>
          <p:nvPr/>
        </p:nvSpPr>
        <p:spPr bwMode="auto">
          <a:xfrm>
            <a:off x="253333" y="3922150"/>
            <a:ext cx="1584176" cy="315293"/>
          </a:xfrm>
          <a:prstGeom prst="homePlat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zh-CN" altLang="en-US" sz="1400" b="0" i="0" u="none" strike="noStrike" cap="none" normalizeH="0" baseline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宋体" pitchFamily="2" charset="-122"/>
              </a:rPr>
              <a:t>编辑</a:t>
            </a:r>
          </a:p>
        </p:txBody>
      </p:sp>
      <p:sp>
        <p:nvSpPr>
          <p:cNvPr id="31" name="五边形 30"/>
          <p:cNvSpPr/>
          <p:nvPr/>
        </p:nvSpPr>
        <p:spPr bwMode="auto">
          <a:xfrm>
            <a:off x="251520" y="2836287"/>
            <a:ext cx="1584176" cy="315293"/>
          </a:xfrm>
          <a:prstGeom prst="homePlat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zh-CN" altLang="en-US" sz="1400" b="0" i="0" u="none" strike="noStrike" cap="none" normalizeH="0" baseline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宋体" pitchFamily="2" charset="-122"/>
              </a:rPr>
              <a:t>课程</a:t>
            </a:r>
          </a:p>
        </p:txBody>
      </p:sp>
      <p:sp>
        <p:nvSpPr>
          <p:cNvPr id="32" name="矩形 31"/>
          <p:cNvSpPr/>
          <p:nvPr/>
        </p:nvSpPr>
        <p:spPr>
          <a:xfrm>
            <a:off x="151112" y="950333"/>
            <a:ext cx="8784976" cy="1220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60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16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</a:t>
            </a:r>
            <a:r>
              <a:rPr lang="zh-CN" altLang="en-US" sz="1600">
                <a:latin typeface="黑体" panose="02010609060101010101" pitchFamily="49" charset="-122"/>
                <a:ea typeface="黑体" panose="02010609060101010101" pitchFamily="49" charset="-122"/>
              </a:rPr>
              <a:t>，学院自行设计并建设了由演播室、录播教室、前期录像、后期制作系统组成的资源平台。累计完成近</a:t>
            </a:r>
            <a:r>
              <a:rPr lang="en-US" altLang="zh-CN" sz="1600">
                <a:latin typeface="黑体" panose="02010609060101010101" pitchFamily="49" charset="-122"/>
                <a:ea typeface="黑体" panose="02010609060101010101" pitchFamily="49" charset="-122"/>
              </a:rPr>
              <a:t>400</a:t>
            </a:r>
            <a:r>
              <a:rPr lang="zh-CN" altLang="en-US" sz="1600">
                <a:latin typeface="黑体" panose="02010609060101010101" pitchFamily="49" charset="-122"/>
                <a:ea typeface="黑体" panose="02010609060101010101" pitchFamily="49" charset="-122"/>
              </a:rPr>
              <a:t>门网络课程的数字化资源建设，其中</a:t>
            </a:r>
            <a:r>
              <a:rPr lang="en-US" altLang="zh-CN" sz="16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r>
              <a:rPr lang="zh-CN" altLang="en-US" sz="16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门国家级精品课程和精品资源共享课</a:t>
            </a:r>
            <a:r>
              <a:rPr lang="zh-CN" altLang="en-US" sz="1600">
                <a:latin typeface="黑体" panose="02010609060101010101" pitchFamily="49" charset="-122"/>
                <a:ea typeface="黑体" panose="02010609060101010101" pitchFamily="49" charset="-122"/>
              </a:rPr>
              <a:t>。建成课件录制演播室</a:t>
            </a:r>
            <a:r>
              <a:rPr lang="en-US" altLang="zh-CN" sz="160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1600">
                <a:latin typeface="黑体" panose="02010609060101010101" pitchFamily="49" charset="-122"/>
                <a:ea typeface="黑体" panose="02010609060101010101" pitchFamily="49" charset="-122"/>
              </a:rPr>
              <a:t>个、自动录播教室</a:t>
            </a:r>
            <a:r>
              <a:rPr lang="en-US" altLang="zh-CN" sz="160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1600">
                <a:latin typeface="黑体" panose="02010609060101010101" pitchFamily="49" charset="-122"/>
                <a:ea typeface="黑体" panose="02010609060101010101" pitchFamily="49" charset="-122"/>
              </a:rPr>
              <a:t>个、多功能录播教室</a:t>
            </a:r>
            <a:r>
              <a:rPr lang="en-US" altLang="zh-CN" sz="160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1600">
                <a:latin typeface="黑体" panose="02010609060101010101" pitchFamily="49" charset="-122"/>
                <a:ea typeface="黑体" panose="02010609060101010101" pitchFamily="49" charset="-122"/>
              </a:rPr>
              <a:t>个，移动便携录制系统</a:t>
            </a:r>
            <a:r>
              <a:rPr lang="en-US" altLang="zh-CN" sz="160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1600">
                <a:latin typeface="黑体" panose="02010609060101010101" pitchFamily="49" charset="-122"/>
                <a:ea typeface="黑体" panose="02010609060101010101" pitchFamily="49" charset="-122"/>
              </a:rPr>
              <a:t>套，实现了三分屏课件、高清视频课、现场（实验）课等不同类型的教学视频录制</a:t>
            </a:r>
            <a:r>
              <a:rPr lang="zh-CN" altLang="en-US" sz="160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1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47" y="2158639"/>
            <a:ext cx="3764526" cy="179454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36" b="9181"/>
          <a:stretch/>
        </p:blipFill>
        <p:spPr>
          <a:xfrm>
            <a:off x="4840433" y="2267585"/>
            <a:ext cx="3495416" cy="1664677"/>
          </a:xfrm>
          <a:prstGeom prst="rect">
            <a:avLst/>
          </a:prstGeom>
        </p:spPr>
      </p:pic>
      <p:sp>
        <p:nvSpPr>
          <p:cNvPr id="28" name="Rounded Rectangle 27"/>
          <p:cNvSpPr>
            <a:spLocks/>
          </p:cNvSpPr>
          <p:nvPr/>
        </p:nvSpPr>
        <p:spPr bwMode="auto">
          <a:xfrm>
            <a:off x="707464" y="1110322"/>
            <a:ext cx="7680960" cy="59436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38100" h="38100"/>
          </a:sp3d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>
              <a:lnSpc>
                <a:spcPct val="90000"/>
              </a:lnSpc>
            </a:pPr>
            <a:r>
              <a:rPr lang="zh-CN" altLang="en-US" sz="1800" b="1" smtClean="0">
                <a:solidFill>
                  <a:srgbClr val="FFFFFF"/>
                </a:solidFill>
                <a:latin typeface="+mn-ea"/>
              </a:rPr>
              <a:t>远程教育云的优势</a:t>
            </a:r>
            <a:endParaRPr lang="en-US" sz="18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9" name="Round Same Side Corner Rectangle 28"/>
          <p:cNvSpPr/>
          <p:nvPr/>
        </p:nvSpPr>
        <p:spPr>
          <a:xfrm>
            <a:off x="702239" y="2017192"/>
            <a:ext cx="3756500" cy="457200"/>
          </a:xfrm>
          <a:prstGeom prst="round2SameRect">
            <a:avLst/>
          </a:prstGeom>
          <a:gradFill flip="none" rotWithShape="1">
            <a:gsLst>
              <a:gs pos="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38100" h="38100"/>
          </a:sp3d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>
              <a:lnSpc>
                <a:spcPct val="90000"/>
              </a:lnSpc>
            </a:pPr>
            <a:r>
              <a:rPr lang="en-US" altLang="zh-CN" sz="1400" b="1" smtClean="0">
                <a:solidFill>
                  <a:srgbClr val="FFFFFF"/>
                </a:solidFill>
              </a:rPr>
              <a:t>1</a:t>
            </a:r>
            <a:r>
              <a:rPr lang="zh-CN" altLang="en-US" sz="1400" b="1" smtClean="0">
                <a:solidFill>
                  <a:srgbClr val="FFFFFF"/>
                </a:solidFill>
              </a:rPr>
              <a:t>、加快</a:t>
            </a:r>
            <a:r>
              <a:rPr lang="zh-CN" altLang="en-US" sz="1400" b="1" dirty="0">
                <a:solidFill>
                  <a:srgbClr val="FFFFFF"/>
                </a:solidFill>
              </a:rPr>
              <a:t>创新和业务上线时间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99575" y="4730228"/>
            <a:ext cx="3756500" cy="150708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</a:schemeClr>
              </a:gs>
              <a:gs pos="51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9144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defTabSz="914363">
              <a:buClr>
                <a:srgbClr val="FFFFFF"/>
              </a:buClr>
              <a:buSzPct val="100000"/>
              <a:defRPr sz="1200" b="1">
                <a:solidFill>
                  <a:schemeClr val="tx1"/>
                </a:solidFill>
              </a:defRPr>
            </a:lvl1pPr>
            <a:lvl3pPr marL="169863" lvl="2" indent="-169863">
              <a:spcAft>
                <a:spcPts val="600"/>
              </a:spcAft>
              <a:buClr>
                <a:srgbClr val="FFFFFF"/>
              </a:buClr>
              <a:buSzPct val="100000"/>
              <a:buFont typeface="Arial" pitchFamily="34" charset="0"/>
              <a:buChar char="•"/>
              <a:defRPr sz="1400" b="1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FFFFFF"/>
                </a:solidFill>
                <a:ea typeface="Verdana" pitchFamily="34" charset="0"/>
                <a:cs typeface="Verdana" pitchFamily="34" charset="0"/>
              </a:defRPr>
            </a:lvl3pPr>
          </a:lstStyle>
          <a:p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704147" y="4945120"/>
            <a:ext cx="3753670" cy="286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ctr">
              <a:lnSpc>
                <a:spcPct val="90000"/>
              </a:lnSpc>
            </a:pPr>
            <a:r>
              <a:rPr lang="zh-CN" altLang="en-US" sz="1400" dirty="0" smtClean="0"/>
              <a:t>全新网络拓扑的提供时间从</a:t>
            </a:r>
            <a:r>
              <a:rPr lang="en-US" altLang="zh-CN" sz="1400" dirty="0" smtClean="0"/>
              <a:t>7</a:t>
            </a:r>
            <a:r>
              <a:rPr lang="zh-CN" altLang="en-US" sz="1400" dirty="0" smtClean="0"/>
              <a:t>天到</a:t>
            </a:r>
            <a:r>
              <a:rPr lang="en-US" altLang="zh-CN" sz="1400" dirty="0" smtClean="0"/>
              <a:t>30</a:t>
            </a:r>
            <a:r>
              <a:rPr lang="zh-CN" altLang="en-US" sz="1400" dirty="0" smtClean="0"/>
              <a:t>秒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2" name="Pentagon 17"/>
          <p:cNvSpPr/>
          <p:nvPr/>
        </p:nvSpPr>
        <p:spPr>
          <a:xfrm>
            <a:off x="702239" y="3807443"/>
            <a:ext cx="3753976" cy="90049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182880" tIns="91440" rIns="182880" bIns="9144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>
              <a:lnSpc>
                <a:spcPct val="90000"/>
              </a:lnSpc>
            </a:pPr>
            <a:r>
              <a:rPr lang="zh-CN" altLang="en-US" sz="1400" b="1" dirty="0" smtClean="0">
                <a:solidFill>
                  <a:schemeClr val="bg1"/>
                </a:solidFill>
              </a:rPr>
              <a:t>把提供网络服务的时间从数天到数秒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3" name="Round Same Side Corner Rectangle 32"/>
          <p:cNvSpPr/>
          <p:nvPr/>
        </p:nvSpPr>
        <p:spPr>
          <a:xfrm>
            <a:off x="4838637" y="2017192"/>
            <a:ext cx="3499442" cy="457200"/>
          </a:xfrm>
          <a:prstGeom prst="round2SameRect">
            <a:avLst/>
          </a:prstGeom>
          <a:gradFill flip="none" rotWithShape="1">
            <a:gsLst>
              <a:gs pos="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38100" h="38100"/>
          </a:sp3d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>
              <a:lnSpc>
                <a:spcPct val="90000"/>
              </a:lnSpc>
            </a:pPr>
            <a:r>
              <a:rPr lang="en-US" altLang="zh-CN" sz="1400" b="1" smtClean="0">
                <a:solidFill>
                  <a:srgbClr val="FFFFFF"/>
                </a:solidFill>
              </a:rPr>
              <a:t>2</a:t>
            </a:r>
            <a:r>
              <a:rPr lang="zh-CN" altLang="en-US" sz="1400" b="1" smtClean="0">
                <a:solidFill>
                  <a:srgbClr val="FFFFFF"/>
                </a:solidFill>
              </a:rPr>
              <a:t>、降低成本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838637" y="4694078"/>
            <a:ext cx="3499443" cy="154323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</a:schemeClr>
              </a:gs>
              <a:gs pos="51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9144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defTabSz="914363">
              <a:buClr>
                <a:srgbClr val="FFFFFF"/>
              </a:buClr>
              <a:buSzPct val="100000"/>
              <a:defRPr sz="1200" b="1">
                <a:solidFill>
                  <a:schemeClr val="tx1"/>
                </a:solidFill>
              </a:defRPr>
            </a:lvl1pPr>
            <a:lvl3pPr marL="169863" lvl="2" indent="-169863">
              <a:spcAft>
                <a:spcPts val="600"/>
              </a:spcAft>
              <a:buClr>
                <a:srgbClr val="FFFFFF"/>
              </a:buClr>
              <a:buSzPct val="100000"/>
              <a:buFont typeface="Arial" pitchFamily="34" charset="0"/>
              <a:buChar char="•"/>
              <a:defRPr sz="1400" b="1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FFFFFF"/>
                </a:solidFill>
                <a:ea typeface="Verdana" pitchFamily="34" charset="0"/>
                <a:cs typeface="Verdana" pitchFamily="34" charset="0"/>
              </a:defRPr>
            </a:lvl3pPr>
          </a:lstStyle>
          <a:p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4835647" y="4902031"/>
            <a:ext cx="3496805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</a:pPr>
            <a:r>
              <a:rPr lang="zh-CN" altLang="en-US" sz="1400" dirty="0" smtClean="0"/>
              <a:t>减少运维成本</a:t>
            </a:r>
            <a:r>
              <a:rPr lang="en-US" sz="1400" dirty="0" smtClean="0">
                <a:solidFill>
                  <a:schemeClr val="tx1"/>
                </a:solidFill>
              </a:rPr>
              <a:t>80</a:t>
            </a:r>
            <a:r>
              <a:rPr lang="en-US" sz="1400" dirty="0">
                <a:solidFill>
                  <a:schemeClr val="tx1"/>
                </a:solidFill>
              </a:rPr>
              <a:t>%</a:t>
            </a:r>
          </a:p>
          <a:p>
            <a:pPr marL="0" lvl="1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/>
                </a:solidFill>
              </a:rPr>
              <a:t>增加计算资源的利用率到</a:t>
            </a:r>
            <a:r>
              <a:rPr lang="en-US" sz="1400" dirty="0" smtClean="0">
                <a:solidFill>
                  <a:schemeClr val="tx1"/>
                </a:solidFill>
              </a:rPr>
              <a:t>90%, </a:t>
            </a:r>
            <a:r>
              <a:rPr lang="zh-CN" altLang="en-US" sz="1400" dirty="0" smtClean="0"/>
              <a:t>减少硬件购买成本</a:t>
            </a:r>
            <a:r>
              <a:rPr lang="en-US" sz="1400" dirty="0" smtClean="0">
                <a:solidFill>
                  <a:schemeClr val="tx1"/>
                </a:solidFill>
              </a:rPr>
              <a:t> 40-50%</a:t>
            </a:r>
          </a:p>
        </p:txBody>
      </p:sp>
      <p:sp>
        <p:nvSpPr>
          <p:cNvPr id="36" name="Chevron 22"/>
          <p:cNvSpPr/>
          <p:nvPr/>
        </p:nvSpPr>
        <p:spPr>
          <a:xfrm>
            <a:off x="4838637" y="3807443"/>
            <a:ext cx="3499442" cy="90049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182880" tIns="91440" rIns="182880" bIns="9144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>
              <a:lnSpc>
                <a:spcPct val="90000"/>
              </a:lnSpc>
              <a:spcBef>
                <a:spcPts val="600"/>
              </a:spcBef>
            </a:pPr>
            <a:r>
              <a:rPr lang="zh-CN" altLang="en-US" sz="1400" b="1" dirty="0" smtClean="0">
                <a:solidFill>
                  <a:schemeClr val="bg1"/>
                </a:solidFill>
              </a:rPr>
              <a:t>自动化</a:t>
            </a:r>
            <a:r>
              <a:rPr lang="zh-CN" altLang="en-US" sz="1400" b="1" smtClean="0">
                <a:solidFill>
                  <a:schemeClr val="bg1"/>
                </a:solidFill>
              </a:rPr>
              <a:t>运维</a:t>
            </a:r>
            <a:endParaRPr lang="en-US" sz="1400" b="1" dirty="0" smtClean="0">
              <a:solidFill>
                <a:schemeClr val="bg1"/>
              </a:solidFill>
            </a:endParaRPr>
          </a:p>
        </p:txBody>
      </p:sp>
      <p:sp>
        <p:nvSpPr>
          <p:cNvPr id="1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00260" y="6464301"/>
            <a:ext cx="338138" cy="149224"/>
          </a:xfrm>
          <a:prstGeom prst="rect">
            <a:avLst/>
          </a:prstGeom>
        </p:spPr>
        <p:txBody>
          <a:bodyPr/>
          <a:lstStyle/>
          <a:p>
            <a:pPr algn="ctr"/>
            <a:fld id="{6EA6D8CF-3CDE-4807-BCD2-C9F2B831AAA5}" type="slidenum">
              <a:rPr lang="en-US" smtClean="0"/>
              <a:pPr algn="ctr"/>
              <a:t>9</a:t>
            </a:fld>
            <a:endParaRPr lang="en-US" dirty="0"/>
          </a:p>
        </p:txBody>
      </p:sp>
      <p:sp>
        <p:nvSpPr>
          <p:cNvPr id="22" name="标题 1"/>
          <p:cNvSpPr txBox="1">
            <a:spLocks noChangeArrowheads="1"/>
          </p:cNvSpPr>
          <p:nvPr/>
        </p:nvSpPr>
        <p:spPr bwMode="auto">
          <a:xfrm>
            <a:off x="3106738" y="44450"/>
            <a:ext cx="5786437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zh-CN" sz="2800" b="1" kern="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3</a:t>
            </a:r>
            <a:r>
              <a:rPr lang="zh-CN" altLang="en-US" sz="2800" b="1" kern="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  <a:cs typeface="宋体" pitchFamily="2" charset="-122"/>
                <a:sym typeface="黑体" pitchFamily="2" charset="-122"/>
              </a:rPr>
              <a:t>、远程教育云的建设与应用</a:t>
            </a:r>
          </a:p>
        </p:txBody>
      </p:sp>
    </p:spTree>
    <p:extLst>
      <p:ext uri="{BB962C8B-B14F-4D97-AF65-F5344CB8AC3E}">
        <p14:creationId xmlns:p14="http://schemas.microsoft.com/office/powerpoint/2010/main" val="32348788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主题">
  <a:themeElements>
    <a:clrScheme name="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主题">
  <a:themeElements>
    <a:clrScheme name="2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3306</TotalTime>
  <Pages>0</Pages>
  <Words>1909</Words>
  <Characters>0</Characters>
  <Application>Microsoft Office PowerPoint</Application>
  <DocSecurity>0</DocSecurity>
  <PresentationFormat>全屏显示(4:3)</PresentationFormat>
  <Lines>0</Lines>
  <Paragraphs>175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ＭＳ Ｐゴシック</vt:lpstr>
      <vt:lpstr>黑体</vt:lpstr>
      <vt:lpstr>楷体_GB2312</vt:lpstr>
      <vt:lpstr>宋体</vt:lpstr>
      <vt:lpstr>微软雅黑</vt:lpstr>
      <vt:lpstr>Arial</vt:lpstr>
      <vt:lpstr>Calibri</vt:lpstr>
      <vt:lpstr>Times New Roman</vt:lpstr>
      <vt:lpstr>Wingdings</vt:lpstr>
      <vt:lpstr>Office 主题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Windows XP Professional</Company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国际合作与交流处校庆准备工作</dc:title>
  <dc:creator>Microsoft</dc:creator>
  <cp:lastModifiedBy>feng hao</cp:lastModifiedBy>
  <cp:revision>1307</cp:revision>
  <dcterms:created xsi:type="dcterms:W3CDTF">2010-04-20T07:07:55Z</dcterms:created>
  <dcterms:modified xsi:type="dcterms:W3CDTF">2020-12-03T02:05:04Z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2052-9.1.0.4867</vt:lpwstr>
  </property>
</Properties>
</file>