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304" r:id="rId2"/>
    <p:sldId id="310" r:id="rId3"/>
    <p:sldId id="311" r:id="rId4"/>
    <p:sldId id="265" r:id="rId5"/>
    <p:sldId id="335" r:id="rId6"/>
    <p:sldId id="336" r:id="rId7"/>
    <p:sldId id="337" r:id="rId8"/>
    <p:sldId id="341" r:id="rId9"/>
    <p:sldId id="342" r:id="rId10"/>
    <p:sldId id="343" r:id="rId11"/>
    <p:sldId id="344" r:id="rId12"/>
    <p:sldId id="302" r:id="rId13"/>
    <p:sldId id="260" r:id="rId14"/>
    <p:sldId id="345" r:id="rId15"/>
    <p:sldId id="346" r:id="rId16"/>
    <p:sldId id="348" r:id="rId17"/>
    <p:sldId id="347" r:id="rId18"/>
    <p:sldId id="349" r:id="rId19"/>
    <p:sldId id="298" r:id="rId20"/>
    <p:sldId id="350" r:id="rId21"/>
    <p:sldId id="351" r:id="rId22"/>
    <p:sldId id="352" r:id="rId23"/>
    <p:sldId id="329" r:id="rId24"/>
    <p:sldId id="291" r:id="rId25"/>
    <p:sldId id="332" r:id="rId26"/>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F7F7F7"/>
    <a:srgbClr val="EF9322"/>
    <a:srgbClr val="5FBD98"/>
    <a:srgbClr val="B6D346"/>
    <a:srgbClr val="99C5AD"/>
    <a:srgbClr val="4AC0DC"/>
    <a:srgbClr val="F587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90" autoAdjust="0"/>
    <p:restoredTop sz="94660"/>
  </p:normalViewPr>
  <p:slideViewPr>
    <p:cSldViewPr snapToGrid="0">
      <p:cViewPr varScale="1">
        <p:scale>
          <a:sx n="153" d="100"/>
          <a:sy n="153" d="100"/>
        </p:scale>
        <p:origin x="426" y="12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F7B356-44B7-4C91-9F05-1F5067729FA3}" type="datetimeFigureOut">
              <a:rPr lang="zh-CN" altLang="en-US" smtClean="0"/>
              <a:pPr/>
              <a:t>2020/12/11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7BF2FF-AB26-42B1-B18B-19F5B70C603D}" type="slidenum">
              <a:rPr lang="zh-CN" altLang="en-US" smtClean="0"/>
              <a:pPr/>
              <a:t>‹#›</a:t>
            </a:fld>
            <a:endParaRPr lang="zh-CN" altLang="en-US"/>
          </a:p>
        </p:txBody>
      </p:sp>
    </p:spTree>
    <p:extLst>
      <p:ext uri="{BB962C8B-B14F-4D97-AF65-F5344CB8AC3E}">
        <p14:creationId xmlns:p14="http://schemas.microsoft.com/office/powerpoint/2010/main" val="361524997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708064" y="314326"/>
            <a:ext cx="5467350" cy="512945"/>
          </a:xfrm>
          <a:prstGeom prst="rect">
            <a:avLst/>
          </a:prstGeom>
        </p:spPr>
        <p:txBody>
          <a:bodyPr>
            <a:normAutofit/>
          </a:bodyPr>
          <a:lstStyle>
            <a:lvl1pPr algn="ctr">
              <a:defRPr sz="2700" b="0">
                <a:solidFill>
                  <a:schemeClr val="bg1">
                    <a:lumMod val="50000"/>
                  </a:schemeClr>
                </a:solidFill>
                <a:effectLst/>
                <a:latin typeface="+mj-ea"/>
                <a:ea typeface="+mj-ea"/>
              </a:defRPr>
            </a:lvl1pPr>
          </a:lstStyle>
          <a:p>
            <a:r>
              <a:rPr lang="zh-CN" altLang="en-US" dirty="0" smtClean="0"/>
              <a:t>单击此处编辑母版标题样式</a:t>
            </a:r>
            <a:endParaRPr lang="zh-CN" altLang="en-US" dirty="0"/>
          </a:p>
        </p:txBody>
      </p:sp>
      <p:grpSp>
        <p:nvGrpSpPr>
          <p:cNvPr id="7" name="组合 6"/>
          <p:cNvGrpSpPr/>
          <p:nvPr userDrawn="1"/>
        </p:nvGrpSpPr>
        <p:grpSpPr>
          <a:xfrm>
            <a:off x="2338685" y="822746"/>
            <a:ext cx="4466630" cy="23574"/>
            <a:chOff x="3060700" y="4724400"/>
            <a:chExt cx="5955507" cy="31432"/>
          </a:xfrm>
        </p:grpSpPr>
        <p:cxnSp>
          <p:nvCxnSpPr>
            <p:cNvPr id="8" name="直接连接符 7"/>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4" name="矩形 3"/>
          <p:cNvSpPr/>
          <p:nvPr userDrawn="1"/>
        </p:nvSpPr>
        <p:spPr>
          <a:xfrm>
            <a:off x="6607639" y="4593058"/>
            <a:ext cx="775136" cy="246221"/>
          </a:xfrm>
          <a:prstGeom prst="rect">
            <a:avLst/>
          </a:prstGeom>
        </p:spPr>
        <p:txBody>
          <a:bodyPr wrap="square">
            <a:spAutoFit/>
          </a:bodyPr>
          <a:lstStyle/>
          <a:p>
            <a:pPr defTabSz="914400"/>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pPr defTabSz="914400"/>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pPr defTabSz="914400"/>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pPr defTabSz="914400"/>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pPr defTabSz="914400"/>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pPr defTabSz="914400"/>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pPr defTabSz="914400"/>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pPr defTabSz="914400"/>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pPr defTabSz="914400"/>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pPr defTabSz="914400"/>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pic>
        <p:nvPicPr>
          <p:cNvPr id="8" name="图片 7"/>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744" y="0"/>
            <a:ext cx="9135880" cy="5143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tags" Target="../tags/tag3.xml"/><Relationship Id="rId7"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2.xml"/><Relationship Id="rId5" Type="http://schemas.openxmlformats.org/officeDocument/2006/relationships/tags" Target="../tags/tag5.xml"/><Relationship Id="rId10" Type="http://schemas.openxmlformats.org/officeDocument/2006/relationships/image" Target="../media/image33.png"/><Relationship Id="rId4" Type="http://schemas.openxmlformats.org/officeDocument/2006/relationships/tags" Target="../tags/tag4.xml"/><Relationship Id="rId9"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tags" Target="../tags/tag8.xml"/><Relationship Id="rId7" Type="http://schemas.openxmlformats.org/officeDocument/2006/relationships/image" Target="../media/image4.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Layout" Target="../slideLayouts/slideLayout2.xml"/><Relationship Id="rId5" Type="http://schemas.openxmlformats.org/officeDocument/2006/relationships/tags" Target="../tags/tag10.xml"/><Relationship Id="rId4" Type="http://schemas.openxmlformats.org/officeDocument/2006/relationships/tags" Target="../tags/tag9.xml"/><Relationship Id="rId9" Type="http://schemas.openxmlformats.org/officeDocument/2006/relationships/image" Target="../media/image35.png"/></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10" Type="http://schemas.openxmlformats.org/officeDocument/2006/relationships/image" Target="../media/image4.png"/><Relationship Id="rId4" Type="http://schemas.openxmlformats.org/officeDocument/2006/relationships/image" Target="../media/image9.jpeg"/><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835696" y="3097001"/>
            <a:ext cx="5570974" cy="461666"/>
          </a:xfrm>
          <a:prstGeom prst="roundRect">
            <a:avLst/>
          </a:prstGeom>
          <a:gradFill>
            <a:gsLst>
              <a:gs pos="0">
                <a:schemeClr val="bg1">
                  <a:lumMod val="85000"/>
                </a:schemeClr>
              </a:gs>
              <a:gs pos="100000">
                <a:schemeClr val="bg1"/>
              </a:gs>
            </a:gsLst>
            <a:lin ang="16800000" scaled="0"/>
          </a:gradFill>
          <a:ln>
            <a:gradFill>
              <a:gsLst>
                <a:gs pos="0">
                  <a:schemeClr val="bg1"/>
                </a:gs>
                <a:gs pos="100000">
                  <a:schemeClr val="bg1">
                    <a:lumMod val="85000"/>
                  </a:schemeClr>
                </a:gs>
              </a:gsLst>
              <a:lin ang="168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893503" y="3097001"/>
            <a:ext cx="5456357" cy="461665"/>
          </a:xfrm>
          <a:prstGeom prst="rect">
            <a:avLst/>
          </a:prstGeom>
          <a:noFill/>
        </p:spPr>
        <p:txBody>
          <a:bodyPr wrap="square" rtlCol="0">
            <a:spAutoFit/>
          </a:bodyPr>
          <a:lstStyle/>
          <a:p>
            <a:pPr algn="ctr"/>
            <a:r>
              <a:rPr lang="en-US" altLang="zh-CN" sz="2400" dirty="0" smtClean="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2020</a:t>
            </a:r>
            <a:r>
              <a:rPr lang="zh-CN" altLang="en-US" sz="2400" dirty="0" smtClean="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年财务培训报告</a:t>
            </a:r>
            <a:endParaRPr lang="zh-CN" altLang="en-US" sz="2400" dirty="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endParaRPr>
          </a:p>
        </p:txBody>
      </p:sp>
      <p:pic>
        <p:nvPicPr>
          <p:cNvPr id="7"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793074"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06857"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3162988" y="1134567"/>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76771" y="1059585"/>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1"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4531140" y="1134566"/>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44923" y="1059584"/>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3"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899292"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4"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13075"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2432009" y="1314539"/>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2"/>
                </a:solidFill>
                <a:effectLst>
                  <a:innerShdw blurRad="114300">
                    <a:prstClr val="black"/>
                  </a:innerShdw>
                </a:effectLst>
                <a:latin typeface="微软雅黑" panose="020B0503020204020204" charset="-122"/>
                <a:ea typeface="微软雅黑" panose="020B0503020204020204" charset="-122"/>
              </a:rPr>
              <a:t>财</a:t>
            </a:r>
            <a:endParaRPr lang="zh-CN" altLang="en-US" sz="4800" b="1" dirty="0">
              <a:ln w="18415" cmpd="sng">
                <a:noFill/>
                <a:prstDash val="solid"/>
              </a:ln>
              <a:solidFill>
                <a:schemeClr val="accent2"/>
              </a:solidFill>
              <a:effectLst>
                <a:innerShdw blurRad="114300">
                  <a:prstClr val="black"/>
                </a:innerShdw>
              </a:effectLst>
              <a:latin typeface="微软雅黑" panose="020B0503020204020204" charset="-122"/>
              <a:ea typeface="微软雅黑" panose="020B0503020204020204" charset="-122"/>
            </a:endParaRPr>
          </a:p>
        </p:txBody>
      </p:sp>
      <p:sp>
        <p:nvSpPr>
          <p:cNvPr id="16" name="TextBox 15"/>
          <p:cNvSpPr txBox="1"/>
          <p:nvPr/>
        </p:nvSpPr>
        <p:spPr>
          <a:xfrm>
            <a:off x="3801922" y="1298535"/>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1"/>
                </a:solidFill>
                <a:effectLst>
                  <a:innerShdw blurRad="114300">
                    <a:prstClr val="black"/>
                  </a:innerShdw>
                </a:effectLst>
                <a:latin typeface="微软雅黑" panose="020B0503020204020204" charset="-122"/>
                <a:ea typeface="微软雅黑" panose="020B0503020204020204" charset="-122"/>
              </a:rPr>
              <a:t>务</a:t>
            </a:r>
            <a:endParaRPr lang="zh-CN" altLang="en-US" sz="4800" b="1" dirty="0">
              <a:ln w="18415" cmpd="sng">
                <a:noFill/>
                <a:prstDash val="solid"/>
              </a:ln>
              <a:solidFill>
                <a:schemeClr val="accent1"/>
              </a:solidFill>
              <a:effectLst>
                <a:innerShdw blurRad="114300">
                  <a:prstClr val="black"/>
                </a:innerShdw>
              </a:effectLst>
              <a:latin typeface="微软雅黑" panose="020B0503020204020204" charset="-122"/>
              <a:ea typeface="微软雅黑" panose="020B0503020204020204" charset="-122"/>
            </a:endParaRPr>
          </a:p>
        </p:txBody>
      </p:sp>
      <p:sp>
        <p:nvSpPr>
          <p:cNvPr id="17" name="TextBox 16"/>
          <p:cNvSpPr txBox="1"/>
          <p:nvPr/>
        </p:nvSpPr>
        <p:spPr>
          <a:xfrm>
            <a:off x="5170075" y="1298534"/>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5"/>
                </a:solidFill>
                <a:effectLst>
                  <a:innerShdw blurRad="114300">
                    <a:prstClr val="black"/>
                  </a:innerShdw>
                </a:effectLst>
                <a:latin typeface="微软雅黑" panose="020B0503020204020204" charset="-122"/>
                <a:ea typeface="微软雅黑" panose="020B0503020204020204" charset="-122"/>
              </a:rPr>
              <a:t>培</a:t>
            </a:r>
            <a:endParaRPr lang="zh-CN" altLang="en-US" sz="4800" b="1" dirty="0">
              <a:ln w="18415" cmpd="sng">
                <a:noFill/>
                <a:prstDash val="solid"/>
              </a:ln>
              <a:solidFill>
                <a:schemeClr val="accent5"/>
              </a:solidFill>
              <a:effectLst>
                <a:innerShdw blurRad="114300">
                  <a:prstClr val="black"/>
                </a:innerShdw>
              </a:effectLst>
              <a:latin typeface="微软雅黑" panose="020B0503020204020204" charset="-122"/>
              <a:ea typeface="微软雅黑" panose="020B0503020204020204" charset="-122"/>
            </a:endParaRPr>
          </a:p>
        </p:txBody>
      </p:sp>
      <p:sp>
        <p:nvSpPr>
          <p:cNvPr id="18" name="TextBox 17"/>
          <p:cNvSpPr txBox="1"/>
          <p:nvPr/>
        </p:nvSpPr>
        <p:spPr>
          <a:xfrm>
            <a:off x="6538226" y="1314539"/>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3">
                    <a:lumMod val="75000"/>
                  </a:schemeClr>
                </a:solidFill>
                <a:effectLst>
                  <a:innerShdw blurRad="114300">
                    <a:prstClr val="black"/>
                  </a:innerShdw>
                </a:effectLst>
                <a:latin typeface="微软雅黑" panose="020B0503020204020204" charset="-122"/>
                <a:ea typeface="微软雅黑" panose="020B0503020204020204" charset="-122"/>
              </a:rPr>
              <a:t>训</a:t>
            </a:r>
            <a:endParaRPr lang="zh-CN" altLang="en-US" sz="4800" b="1" dirty="0">
              <a:ln w="18415" cmpd="sng">
                <a:noFill/>
                <a:prstDash val="solid"/>
              </a:ln>
              <a:solidFill>
                <a:schemeClr val="accent3">
                  <a:lumMod val="75000"/>
                </a:schemeClr>
              </a:solidFill>
              <a:effectLst>
                <a:innerShdw blurRad="114300">
                  <a:prstClr val="black"/>
                </a:innerShdw>
              </a:effectLst>
              <a:latin typeface="微软雅黑" panose="020B0503020204020204" charset="-122"/>
              <a:ea typeface="微软雅黑" panose="020B0503020204020204" charset="-122"/>
            </a:endParaRPr>
          </a:p>
        </p:txBody>
      </p:sp>
      <p:sp>
        <p:nvSpPr>
          <p:cNvPr id="19" name="TextBox 18"/>
          <p:cNvSpPr txBox="1"/>
          <p:nvPr/>
        </p:nvSpPr>
        <p:spPr>
          <a:xfrm>
            <a:off x="2423785" y="2585734"/>
            <a:ext cx="4640893" cy="400110"/>
          </a:xfrm>
          <a:prstGeom prst="rect">
            <a:avLst/>
          </a:prstGeom>
          <a:noFill/>
        </p:spPr>
        <p:txBody>
          <a:bodyPr wrap="square" rtlCol="0">
            <a:spAutoFit/>
          </a:bodyPr>
          <a:lstStyle/>
          <a:p>
            <a:pPr algn="ctr"/>
            <a:r>
              <a:rPr lang="zh-CN" altLang="en-US" sz="2000" dirty="0" smtClean="0">
                <a:solidFill>
                  <a:schemeClr val="tx1">
                    <a:lumMod val="75000"/>
                    <a:lumOff val="25000"/>
                  </a:schemeClr>
                </a:solidFill>
                <a:latin typeface="华文隶书" panose="02010800040101010101" pitchFamily="2" charset="-122"/>
                <a:ea typeface="华文隶书" panose="02010800040101010101" pitchFamily="2" charset="-122"/>
              </a:rPr>
              <a:t>西安电子科技大学网络与继续教育学院</a:t>
            </a:r>
            <a:endParaRPr lang="zh-CN" altLang="en-US" sz="2000" dirty="0">
              <a:solidFill>
                <a:schemeClr val="tx1">
                  <a:lumMod val="75000"/>
                  <a:lumOff val="25000"/>
                </a:schemeClr>
              </a:solidFill>
              <a:latin typeface="华文隶书" panose="02010800040101010101" pitchFamily="2" charset="-122"/>
              <a:ea typeface="华文隶书" panose="02010800040101010101" pitchFamily="2" charset="-122"/>
            </a:endParaRPr>
          </a:p>
        </p:txBody>
      </p:sp>
      <p:sp>
        <p:nvSpPr>
          <p:cNvPr id="20" name="圆角矩形 19"/>
          <p:cNvSpPr/>
          <p:nvPr/>
        </p:nvSpPr>
        <p:spPr>
          <a:xfrm>
            <a:off x="7665172" y="2112625"/>
            <a:ext cx="320705"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1" name="圆角矩形 53"/>
          <p:cNvSpPr/>
          <p:nvPr/>
        </p:nvSpPr>
        <p:spPr>
          <a:xfrm>
            <a:off x="7963513" y="2531703"/>
            <a:ext cx="200774"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2" name="圆角矩形 53"/>
          <p:cNvSpPr/>
          <p:nvPr/>
        </p:nvSpPr>
        <p:spPr>
          <a:xfrm>
            <a:off x="7414088" y="2555765"/>
            <a:ext cx="401548"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gs>
                <a:gs pos="0">
                  <a:schemeClr val="accent2">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3" name="圆角矩形 53"/>
          <p:cNvSpPr/>
          <p:nvPr/>
        </p:nvSpPr>
        <p:spPr>
          <a:xfrm>
            <a:off x="8117530" y="2202977"/>
            <a:ext cx="15990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4" name="圆角矩形 53"/>
          <p:cNvSpPr/>
          <p:nvPr/>
        </p:nvSpPr>
        <p:spPr>
          <a:xfrm>
            <a:off x="8061769" y="1878042"/>
            <a:ext cx="160797"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5" name="圆角矩形 53"/>
          <p:cNvSpPr/>
          <p:nvPr/>
        </p:nvSpPr>
        <p:spPr>
          <a:xfrm flipH="1">
            <a:off x="1228248" y="2088822"/>
            <a:ext cx="320947"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6" name="圆角矩形 53"/>
          <p:cNvSpPr/>
          <p:nvPr/>
        </p:nvSpPr>
        <p:spPr>
          <a:xfrm flipH="1">
            <a:off x="1049703" y="2507900"/>
            <a:ext cx="200925"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7" name="圆角矩形 53"/>
          <p:cNvSpPr/>
          <p:nvPr/>
        </p:nvSpPr>
        <p:spPr>
          <a:xfrm flipH="1">
            <a:off x="1398617" y="2531962"/>
            <a:ext cx="401850"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lumMod val="75000"/>
                  </a:schemeClr>
                </a:gs>
                <a:gs pos="0">
                  <a:schemeClr val="accent2"/>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8" name="圆角矩形 53"/>
          <p:cNvSpPr/>
          <p:nvPr/>
        </p:nvSpPr>
        <p:spPr>
          <a:xfrm flipH="1">
            <a:off x="936467" y="2179174"/>
            <a:ext cx="16002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9" name="圆角矩形 53"/>
          <p:cNvSpPr/>
          <p:nvPr/>
        </p:nvSpPr>
        <p:spPr>
          <a:xfrm flipH="1">
            <a:off x="991381" y="1854239"/>
            <a:ext cx="160918"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pic>
        <p:nvPicPr>
          <p:cNvPr id="30" name="Picture 3" descr="E:\1-于志斌\7-学校PPT及宣传视频\3-学校校徽\西电校徽\西电红黑图标.png"/>
          <p:cNvPicPr>
            <a:picLocks noChangeAspect="1" noChangeArrowheads="1"/>
          </p:cNvPicPr>
          <p:nvPr/>
        </p:nvPicPr>
        <p:blipFill>
          <a:blip r:embed="rId5"/>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42"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42"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53" presetClass="entr" presetSubtype="16"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42" presetClass="entr" presetSubtype="0"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anim calcmode="lin" valueType="num">
                                      <p:cBhvr>
                                        <p:cTn id="46" dur="500" fill="hold"/>
                                        <p:tgtEl>
                                          <p:spTgt spid="14"/>
                                        </p:tgtEl>
                                        <p:attrNameLst>
                                          <p:attrName>ppt_x</p:attrName>
                                        </p:attrNameLst>
                                      </p:cBhvr>
                                      <p:tavLst>
                                        <p:tav tm="0">
                                          <p:val>
                                            <p:strVal val="#ppt_x"/>
                                          </p:val>
                                        </p:tav>
                                        <p:tav tm="100000">
                                          <p:val>
                                            <p:strVal val="#ppt_x"/>
                                          </p:val>
                                        </p:tav>
                                      </p:tavLst>
                                    </p:anim>
                                    <p:anim calcmode="lin" valueType="num">
                                      <p:cBhvr>
                                        <p:cTn id="47" dur="500" fill="hold"/>
                                        <p:tgtEl>
                                          <p:spTgt spid="14"/>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31"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 calcmode="lin" valueType="num">
                                      <p:cBhvr>
                                        <p:cTn id="53" dur="500" fill="hold"/>
                                        <p:tgtEl>
                                          <p:spTgt spid="15"/>
                                        </p:tgtEl>
                                        <p:attrNameLst>
                                          <p:attrName>style.rotation</p:attrName>
                                        </p:attrNameLst>
                                      </p:cBhvr>
                                      <p:tavLst>
                                        <p:tav tm="0">
                                          <p:val>
                                            <p:fltVal val="90"/>
                                          </p:val>
                                        </p:tav>
                                        <p:tav tm="100000">
                                          <p:val>
                                            <p:fltVal val="0"/>
                                          </p:val>
                                        </p:tav>
                                      </p:tavLst>
                                    </p:anim>
                                    <p:animEffect transition="in" filter="fade">
                                      <p:cBhvr>
                                        <p:cTn id="54" dur="500"/>
                                        <p:tgtEl>
                                          <p:spTgt spid="15"/>
                                        </p:tgtEl>
                                      </p:cBhvr>
                                    </p:animEffect>
                                  </p:childTnLst>
                                </p:cTn>
                              </p:par>
                            </p:childTnLst>
                          </p:cTn>
                        </p:par>
                        <p:par>
                          <p:cTn id="55" fill="hold">
                            <p:stCondLst>
                              <p:cond delay="2500"/>
                            </p:stCondLst>
                            <p:childTnLst>
                              <p:par>
                                <p:cTn id="56" presetID="31"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ppt_w</p:attrName>
                                        </p:attrNameLst>
                                      </p:cBhvr>
                                      <p:tavLst>
                                        <p:tav tm="0">
                                          <p:val>
                                            <p:fltVal val="0"/>
                                          </p:val>
                                        </p:tav>
                                        <p:tav tm="100000">
                                          <p:val>
                                            <p:strVal val="#ppt_w"/>
                                          </p:val>
                                        </p:tav>
                                      </p:tavLst>
                                    </p:anim>
                                    <p:anim calcmode="lin" valueType="num">
                                      <p:cBhvr>
                                        <p:cTn id="59" dur="500" fill="hold"/>
                                        <p:tgtEl>
                                          <p:spTgt spid="16"/>
                                        </p:tgtEl>
                                        <p:attrNameLst>
                                          <p:attrName>ppt_h</p:attrName>
                                        </p:attrNameLst>
                                      </p:cBhvr>
                                      <p:tavLst>
                                        <p:tav tm="0">
                                          <p:val>
                                            <p:fltVal val="0"/>
                                          </p:val>
                                        </p:tav>
                                        <p:tav tm="100000">
                                          <p:val>
                                            <p:strVal val="#ppt_h"/>
                                          </p:val>
                                        </p:tav>
                                      </p:tavLst>
                                    </p:anim>
                                    <p:anim calcmode="lin" valueType="num">
                                      <p:cBhvr>
                                        <p:cTn id="60" dur="500" fill="hold"/>
                                        <p:tgtEl>
                                          <p:spTgt spid="16"/>
                                        </p:tgtEl>
                                        <p:attrNameLst>
                                          <p:attrName>style.rotation</p:attrName>
                                        </p:attrNameLst>
                                      </p:cBhvr>
                                      <p:tavLst>
                                        <p:tav tm="0">
                                          <p:val>
                                            <p:fltVal val="90"/>
                                          </p:val>
                                        </p:tav>
                                        <p:tav tm="100000">
                                          <p:val>
                                            <p:fltVal val="0"/>
                                          </p:val>
                                        </p:tav>
                                      </p:tavLst>
                                    </p:anim>
                                    <p:animEffect transition="in" filter="fade">
                                      <p:cBhvr>
                                        <p:cTn id="61" dur="500"/>
                                        <p:tgtEl>
                                          <p:spTgt spid="16"/>
                                        </p:tgtEl>
                                      </p:cBhvr>
                                    </p:animEffect>
                                  </p:childTnLst>
                                </p:cTn>
                              </p:par>
                            </p:childTnLst>
                          </p:cTn>
                        </p:par>
                        <p:par>
                          <p:cTn id="62" fill="hold">
                            <p:stCondLst>
                              <p:cond delay="3000"/>
                            </p:stCondLst>
                            <p:childTnLst>
                              <p:par>
                                <p:cTn id="63" presetID="31" presetClass="entr" presetSubtype="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p:cTn id="65" dur="500" fill="hold"/>
                                        <p:tgtEl>
                                          <p:spTgt spid="17"/>
                                        </p:tgtEl>
                                        <p:attrNameLst>
                                          <p:attrName>ppt_w</p:attrName>
                                        </p:attrNameLst>
                                      </p:cBhvr>
                                      <p:tavLst>
                                        <p:tav tm="0">
                                          <p:val>
                                            <p:fltVal val="0"/>
                                          </p:val>
                                        </p:tav>
                                        <p:tav tm="100000">
                                          <p:val>
                                            <p:strVal val="#ppt_w"/>
                                          </p:val>
                                        </p:tav>
                                      </p:tavLst>
                                    </p:anim>
                                    <p:anim calcmode="lin" valueType="num">
                                      <p:cBhvr>
                                        <p:cTn id="66" dur="500" fill="hold"/>
                                        <p:tgtEl>
                                          <p:spTgt spid="17"/>
                                        </p:tgtEl>
                                        <p:attrNameLst>
                                          <p:attrName>ppt_h</p:attrName>
                                        </p:attrNameLst>
                                      </p:cBhvr>
                                      <p:tavLst>
                                        <p:tav tm="0">
                                          <p:val>
                                            <p:fltVal val="0"/>
                                          </p:val>
                                        </p:tav>
                                        <p:tav tm="100000">
                                          <p:val>
                                            <p:strVal val="#ppt_h"/>
                                          </p:val>
                                        </p:tav>
                                      </p:tavLst>
                                    </p:anim>
                                    <p:anim calcmode="lin" valueType="num">
                                      <p:cBhvr>
                                        <p:cTn id="67" dur="500" fill="hold"/>
                                        <p:tgtEl>
                                          <p:spTgt spid="17"/>
                                        </p:tgtEl>
                                        <p:attrNameLst>
                                          <p:attrName>style.rotation</p:attrName>
                                        </p:attrNameLst>
                                      </p:cBhvr>
                                      <p:tavLst>
                                        <p:tav tm="0">
                                          <p:val>
                                            <p:fltVal val="90"/>
                                          </p:val>
                                        </p:tav>
                                        <p:tav tm="100000">
                                          <p:val>
                                            <p:fltVal val="0"/>
                                          </p:val>
                                        </p:tav>
                                      </p:tavLst>
                                    </p:anim>
                                    <p:animEffect transition="in" filter="fade">
                                      <p:cBhvr>
                                        <p:cTn id="68" dur="500"/>
                                        <p:tgtEl>
                                          <p:spTgt spid="17"/>
                                        </p:tgtEl>
                                      </p:cBhvr>
                                    </p:animEffect>
                                  </p:childTnLst>
                                </p:cTn>
                              </p:par>
                            </p:childTnLst>
                          </p:cTn>
                        </p:par>
                        <p:par>
                          <p:cTn id="69" fill="hold">
                            <p:stCondLst>
                              <p:cond delay="3500"/>
                            </p:stCondLst>
                            <p:childTnLst>
                              <p:par>
                                <p:cTn id="70" presetID="31" presetClass="entr" presetSubtype="0"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 calcmode="lin" valueType="num">
                                      <p:cBhvr>
                                        <p:cTn id="74" dur="500" fill="hold"/>
                                        <p:tgtEl>
                                          <p:spTgt spid="18"/>
                                        </p:tgtEl>
                                        <p:attrNameLst>
                                          <p:attrName>style.rotation</p:attrName>
                                        </p:attrNameLst>
                                      </p:cBhvr>
                                      <p:tavLst>
                                        <p:tav tm="0">
                                          <p:val>
                                            <p:fltVal val="90"/>
                                          </p:val>
                                        </p:tav>
                                        <p:tav tm="100000">
                                          <p:val>
                                            <p:fltVal val="0"/>
                                          </p:val>
                                        </p:tav>
                                      </p:tavLst>
                                    </p:anim>
                                    <p:animEffect transition="in" filter="fade">
                                      <p:cBhvr>
                                        <p:cTn id="75" dur="500"/>
                                        <p:tgtEl>
                                          <p:spTgt spid="18"/>
                                        </p:tgtEl>
                                      </p:cBhvr>
                                    </p:animEffect>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fade">
                                      <p:cBhvr>
                                        <p:cTn id="79" dur="500"/>
                                        <p:tgtEl>
                                          <p:spTgt spid="4"/>
                                        </p:tgtEl>
                                      </p:cBhvr>
                                    </p:animEffect>
                                  </p:childTnLst>
                                </p:cTn>
                              </p:par>
                            </p:childTnLst>
                          </p:cTn>
                        </p:par>
                        <p:par>
                          <p:cTn id="80" fill="hold">
                            <p:stCondLst>
                              <p:cond delay="4500"/>
                            </p:stCondLst>
                            <p:childTnLst>
                              <p:par>
                                <p:cTn id="81" presetID="26" presetClass="emph" presetSubtype="0" fill="hold" grpId="1" nodeType="afterEffect">
                                  <p:stCondLst>
                                    <p:cond delay="0"/>
                                  </p:stCondLst>
                                  <p:childTnLst>
                                    <p:animEffect transition="out" filter="fade">
                                      <p:cBhvr>
                                        <p:cTn id="82" dur="500" tmFilter="0, 0; .2, .5; .8, .5; 1, 0"/>
                                        <p:tgtEl>
                                          <p:spTgt spid="4"/>
                                        </p:tgtEl>
                                      </p:cBhvr>
                                    </p:animEffect>
                                    <p:animScale>
                                      <p:cBhvr>
                                        <p:cTn id="83" dur="250" autoRev="1" fill="hold"/>
                                        <p:tgtEl>
                                          <p:spTgt spid="4"/>
                                        </p:tgtEl>
                                      </p:cBhvr>
                                      <p:by x="105000" y="105000"/>
                                    </p:animScale>
                                  </p:childTnLst>
                                </p:cTn>
                              </p:par>
                            </p:childTnLst>
                          </p:cTn>
                        </p:par>
                        <p:par>
                          <p:cTn id="84" fill="hold">
                            <p:stCondLst>
                              <p:cond delay="5000"/>
                            </p:stCondLst>
                            <p:childTnLst>
                              <p:par>
                                <p:cTn id="85" presetID="22" presetClass="entr" presetSubtype="8" fill="hold" grpId="0" nodeType="after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wipe(left)">
                                      <p:cBhvr>
                                        <p:cTn id="87" dur="1000"/>
                                        <p:tgtEl>
                                          <p:spTgt spid="5"/>
                                        </p:tgtEl>
                                      </p:cBhvr>
                                    </p:animEffect>
                                  </p:childTnLst>
                                </p:cTn>
                              </p:par>
                            </p:childTnLst>
                          </p:cTn>
                        </p:par>
                        <p:par>
                          <p:cTn id="88" fill="hold">
                            <p:stCondLst>
                              <p:cond delay="6000"/>
                            </p:stCondLst>
                            <p:childTnLst>
                              <p:par>
                                <p:cTn id="89" presetID="47" presetClass="entr" presetSubtype="0"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fade">
                                      <p:cBhvr>
                                        <p:cTn id="91" dur="1000"/>
                                        <p:tgtEl>
                                          <p:spTgt spid="19"/>
                                        </p:tgtEl>
                                      </p:cBhvr>
                                    </p:animEffect>
                                    <p:anim calcmode="lin" valueType="num">
                                      <p:cBhvr>
                                        <p:cTn id="92" dur="1000" fill="hold"/>
                                        <p:tgtEl>
                                          <p:spTgt spid="19"/>
                                        </p:tgtEl>
                                        <p:attrNameLst>
                                          <p:attrName>ppt_x</p:attrName>
                                        </p:attrNameLst>
                                      </p:cBhvr>
                                      <p:tavLst>
                                        <p:tav tm="0">
                                          <p:val>
                                            <p:strVal val="#ppt_x"/>
                                          </p:val>
                                        </p:tav>
                                        <p:tav tm="100000">
                                          <p:val>
                                            <p:strVal val="#ppt_x"/>
                                          </p:val>
                                        </p:tav>
                                      </p:tavLst>
                                    </p:anim>
                                    <p:anim calcmode="lin" valueType="num">
                                      <p:cBhvr>
                                        <p:cTn id="93" dur="1000" fill="hold"/>
                                        <p:tgtEl>
                                          <p:spTgt spid="19"/>
                                        </p:tgtEl>
                                        <p:attrNameLst>
                                          <p:attrName>ppt_y</p:attrName>
                                        </p:attrNameLst>
                                      </p:cBhvr>
                                      <p:tavLst>
                                        <p:tav tm="0">
                                          <p:val>
                                            <p:strVal val="#ppt_y-.1"/>
                                          </p:val>
                                        </p:tav>
                                        <p:tav tm="100000">
                                          <p:val>
                                            <p:strVal val="#ppt_y"/>
                                          </p:val>
                                        </p:tav>
                                      </p:tavLst>
                                    </p:anim>
                                  </p:childTnLst>
                                </p:cTn>
                              </p:par>
                            </p:childTnLst>
                          </p:cTn>
                        </p:par>
                        <p:par>
                          <p:cTn id="94" fill="hold">
                            <p:stCondLst>
                              <p:cond delay="7000"/>
                            </p:stCondLst>
                            <p:childTnLst>
                              <p:par>
                                <p:cTn id="95" presetID="2" presetClass="entr" presetSubtype="4" fill="hold" grpId="0" nodeType="after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ppt_x"/>
                                          </p:val>
                                        </p:tav>
                                        <p:tav tm="100000">
                                          <p:val>
                                            <p:strVal val="#ppt_x"/>
                                          </p:val>
                                        </p:tav>
                                      </p:tavLst>
                                    </p:anim>
                                    <p:anim calcmode="lin" valueType="num">
                                      <p:cBhvr additive="base">
                                        <p:cTn id="98" dur="500" fill="hold"/>
                                        <p:tgtEl>
                                          <p:spTgt spid="22"/>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7"/>
                                        </p:tgtEl>
                                        <p:attrNameLst>
                                          <p:attrName>style.visibility</p:attrName>
                                        </p:attrNameLst>
                                      </p:cBhvr>
                                      <p:to>
                                        <p:strVal val="visible"/>
                                      </p:to>
                                    </p:set>
                                    <p:anim calcmode="lin" valueType="num">
                                      <p:cBhvr additive="base">
                                        <p:cTn id="101" dur="500" fill="hold"/>
                                        <p:tgtEl>
                                          <p:spTgt spid="27"/>
                                        </p:tgtEl>
                                        <p:attrNameLst>
                                          <p:attrName>ppt_x</p:attrName>
                                        </p:attrNameLst>
                                      </p:cBhvr>
                                      <p:tavLst>
                                        <p:tav tm="0">
                                          <p:val>
                                            <p:strVal val="#ppt_x"/>
                                          </p:val>
                                        </p:tav>
                                        <p:tav tm="100000">
                                          <p:val>
                                            <p:strVal val="#ppt_x"/>
                                          </p:val>
                                        </p:tav>
                                      </p:tavLst>
                                    </p:anim>
                                    <p:anim calcmode="lin" valueType="num">
                                      <p:cBhvr additive="base">
                                        <p:cTn id="102" dur="500" fill="hold"/>
                                        <p:tgtEl>
                                          <p:spTgt spid="27"/>
                                        </p:tgtEl>
                                        <p:attrNameLst>
                                          <p:attrName>ppt_y</p:attrName>
                                        </p:attrNameLst>
                                      </p:cBhvr>
                                      <p:tavLst>
                                        <p:tav tm="0">
                                          <p:val>
                                            <p:strVal val="1+#ppt_h/2"/>
                                          </p:val>
                                        </p:tav>
                                        <p:tav tm="100000">
                                          <p:val>
                                            <p:strVal val="#ppt_y"/>
                                          </p:val>
                                        </p:tav>
                                      </p:tavLst>
                                    </p:anim>
                                  </p:childTnLst>
                                </p:cTn>
                              </p:par>
                            </p:childTnLst>
                          </p:cTn>
                        </p:par>
                        <p:par>
                          <p:cTn id="103" fill="hold">
                            <p:stCondLst>
                              <p:cond delay="7500"/>
                            </p:stCondLst>
                            <p:childTnLst>
                              <p:par>
                                <p:cTn id="104" presetID="2" presetClass="entr" presetSubtype="8" fill="hold" grpId="0" nodeType="afterEffect">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cBhvr additive="base">
                                        <p:cTn id="106" dur="500" fill="hold"/>
                                        <p:tgtEl>
                                          <p:spTgt spid="25"/>
                                        </p:tgtEl>
                                        <p:attrNameLst>
                                          <p:attrName>ppt_x</p:attrName>
                                        </p:attrNameLst>
                                      </p:cBhvr>
                                      <p:tavLst>
                                        <p:tav tm="0">
                                          <p:val>
                                            <p:strVal val="0-#ppt_w/2"/>
                                          </p:val>
                                        </p:tav>
                                        <p:tav tm="100000">
                                          <p:val>
                                            <p:strVal val="#ppt_x"/>
                                          </p:val>
                                        </p:tav>
                                      </p:tavLst>
                                    </p:anim>
                                    <p:anim calcmode="lin" valueType="num">
                                      <p:cBhvr additive="base">
                                        <p:cTn id="107" dur="500" fill="hold"/>
                                        <p:tgtEl>
                                          <p:spTgt spid="25"/>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0"/>
                                  </p:stCondLst>
                                  <p:childTnLst>
                                    <p:set>
                                      <p:cBhvr>
                                        <p:cTn id="109" dur="1" fill="hold">
                                          <p:stCondLst>
                                            <p:cond delay="0"/>
                                          </p:stCondLst>
                                        </p:cTn>
                                        <p:tgtEl>
                                          <p:spTgt spid="20"/>
                                        </p:tgtEl>
                                        <p:attrNameLst>
                                          <p:attrName>style.visibility</p:attrName>
                                        </p:attrNameLst>
                                      </p:cBhvr>
                                      <p:to>
                                        <p:strVal val="visible"/>
                                      </p:to>
                                    </p:set>
                                    <p:anim calcmode="lin" valueType="num">
                                      <p:cBhvr additive="base">
                                        <p:cTn id="110" dur="500" fill="hold"/>
                                        <p:tgtEl>
                                          <p:spTgt spid="20"/>
                                        </p:tgtEl>
                                        <p:attrNameLst>
                                          <p:attrName>ppt_x</p:attrName>
                                        </p:attrNameLst>
                                      </p:cBhvr>
                                      <p:tavLst>
                                        <p:tav tm="0">
                                          <p:val>
                                            <p:strVal val="1+#ppt_w/2"/>
                                          </p:val>
                                        </p:tav>
                                        <p:tav tm="100000">
                                          <p:val>
                                            <p:strVal val="#ppt_x"/>
                                          </p:val>
                                        </p:tav>
                                      </p:tavLst>
                                    </p:anim>
                                    <p:anim calcmode="lin" valueType="num">
                                      <p:cBhvr additive="base">
                                        <p:cTn id="111" dur="500" fill="hold"/>
                                        <p:tgtEl>
                                          <p:spTgt spid="20"/>
                                        </p:tgtEl>
                                        <p:attrNameLst>
                                          <p:attrName>ppt_y</p:attrName>
                                        </p:attrNameLst>
                                      </p:cBhvr>
                                      <p:tavLst>
                                        <p:tav tm="0">
                                          <p:val>
                                            <p:strVal val="#ppt_y"/>
                                          </p:val>
                                        </p:tav>
                                        <p:tav tm="100000">
                                          <p:val>
                                            <p:strVal val="#ppt_y"/>
                                          </p:val>
                                        </p:tav>
                                      </p:tavLst>
                                    </p:anim>
                                  </p:childTnLst>
                                </p:cTn>
                              </p:par>
                            </p:childTnLst>
                          </p:cTn>
                        </p:par>
                        <p:par>
                          <p:cTn id="112" fill="hold">
                            <p:stCondLst>
                              <p:cond delay="8000"/>
                            </p:stCondLst>
                            <p:childTnLst>
                              <p:par>
                                <p:cTn id="113" presetID="2" presetClass="entr" presetSubtype="12" fill="hold" grpId="0" nodeType="afterEffect">
                                  <p:stCondLst>
                                    <p:cond delay="0"/>
                                  </p:stCondLst>
                                  <p:childTnLst>
                                    <p:set>
                                      <p:cBhvr>
                                        <p:cTn id="114" dur="1" fill="hold">
                                          <p:stCondLst>
                                            <p:cond delay="0"/>
                                          </p:stCondLst>
                                        </p:cTn>
                                        <p:tgtEl>
                                          <p:spTgt spid="26"/>
                                        </p:tgtEl>
                                        <p:attrNameLst>
                                          <p:attrName>style.visibility</p:attrName>
                                        </p:attrNameLst>
                                      </p:cBhvr>
                                      <p:to>
                                        <p:strVal val="visible"/>
                                      </p:to>
                                    </p:set>
                                    <p:anim calcmode="lin" valueType="num">
                                      <p:cBhvr additive="base">
                                        <p:cTn id="115" dur="500" fill="hold"/>
                                        <p:tgtEl>
                                          <p:spTgt spid="26"/>
                                        </p:tgtEl>
                                        <p:attrNameLst>
                                          <p:attrName>ppt_x</p:attrName>
                                        </p:attrNameLst>
                                      </p:cBhvr>
                                      <p:tavLst>
                                        <p:tav tm="0">
                                          <p:val>
                                            <p:strVal val="0-#ppt_w/2"/>
                                          </p:val>
                                        </p:tav>
                                        <p:tav tm="100000">
                                          <p:val>
                                            <p:strVal val="#ppt_x"/>
                                          </p:val>
                                        </p:tav>
                                      </p:tavLst>
                                    </p:anim>
                                    <p:anim calcmode="lin" valueType="num">
                                      <p:cBhvr additive="base">
                                        <p:cTn id="116" dur="500" fill="hold"/>
                                        <p:tgtEl>
                                          <p:spTgt spid="26"/>
                                        </p:tgtEl>
                                        <p:attrNameLst>
                                          <p:attrName>ppt_y</p:attrName>
                                        </p:attrNameLst>
                                      </p:cBhvr>
                                      <p:tavLst>
                                        <p:tav tm="0">
                                          <p:val>
                                            <p:strVal val="1+#ppt_h/2"/>
                                          </p:val>
                                        </p:tav>
                                        <p:tav tm="100000">
                                          <p:val>
                                            <p:strVal val="#ppt_y"/>
                                          </p:val>
                                        </p:tav>
                                      </p:tavLst>
                                    </p:anim>
                                  </p:childTnLst>
                                </p:cTn>
                              </p:par>
                              <p:par>
                                <p:cTn id="117" presetID="2" presetClass="entr" presetSubtype="6" fill="hold" grpId="0" nodeType="withEffect">
                                  <p:stCondLst>
                                    <p:cond delay="0"/>
                                  </p:stCondLst>
                                  <p:childTnLst>
                                    <p:set>
                                      <p:cBhvr>
                                        <p:cTn id="118" dur="1" fill="hold">
                                          <p:stCondLst>
                                            <p:cond delay="0"/>
                                          </p:stCondLst>
                                        </p:cTn>
                                        <p:tgtEl>
                                          <p:spTgt spid="21"/>
                                        </p:tgtEl>
                                        <p:attrNameLst>
                                          <p:attrName>style.visibility</p:attrName>
                                        </p:attrNameLst>
                                      </p:cBhvr>
                                      <p:to>
                                        <p:strVal val="visible"/>
                                      </p:to>
                                    </p:set>
                                    <p:anim calcmode="lin" valueType="num">
                                      <p:cBhvr additive="base">
                                        <p:cTn id="119" dur="500" fill="hold"/>
                                        <p:tgtEl>
                                          <p:spTgt spid="21"/>
                                        </p:tgtEl>
                                        <p:attrNameLst>
                                          <p:attrName>ppt_x</p:attrName>
                                        </p:attrNameLst>
                                      </p:cBhvr>
                                      <p:tavLst>
                                        <p:tav tm="0">
                                          <p:val>
                                            <p:strVal val="1+#ppt_w/2"/>
                                          </p:val>
                                        </p:tav>
                                        <p:tav tm="100000">
                                          <p:val>
                                            <p:strVal val="#ppt_x"/>
                                          </p:val>
                                        </p:tav>
                                      </p:tavLst>
                                    </p:anim>
                                    <p:anim calcmode="lin" valueType="num">
                                      <p:cBhvr additive="base">
                                        <p:cTn id="120" dur="500" fill="hold"/>
                                        <p:tgtEl>
                                          <p:spTgt spid="21"/>
                                        </p:tgtEl>
                                        <p:attrNameLst>
                                          <p:attrName>ppt_y</p:attrName>
                                        </p:attrNameLst>
                                      </p:cBhvr>
                                      <p:tavLst>
                                        <p:tav tm="0">
                                          <p:val>
                                            <p:strVal val="1+#ppt_h/2"/>
                                          </p:val>
                                        </p:tav>
                                        <p:tav tm="100000">
                                          <p:val>
                                            <p:strVal val="#ppt_y"/>
                                          </p:val>
                                        </p:tav>
                                      </p:tavLst>
                                    </p:anim>
                                  </p:childTnLst>
                                </p:cTn>
                              </p:par>
                            </p:childTnLst>
                          </p:cTn>
                        </p:par>
                        <p:par>
                          <p:cTn id="121" fill="hold">
                            <p:stCondLst>
                              <p:cond delay="8500"/>
                            </p:stCondLst>
                            <p:childTnLst>
                              <p:par>
                                <p:cTn id="122" presetID="42" presetClass="entr" presetSubtype="0" fill="hold" grpId="0" nodeType="afterEffect">
                                  <p:stCondLst>
                                    <p:cond delay="0"/>
                                  </p:stCondLst>
                                  <p:childTnLst>
                                    <p:set>
                                      <p:cBhvr>
                                        <p:cTn id="123" dur="1" fill="hold">
                                          <p:stCondLst>
                                            <p:cond delay="0"/>
                                          </p:stCondLst>
                                        </p:cTn>
                                        <p:tgtEl>
                                          <p:spTgt spid="28"/>
                                        </p:tgtEl>
                                        <p:attrNameLst>
                                          <p:attrName>style.visibility</p:attrName>
                                        </p:attrNameLst>
                                      </p:cBhvr>
                                      <p:to>
                                        <p:strVal val="visible"/>
                                      </p:to>
                                    </p:set>
                                    <p:animEffect transition="in" filter="fade">
                                      <p:cBhvr>
                                        <p:cTn id="124" dur="1000"/>
                                        <p:tgtEl>
                                          <p:spTgt spid="28"/>
                                        </p:tgtEl>
                                      </p:cBhvr>
                                    </p:animEffect>
                                    <p:anim calcmode="lin" valueType="num">
                                      <p:cBhvr>
                                        <p:cTn id="125" dur="1000" fill="hold"/>
                                        <p:tgtEl>
                                          <p:spTgt spid="28"/>
                                        </p:tgtEl>
                                        <p:attrNameLst>
                                          <p:attrName>ppt_x</p:attrName>
                                        </p:attrNameLst>
                                      </p:cBhvr>
                                      <p:tavLst>
                                        <p:tav tm="0">
                                          <p:val>
                                            <p:strVal val="#ppt_x"/>
                                          </p:val>
                                        </p:tav>
                                        <p:tav tm="100000">
                                          <p:val>
                                            <p:strVal val="#ppt_x"/>
                                          </p:val>
                                        </p:tav>
                                      </p:tavLst>
                                    </p:anim>
                                    <p:anim calcmode="lin" valueType="num">
                                      <p:cBhvr>
                                        <p:cTn id="126" dur="1000" fill="hold"/>
                                        <p:tgtEl>
                                          <p:spTgt spid="28"/>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23"/>
                                        </p:tgtEl>
                                        <p:attrNameLst>
                                          <p:attrName>style.visibility</p:attrName>
                                        </p:attrNameLst>
                                      </p:cBhvr>
                                      <p:to>
                                        <p:strVal val="visible"/>
                                      </p:to>
                                    </p:set>
                                    <p:animEffect transition="in" filter="fade">
                                      <p:cBhvr>
                                        <p:cTn id="129" dur="1000"/>
                                        <p:tgtEl>
                                          <p:spTgt spid="23"/>
                                        </p:tgtEl>
                                      </p:cBhvr>
                                    </p:animEffect>
                                    <p:anim calcmode="lin" valueType="num">
                                      <p:cBhvr>
                                        <p:cTn id="130" dur="1000" fill="hold"/>
                                        <p:tgtEl>
                                          <p:spTgt spid="23"/>
                                        </p:tgtEl>
                                        <p:attrNameLst>
                                          <p:attrName>ppt_x</p:attrName>
                                        </p:attrNameLst>
                                      </p:cBhvr>
                                      <p:tavLst>
                                        <p:tav tm="0">
                                          <p:val>
                                            <p:strVal val="#ppt_x"/>
                                          </p:val>
                                        </p:tav>
                                        <p:tav tm="100000">
                                          <p:val>
                                            <p:strVal val="#ppt_x"/>
                                          </p:val>
                                        </p:tav>
                                      </p:tavLst>
                                    </p:anim>
                                    <p:anim calcmode="lin" valueType="num">
                                      <p:cBhvr>
                                        <p:cTn id="131" dur="1000" fill="hold"/>
                                        <p:tgtEl>
                                          <p:spTgt spid="23"/>
                                        </p:tgtEl>
                                        <p:attrNameLst>
                                          <p:attrName>ppt_y</p:attrName>
                                        </p:attrNameLst>
                                      </p:cBhvr>
                                      <p:tavLst>
                                        <p:tav tm="0">
                                          <p:val>
                                            <p:strVal val="#ppt_y+.1"/>
                                          </p:val>
                                        </p:tav>
                                        <p:tav tm="100000">
                                          <p:val>
                                            <p:strVal val="#ppt_y"/>
                                          </p:val>
                                        </p:tav>
                                      </p:tavLst>
                                    </p:anim>
                                  </p:childTnLst>
                                </p:cTn>
                              </p:par>
                            </p:childTnLst>
                          </p:cTn>
                        </p:par>
                        <p:par>
                          <p:cTn id="132" fill="hold">
                            <p:stCondLst>
                              <p:cond delay="9500"/>
                            </p:stCondLst>
                            <p:childTnLst>
                              <p:par>
                                <p:cTn id="133" presetID="47" presetClass="entr" presetSubtype="0" fill="hold" grpId="0" nodeType="afterEffect">
                                  <p:stCondLst>
                                    <p:cond delay="0"/>
                                  </p:stCondLst>
                                  <p:childTnLst>
                                    <p:set>
                                      <p:cBhvr>
                                        <p:cTn id="134" dur="1" fill="hold">
                                          <p:stCondLst>
                                            <p:cond delay="0"/>
                                          </p:stCondLst>
                                        </p:cTn>
                                        <p:tgtEl>
                                          <p:spTgt spid="24"/>
                                        </p:tgtEl>
                                        <p:attrNameLst>
                                          <p:attrName>style.visibility</p:attrName>
                                        </p:attrNameLst>
                                      </p:cBhvr>
                                      <p:to>
                                        <p:strVal val="visible"/>
                                      </p:to>
                                    </p:set>
                                    <p:animEffect transition="in" filter="fade">
                                      <p:cBhvr>
                                        <p:cTn id="135" dur="1000"/>
                                        <p:tgtEl>
                                          <p:spTgt spid="24"/>
                                        </p:tgtEl>
                                      </p:cBhvr>
                                    </p:animEffect>
                                    <p:anim calcmode="lin" valueType="num">
                                      <p:cBhvr>
                                        <p:cTn id="136" dur="1000" fill="hold"/>
                                        <p:tgtEl>
                                          <p:spTgt spid="24"/>
                                        </p:tgtEl>
                                        <p:attrNameLst>
                                          <p:attrName>ppt_x</p:attrName>
                                        </p:attrNameLst>
                                      </p:cBhvr>
                                      <p:tavLst>
                                        <p:tav tm="0">
                                          <p:val>
                                            <p:strVal val="#ppt_x"/>
                                          </p:val>
                                        </p:tav>
                                        <p:tav tm="100000">
                                          <p:val>
                                            <p:strVal val="#ppt_x"/>
                                          </p:val>
                                        </p:tav>
                                      </p:tavLst>
                                    </p:anim>
                                    <p:anim calcmode="lin" valueType="num">
                                      <p:cBhvr>
                                        <p:cTn id="137" dur="1000" fill="hold"/>
                                        <p:tgtEl>
                                          <p:spTgt spid="24"/>
                                        </p:tgtEl>
                                        <p:attrNameLst>
                                          <p:attrName>ppt_y</p:attrName>
                                        </p:attrNameLst>
                                      </p:cBhvr>
                                      <p:tavLst>
                                        <p:tav tm="0">
                                          <p:val>
                                            <p:strVal val="#ppt_y-.1"/>
                                          </p:val>
                                        </p:tav>
                                        <p:tav tm="100000">
                                          <p:val>
                                            <p:strVal val="#ppt_y"/>
                                          </p:val>
                                        </p:tav>
                                      </p:tavLst>
                                    </p:anim>
                                  </p:childTnLst>
                                </p:cTn>
                              </p:par>
                              <p:par>
                                <p:cTn id="138" presetID="47"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1000"/>
                                        <p:tgtEl>
                                          <p:spTgt spid="29"/>
                                        </p:tgtEl>
                                      </p:cBhvr>
                                    </p:animEffect>
                                    <p:anim calcmode="lin" valueType="num">
                                      <p:cBhvr>
                                        <p:cTn id="141" dur="1000" fill="hold"/>
                                        <p:tgtEl>
                                          <p:spTgt spid="29"/>
                                        </p:tgtEl>
                                        <p:attrNameLst>
                                          <p:attrName>ppt_x</p:attrName>
                                        </p:attrNameLst>
                                      </p:cBhvr>
                                      <p:tavLst>
                                        <p:tav tm="0">
                                          <p:val>
                                            <p:strVal val="#ppt_x"/>
                                          </p:val>
                                        </p:tav>
                                        <p:tav tm="100000">
                                          <p:val>
                                            <p:strVal val="#ppt_x"/>
                                          </p:val>
                                        </p:tav>
                                      </p:tavLst>
                                    </p:anim>
                                    <p:anim calcmode="lin" valueType="num">
                                      <p:cBhvr>
                                        <p:cTn id="142"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15" grpId="0"/>
      <p:bldP spid="16" grpId="0"/>
      <p:bldP spid="17" grpId="0"/>
      <p:bldP spid="18" grpId="0"/>
      <p:bldP spid="19" grpId="0"/>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L="214630" indent="-214630"/>
            <a:r>
              <a:rPr lang="zh-CN" altLang="en-US" dirty="0" smtClean="0">
                <a:solidFill>
                  <a:schemeClr val="tx1">
                    <a:lumMod val="65000"/>
                    <a:lumOff val="35000"/>
                  </a:schemeClr>
                </a:solidFill>
                <a:latin typeface="微软雅黑" panose="020B0503020204020204" charset="-122"/>
                <a:ea typeface="微软雅黑" panose="020B0503020204020204" charset="-122"/>
              </a:rPr>
              <a:t>毕业生学费结算流程</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组合 2"/>
          <p:cNvGrpSpPr/>
          <p:nvPr/>
        </p:nvGrpSpPr>
        <p:grpSpPr>
          <a:xfrm>
            <a:off x="4312811" y="2544681"/>
            <a:ext cx="556480" cy="477175"/>
            <a:chOff x="3546346" y="2339026"/>
            <a:chExt cx="897787" cy="769842"/>
          </a:xfrm>
          <a:solidFill>
            <a:schemeClr val="bg1">
              <a:lumMod val="50000"/>
            </a:schemeClr>
          </a:solidFill>
        </p:grpSpPr>
        <p:sp>
          <p:nvSpPr>
            <p:cNvPr id="4"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11" name="组合 10"/>
          <p:cNvGrpSpPr/>
          <p:nvPr/>
        </p:nvGrpSpPr>
        <p:grpSpPr>
          <a:xfrm>
            <a:off x="3669617" y="3070501"/>
            <a:ext cx="1804768" cy="657462"/>
            <a:chOff x="3669617" y="2899051"/>
            <a:chExt cx="1804768" cy="657462"/>
          </a:xfrm>
        </p:grpSpPr>
        <p:sp>
          <p:nvSpPr>
            <p:cNvPr id="12" name="文本框 69"/>
            <p:cNvSpPr txBox="1"/>
            <p:nvPr/>
          </p:nvSpPr>
          <p:spPr bwMode="auto">
            <a:xfrm flipH="1">
              <a:off x="3669617" y="3160507"/>
              <a:ext cx="1804768" cy="396006"/>
            </a:xfrm>
            <a:prstGeom prst="rect">
              <a:avLst/>
            </a:prstGeom>
            <a:noFill/>
          </p:spPr>
          <p:txBody>
            <a:bodyPr wrap="square" lIns="68580" tIns="34290" rIns="68580" bIns="34290">
              <a:spAutoFit/>
            </a:bodyPr>
            <a:lstStyle/>
            <a:p>
              <a:pPr algn="ct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核对每个学生是否欠费或者多修学分</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3" name="文本框 70"/>
            <p:cNvSpPr txBox="1"/>
            <p:nvPr/>
          </p:nvSpPr>
          <p:spPr bwMode="auto">
            <a:xfrm flipH="1">
              <a:off x="3850952" y="2899051"/>
              <a:ext cx="1442098" cy="284693"/>
            </a:xfrm>
            <a:prstGeom prst="rect">
              <a:avLst/>
            </a:prstGeom>
            <a:noFill/>
          </p:spPr>
          <p:txBody>
            <a:bodyPr lIns="68580" tIns="34290" rIns="68580" bIns="34290">
              <a:spAutoFit/>
            </a:bodyPr>
            <a:lstStyle/>
            <a:p>
              <a:pPr algn="ctr">
                <a:defRPr/>
              </a:pPr>
              <a:r>
                <a:rPr lang="zh-CN" altLang="en-US" b="1" dirty="0" smtClean="0">
                  <a:solidFill>
                    <a:schemeClr val="tx1">
                      <a:lumMod val="75000"/>
                      <a:lumOff val="25000"/>
                    </a:schemeClr>
                  </a:solidFill>
                  <a:latin typeface="微软雅黑" panose="020B0503020204020204" charset="-122"/>
                  <a:ea typeface="微软雅黑" panose="020B0503020204020204" charset="-122"/>
                </a:rPr>
                <a:t>核对</a:t>
              </a:r>
              <a:endParaRPr lang="zh-CN" altLang="en-US"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4" name="组合 13"/>
          <p:cNvGrpSpPr/>
          <p:nvPr/>
        </p:nvGrpSpPr>
        <p:grpSpPr>
          <a:xfrm>
            <a:off x="3133836" y="1483115"/>
            <a:ext cx="916671" cy="2799324"/>
            <a:chOff x="4124326" y="1343025"/>
            <a:chExt cx="1478896" cy="4164157"/>
          </a:xfrm>
        </p:grpSpPr>
        <p:cxnSp>
          <p:nvCxnSpPr>
            <p:cNvPr id="15" name="直接连接符 14"/>
            <p:cNvCxnSpPr/>
            <p:nvPr/>
          </p:nvCxnSpPr>
          <p:spPr>
            <a:xfrm>
              <a:off x="4876800" y="1350818"/>
              <a:ext cx="0" cy="4156364"/>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4135850" y="1343025"/>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135850" y="5507182"/>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4124326" y="3429001"/>
              <a:ext cx="1478896"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9" name="椭圆 18"/>
          <p:cNvSpPr/>
          <p:nvPr/>
        </p:nvSpPr>
        <p:spPr>
          <a:xfrm>
            <a:off x="4063730" y="2832472"/>
            <a:ext cx="106457" cy="106457"/>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nvGrpSpPr>
          <p:cNvPr id="20" name="组合 19"/>
          <p:cNvGrpSpPr/>
          <p:nvPr/>
        </p:nvGrpSpPr>
        <p:grpSpPr>
          <a:xfrm flipH="1">
            <a:off x="5104210" y="1483115"/>
            <a:ext cx="848431" cy="2799324"/>
            <a:chOff x="4124326" y="1343025"/>
            <a:chExt cx="1368802" cy="4164157"/>
          </a:xfrm>
        </p:grpSpPr>
        <p:cxnSp>
          <p:nvCxnSpPr>
            <p:cNvPr id="21" name="直接连接符 20"/>
            <p:cNvCxnSpPr/>
            <p:nvPr/>
          </p:nvCxnSpPr>
          <p:spPr>
            <a:xfrm>
              <a:off x="4876800" y="1350818"/>
              <a:ext cx="0" cy="4156364"/>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135850" y="1343025"/>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4135850" y="5507182"/>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4124326" y="3429001"/>
              <a:ext cx="1368802"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5" name="椭圆 24"/>
          <p:cNvSpPr/>
          <p:nvPr/>
        </p:nvSpPr>
        <p:spPr>
          <a:xfrm flipH="1">
            <a:off x="4987728" y="2832472"/>
            <a:ext cx="106457" cy="106457"/>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nvGrpSpPr>
          <p:cNvPr id="26" name="组合 25"/>
          <p:cNvGrpSpPr/>
          <p:nvPr/>
        </p:nvGrpSpPr>
        <p:grpSpPr>
          <a:xfrm>
            <a:off x="2546326" y="1141856"/>
            <a:ext cx="682519" cy="682519"/>
            <a:chOff x="2546326" y="970406"/>
            <a:chExt cx="682519" cy="682519"/>
          </a:xfrm>
        </p:grpSpPr>
        <p:grpSp>
          <p:nvGrpSpPr>
            <p:cNvPr id="27" name="组合 26"/>
            <p:cNvGrpSpPr/>
            <p:nvPr/>
          </p:nvGrpSpPr>
          <p:grpSpPr>
            <a:xfrm>
              <a:off x="2546326" y="970406"/>
              <a:ext cx="682519" cy="682519"/>
              <a:chOff x="2646157" y="1103874"/>
              <a:chExt cx="910025" cy="910025"/>
            </a:xfrm>
          </p:grpSpPr>
          <p:grpSp>
            <p:nvGrpSpPr>
              <p:cNvPr id="28" name="组合 34"/>
              <p:cNvGrpSpPr/>
              <p:nvPr/>
            </p:nvGrpSpPr>
            <p:grpSpPr>
              <a:xfrm>
                <a:off x="2646157" y="1103874"/>
                <a:ext cx="910025" cy="910025"/>
                <a:chOff x="1236675" y="2423160"/>
                <a:chExt cx="1950720" cy="1950720"/>
              </a:xfrm>
            </p:grpSpPr>
            <p:sp>
              <p:nvSpPr>
                <p:cNvPr id="37" name="椭圆 36"/>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8" name="椭圆 37"/>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36" name="椭圆 35"/>
              <p:cNvSpPr/>
              <p:nvPr/>
            </p:nvSpPr>
            <p:spPr>
              <a:xfrm>
                <a:off x="2792045" y="1249762"/>
                <a:ext cx="618249" cy="618249"/>
              </a:xfrm>
              <a:prstGeom prst="ellipse">
                <a:avLst/>
              </a:prstGeom>
              <a:ln>
                <a:noFill/>
              </a:ln>
              <a:effectLst>
                <a:innerShdw dist="635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35" name="组合 27"/>
            <p:cNvGrpSpPr/>
            <p:nvPr/>
          </p:nvGrpSpPr>
          <p:grpSpPr>
            <a:xfrm>
              <a:off x="2749235" y="1200630"/>
              <a:ext cx="273307" cy="226891"/>
              <a:chOff x="3132963" y="3140191"/>
              <a:chExt cx="645573" cy="535933"/>
            </a:xfrm>
            <a:solidFill>
              <a:schemeClr val="bg1"/>
            </a:solidFill>
          </p:grpSpPr>
          <p:sp>
            <p:nvSpPr>
              <p:cNvPr id="29"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0"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1"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2"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3"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4"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39" name="组合 38"/>
          <p:cNvGrpSpPr/>
          <p:nvPr/>
        </p:nvGrpSpPr>
        <p:grpSpPr>
          <a:xfrm>
            <a:off x="5857632" y="1141856"/>
            <a:ext cx="682519" cy="682519"/>
            <a:chOff x="5857632" y="970406"/>
            <a:chExt cx="682519" cy="682519"/>
          </a:xfrm>
        </p:grpSpPr>
        <p:grpSp>
          <p:nvGrpSpPr>
            <p:cNvPr id="40" name="组合 39"/>
            <p:cNvGrpSpPr/>
            <p:nvPr/>
          </p:nvGrpSpPr>
          <p:grpSpPr>
            <a:xfrm>
              <a:off x="5857632" y="970406"/>
              <a:ext cx="682519" cy="682519"/>
              <a:chOff x="2646157" y="1103874"/>
              <a:chExt cx="910025" cy="910025"/>
            </a:xfrm>
          </p:grpSpPr>
          <p:grpSp>
            <p:nvGrpSpPr>
              <p:cNvPr id="41" name="组合 51"/>
              <p:cNvGrpSpPr/>
              <p:nvPr/>
            </p:nvGrpSpPr>
            <p:grpSpPr>
              <a:xfrm>
                <a:off x="2646157" y="1103874"/>
                <a:ext cx="910025" cy="910025"/>
                <a:chOff x="1236675" y="2423160"/>
                <a:chExt cx="1950720" cy="1950720"/>
              </a:xfrm>
            </p:grpSpPr>
            <p:sp>
              <p:nvSpPr>
                <p:cNvPr id="54" name="椭圆 53"/>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5" name="椭圆 54"/>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53" name="椭圆 52"/>
              <p:cNvSpPr/>
              <p:nvPr/>
            </p:nvSpPr>
            <p:spPr>
              <a:xfrm>
                <a:off x="2792045" y="1249762"/>
                <a:ext cx="618249" cy="618249"/>
              </a:xfrm>
              <a:prstGeom prst="ellipse">
                <a:avLst/>
              </a:prstGeom>
              <a:solidFill>
                <a:schemeClr val="accent5"/>
              </a:solidFill>
              <a:ln>
                <a:noFill/>
              </a:ln>
              <a:effectLst>
                <a:innerShdw dist="63500" dir="13500000">
                  <a:schemeClr val="accent5">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52" name="组合 40"/>
            <p:cNvGrpSpPr/>
            <p:nvPr/>
          </p:nvGrpSpPr>
          <p:grpSpPr>
            <a:xfrm>
              <a:off x="6065300" y="1147806"/>
              <a:ext cx="289625" cy="332539"/>
              <a:chOff x="4383281" y="1858180"/>
              <a:chExt cx="684119" cy="785482"/>
            </a:xfrm>
            <a:solidFill>
              <a:schemeClr val="bg1"/>
            </a:solidFill>
          </p:grpSpPr>
          <p:sp>
            <p:nvSpPr>
              <p:cNvPr id="42" name="Freeform 244"/>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3" name="Freeform 245"/>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4" name="Freeform 246"/>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5" name="Freeform 247"/>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6" name="Freeform 248"/>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7" name="Freeform 249"/>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8"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9" name="Freeform 251"/>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0" name="Freeform 252"/>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1" name="Freeform 253"/>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56" name="组合 55"/>
          <p:cNvGrpSpPr/>
          <p:nvPr/>
        </p:nvGrpSpPr>
        <p:grpSpPr>
          <a:xfrm>
            <a:off x="2546326" y="2528615"/>
            <a:ext cx="682519" cy="682519"/>
            <a:chOff x="2546326" y="2357165"/>
            <a:chExt cx="682519" cy="682519"/>
          </a:xfrm>
        </p:grpSpPr>
        <p:grpSp>
          <p:nvGrpSpPr>
            <p:cNvPr id="57" name="组合 56"/>
            <p:cNvGrpSpPr/>
            <p:nvPr/>
          </p:nvGrpSpPr>
          <p:grpSpPr>
            <a:xfrm>
              <a:off x="2546326" y="2357165"/>
              <a:ext cx="682519" cy="682519"/>
              <a:chOff x="2646157" y="1103874"/>
              <a:chExt cx="910025" cy="910025"/>
            </a:xfrm>
          </p:grpSpPr>
          <p:grpSp>
            <p:nvGrpSpPr>
              <p:cNvPr id="58" name="组合 68"/>
              <p:cNvGrpSpPr/>
              <p:nvPr/>
            </p:nvGrpSpPr>
            <p:grpSpPr>
              <a:xfrm>
                <a:off x="2646157" y="1103874"/>
                <a:ext cx="910025" cy="910025"/>
                <a:chOff x="1236675" y="2423160"/>
                <a:chExt cx="1950720" cy="1950720"/>
              </a:xfrm>
            </p:grpSpPr>
            <p:sp>
              <p:nvSpPr>
                <p:cNvPr id="71" name="椭圆 70"/>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2" name="椭圆 71"/>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70" name="椭圆 69"/>
              <p:cNvSpPr/>
              <p:nvPr/>
            </p:nvSpPr>
            <p:spPr>
              <a:xfrm>
                <a:off x="2792045" y="1249762"/>
                <a:ext cx="618249" cy="618249"/>
              </a:xfrm>
              <a:prstGeom prst="ellipse">
                <a:avLst/>
              </a:prstGeom>
              <a:solidFill>
                <a:schemeClr val="accent2"/>
              </a:solidFill>
              <a:ln>
                <a:noFill/>
              </a:ln>
              <a:effectLst>
                <a:innerShdw dist="635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69" name="组合 57"/>
            <p:cNvGrpSpPr/>
            <p:nvPr/>
          </p:nvGrpSpPr>
          <p:grpSpPr>
            <a:xfrm>
              <a:off x="2793476" y="2580606"/>
              <a:ext cx="184824" cy="276813"/>
              <a:chOff x="3212624" y="1881308"/>
              <a:chExt cx="436569" cy="653854"/>
            </a:xfrm>
            <a:solidFill>
              <a:schemeClr val="bg1"/>
            </a:solidFill>
          </p:grpSpPr>
          <p:sp>
            <p:nvSpPr>
              <p:cNvPr id="59" name="Freeform 256"/>
              <p:cNvSpPr>
                <a:spLocks noEditPoints="1"/>
              </p:cNvSpPr>
              <p:nvPr/>
            </p:nvSpPr>
            <p:spPr bwMode="auto">
              <a:xfrm>
                <a:off x="3339398" y="1881308"/>
                <a:ext cx="228706" cy="230705"/>
              </a:xfrm>
              <a:custGeom>
                <a:avLst/>
                <a:gdLst>
                  <a:gd name="T0" fmla="*/ 170 w 339"/>
                  <a:gd name="T1" fmla="*/ 342 h 342"/>
                  <a:gd name="T2" fmla="*/ 339 w 339"/>
                  <a:gd name="T3" fmla="*/ 171 h 342"/>
                  <a:gd name="T4" fmla="*/ 170 w 339"/>
                  <a:gd name="T5" fmla="*/ 0 h 342"/>
                  <a:gd name="T6" fmla="*/ 0 w 339"/>
                  <a:gd name="T7" fmla="*/ 171 h 342"/>
                  <a:gd name="T8" fmla="*/ 170 w 339"/>
                  <a:gd name="T9" fmla="*/ 342 h 342"/>
                  <a:gd name="T10" fmla="*/ 170 w 339"/>
                  <a:gd name="T11" fmla="*/ 41 h 342"/>
                  <a:gd name="T12" fmla="*/ 298 w 339"/>
                  <a:gd name="T13" fmla="*/ 171 h 342"/>
                  <a:gd name="T14" fmla="*/ 170 w 339"/>
                  <a:gd name="T15" fmla="*/ 301 h 342"/>
                  <a:gd name="T16" fmla="*/ 41 w 339"/>
                  <a:gd name="T17" fmla="*/ 171 h 342"/>
                  <a:gd name="T18" fmla="*/ 170 w 339"/>
                  <a:gd name="T19" fmla="*/ 41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42">
                    <a:moveTo>
                      <a:pt x="170" y="342"/>
                    </a:moveTo>
                    <a:cubicBezTo>
                      <a:pt x="263" y="342"/>
                      <a:pt x="339" y="265"/>
                      <a:pt x="339" y="171"/>
                    </a:cubicBezTo>
                    <a:cubicBezTo>
                      <a:pt x="339" y="77"/>
                      <a:pt x="263" y="0"/>
                      <a:pt x="170" y="0"/>
                    </a:cubicBezTo>
                    <a:cubicBezTo>
                      <a:pt x="76" y="0"/>
                      <a:pt x="0" y="77"/>
                      <a:pt x="0" y="171"/>
                    </a:cubicBezTo>
                    <a:cubicBezTo>
                      <a:pt x="0" y="265"/>
                      <a:pt x="76" y="342"/>
                      <a:pt x="170" y="342"/>
                    </a:cubicBezTo>
                    <a:close/>
                    <a:moveTo>
                      <a:pt x="170" y="41"/>
                    </a:moveTo>
                    <a:cubicBezTo>
                      <a:pt x="241" y="41"/>
                      <a:pt x="298" y="99"/>
                      <a:pt x="298" y="171"/>
                    </a:cubicBezTo>
                    <a:cubicBezTo>
                      <a:pt x="298" y="243"/>
                      <a:pt x="241" y="301"/>
                      <a:pt x="170" y="301"/>
                    </a:cubicBezTo>
                    <a:cubicBezTo>
                      <a:pt x="99" y="301"/>
                      <a:pt x="41" y="243"/>
                      <a:pt x="41" y="171"/>
                    </a:cubicBezTo>
                    <a:cubicBezTo>
                      <a:pt x="41" y="99"/>
                      <a:pt x="99" y="41"/>
                      <a:pt x="17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0" name="Freeform 257"/>
              <p:cNvSpPr/>
              <p:nvPr/>
            </p:nvSpPr>
            <p:spPr bwMode="auto">
              <a:xfrm>
                <a:off x="3417632" y="1933845"/>
                <a:ext cx="68812" cy="125631"/>
              </a:xfrm>
              <a:custGeom>
                <a:avLst/>
                <a:gdLst>
                  <a:gd name="T0" fmla="*/ 45 w 102"/>
                  <a:gd name="T1" fmla="*/ 138 h 186"/>
                  <a:gd name="T2" fmla="*/ 7 w 102"/>
                  <a:gd name="T3" fmla="*/ 128 h 186"/>
                  <a:gd name="T4" fmla="*/ 0 w 102"/>
                  <a:gd name="T5" fmla="*/ 155 h 186"/>
                  <a:gd name="T6" fmla="*/ 39 w 102"/>
                  <a:gd name="T7" fmla="*/ 165 h 186"/>
                  <a:gd name="T8" fmla="*/ 39 w 102"/>
                  <a:gd name="T9" fmla="*/ 186 h 186"/>
                  <a:gd name="T10" fmla="*/ 62 w 102"/>
                  <a:gd name="T11" fmla="*/ 186 h 186"/>
                  <a:gd name="T12" fmla="*/ 62 w 102"/>
                  <a:gd name="T13" fmla="*/ 163 h 186"/>
                  <a:gd name="T14" fmla="*/ 102 w 102"/>
                  <a:gd name="T15" fmla="*/ 121 h 186"/>
                  <a:gd name="T16" fmla="*/ 64 w 102"/>
                  <a:gd name="T17" fmla="*/ 78 h 186"/>
                  <a:gd name="T18" fmla="*/ 37 w 102"/>
                  <a:gd name="T19" fmla="*/ 59 h 186"/>
                  <a:gd name="T20" fmla="*/ 56 w 102"/>
                  <a:gd name="T21" fmla="*/ 46 h 186"/>
                  <a:gd name="T22" fmla="*/ 89 w 102"/>
                  <a:gd name="T23" fmla="*/ 54 h 186"/>
                  <a:gd name="T24" fmla="*/ 96 w 102"/>
                  <a:gd name="T25" fmla="*/ 28 h 186"/>
                  <a:gd name="T26" fmla="*/ 63 w 102"/>
                  <a:gd name="T27" fmla="*/ 20 h 186"/>
                  <a:gd name="T28" fmla="*/ 63 w 102"/>
                  <a:gd name="T29" fmla="*/ 0 h 186"/>
                  <a:gd name="T30" fmla="*/ 40 w 102"/>
                  <a:gd name="T31" fmla="*/ 0 h 186"/>
                  <a:gd name="T32" fmla="*/ 40 w 102"/>
                  <a:gd name="T33" fmla="*/ 22 h 186"/>
                  <a:gd name="T34" fmla="*/ 2 w 102"/>
                  <a:gd name="T35" fmla="*/ 62 h 186"/>
                  <a:gd name="T36" fmla="*/ 43 w 102"/>
                  <a:gd name="T37" fmla="*/ 104 h 186"/>
                  <a:gd name="T38" fmla="*/ 67 w 102"/>
                  <a:gd name="T39" fmla="*/ 124 h 186"/>
                  <a:gd name="T40" fmla="*/ 45 w 102"/>
                  <a:gd name="T41" fmla="*/ 13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86">
                    <a:moveTo>
                      <a:pt x="45" y="138"/>
                    </a:moveTo>
                    <a:cubicBezTo>
                      <a:pt x="30" y="138"/>
                      <a:pt x="17" y="133"/>
                      <a:pt x="7" y="128"/>
                    </a:cubicBezTo>
                    <a:cubicBezTo>
                      <a:pt x="0" y="155"/>
                      <a:pt x="0" y="155"/>
                      <a:pt x="0" y="155"/>
                    </a:cubicBezTo>
                    <a:cubicBezTo>
                      <a:pt x="9" y="160"/>
                      <a:pt x="24" y="164"/>
                      <a:pt x="39" y="165"/>
                    </a:cubicBezTo>
                    <a:cubicBezTo>
                      <a:pt x="39" y="186"/>
                      <a:pt x="39" y="186"/>
                      <a:pt x="39" y="186"/>
                    </a:cubicBezTo>
                    <a:cubicBezTo>
                      <a:pt x="62" y="186"/>
                      <a:pt x="62" y="186"/>
                      <a:pt x="62" y="186"/>
                    </a:cubicBezTo>
                    <a:cubicBezTo>
                      <a:pt x="62" y="163"/>
                      <a:pt x="62" y="163"/>
                      <a:pt x="62" y="163"/>
                    </a:cubicBezTo>
                    <a:cubicBezTo>
                      <a:pt x="88" y="158"/>
                      <a:pt x="102" y="141"/>
                      <a:pt x="102" y="121"/>
                    </a:cubicBezTo>
                    <a:cubicBezTo>
                      <a:pt x="102" y="100"/>
                      <a:pt x="91" y="88"/>
                      <a:pt x="64" y="78"/>
                    </a:cubicBezTo>
                    <a:cubicBezTo>
                      <a:pt x="45" y="71"/>
                      <a:pt x="37" y="66"/>
                      <a:pt x="37" y="59"/>
                    </a:cubicBezTo>
                    <a:cubicBezTo>
                      <a:pt x="37" y="52"/>
                      <a:pt x="41" y="46"/>
                      <a:pt x="56" y="46"/>
                    </a:cubicBezTo>
                    <a:cubicBezTo>
                      <a:pt x="73" y="46"/>
                      <a:pt x="83" y="51"/>
                      <a:pt x="89" y="54"/>
                    </a:cubicBezTo>
                    <a:cubicBezTo>
                      <a:pt x="96" y="28"/>
                      <a:pt x="96" y="28"/>
                      <a:pt x="96" y="28"/>
                    </a:cubicBezTo>
                    <a:cubicBezTo>
                      <a:pt x="88" y="24"/>
                      <a:pt x="78" y="21"/>
                      <a:pt x="63" y="20"/>
                    </a:cubicBezTo>
                    <a:cubicBezTo>
                      <a:pt x="63" y="0"/>
                      <a:pt x="63" y="0"/>
                      <a:pt x="63" y="0"/>
                    </a:cubicBezTo>
                    <a:cubicBezTo>
                      <a:pt x="40" y="0"/>
                      <a:pt x="40" y="0"/>
                      <a:pt x="40" y="0"/>
                    </a:cubicBezTo>
                    <a:cubicBezTo>
                      <a:pt x="40" y="22"/>
                      <a:pt x="40" y="22"/>
                      <a:pt x="40" y="22"/>
                    </a:cubicBezTo>
                    <a:cubicBezTo>
                      <a:pt x="16" y="26"/>
                      <a:pt x="2" y="42"/>
                      <a:pt x="2" y="62"/>
                    </a:cubicBezTo>
                    <a:cubicBezTo>
                      <a:pt x="2" y="85"/>
                      <a:pt x="18" y="96"/>
                      <a:pt x="43" y="104"/>
                    </a:cubicBezTo>
                    <a:cubicBezTo>
                      <a:pt x="60" y="110"/>
                      <a:pt x="67" y="115"/>
                      <a:pt x="67" y="124"/>
                    </a:cubicBezTo>
                    <a:cubicBezTo>
                      <a:pt x="67" y="133"/>
                      <a:pt x="58" y="138"/>
                      <a:pt x="45"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1" name="Freeform 258"/>
              <p:cNvSpPr>
                <a:spLocks noEditPoints="1"/>
              </p:cNvSpPr>
              <p:nvPr/>
            </p:nvSpPr>
            <p:spPr bwMode="auto">
              <a:xfrm>
                <a:off x="3242890" y="2068898"/>
                <a:ext cx="139051" cy="140193"/>
              </a:xfrm>
              <a:custGeom>
                <a:avLst/>
                <a:gdLst>
                  <a:gd name="T0" fmla="*/ 103 w 206"/>
                  <a:gd name="T1" fmla="*/ 208 h 208"/>
                  <a:gd name="T2" fmla="*/ 206 w 206"/>
                  <a:gd name="T3" fmla="*/ 104 h 208"/>
                  <a:gd name="T4" fmla="*/ 103 w 206"/>
                  <a:gd name="T5" fmla="*/ 0 h 208"/>
                  <a:gd name="T6" fmla="*/ 0 w 206"/>
                  <a:gd name="T7" fmla="*/ 104 h 208"/>
                  <a:gd name="T8" fmla="*/ 103 w 206"/>
                  <a:gd name="T9" fmla="*/ 208 h 208"/>
                  <a:gd name="T10" fmla="*/ 103 w 206"/>
                  <a:gd name="T11" fmla="*/ 25 h 208"/>
                  <a:gd name="T12" fmla="*/ 181 w 206"/>
                  <a:gd name="T13" fmla="*/ 104 h 208"/>
                  <a:gd name="T14" fmla="*/ 103 w 206"/>
                  <a:gd name="T15" fmla="*/ 183 h 208"/>
                  <a:gd name="T16" fmla="*/ 24 w 206"/>
                  <a:gd name="T17" fmla="*/ 104 h 208"/>
                  <a:gd name="T18" fmla="*/ 103 w 206"/>
                  <a:gd name="T19" fmla="*/ 2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6" h="208">
                    <a:moveTo>
                      <a:pt x="103" y="208"/>
                    </a:moveTo>
                    <a:cubicBezTo>
                      <a:pt x="160" y="208"/>
                      <a:pt x="206" y="161"/>
                      <a:pt x="206" y="104"/>
                    </a:cubicBezTo>
                    <a:cubicBezTo>
                      <a:pt x="206" y="46"/>
                      <a:pt x="160" y="0"/>
                      <a:pt x="103" y="0"/>
                    </a:cubicBezTo>
                    <a:cubicBezTo>
                      <a:pt x="46" y="0"/>
                      <a:pt x="0" y="46"/>
                      <a:pt x="0" y="104"/>
                    </a:cubicBezTo>
                    <a:cubicBezTo>
                      <a:pt x="0" y="161"/>
                      <a:pt x="46" y="208"/>
                      <a:pt x="103" y="208"/>
                    </a:cubicBezTo>
                    <a:close/>
                    <a:moveTo>
                      <a:pt x="103" y="25"/>
                    </a:moveTo>
                    <a:cubicBezTo>
                      <a:pt x="146" y="25"/>
                      <a:pt x="181" y="60"/>
                      <a:pt x="181" y="104"/>
                    </a:cubicBezTo>
                    <a:cubicBezTo>
                      <a:pt x="181" y="147"/>
                      <a:pt x="146" y="183"/>
                      <a:pt x="103" y="183"/>
                    </a:cubicBezTo>
                    <a:cubicBezTo>
                      <a:pt x="60" y="183"/>
                      <a:pt x="24" y="147"/>
                      <a:pt x="24" y="104"/>
                    </a:cubicBezTo>
                    <a:cubicBezTo>
                      <a:pt x="24" y="60"/>
                      <a:pt x="60" y="25"/>
                      <a:pt x="10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2" name="Freeform 259"/>
              <p:cNvSpPr/>
              <p:nvPr/>
            </p:nvSpPr>
            <p:spPr bwMode="auto">
              <a:xfrm>
                <a:off x="3290288" y="2100592"/>
                <a:ext cx="41687" cy="76807"/>
              </a:xfrm>
              <a:custGeom>
                <a:avLst/>
                <a:gdLst>
                  <a:gd name="T0" fmla="*/ 28 w 62"/>
                  <a:gd name="T1" fmla="*/ 84 h 114"/>
                  <a:gd name="T2" fmla="*/ 4 w 62"/>
                  <a:gd name="T3" fmla="*/ 78 h 114"/>
                  <a:gd name="T4" fmla="*/ 0 w 62"/>
                  <a:gd name="T5" fmla="*/ 94 h 114"/>
                  <a:gd name="T6" fmla="*/ 24 w 62"/>
                  <a:gd name="T7" fmla="*/ 100 h 114"/>
                  <a:gd name="T8" fmla="*/ 24 w 62"/>
                  <a:gd name="T9" fmla="*/ 114 h 114"/>
                  <a:gd name="T10" fmla="*/ 38 w 62"/>
                  <a:gd name="T11" fmla="*/ 114 h 114"/>
                  <a:gd name="T12" fmla="*/ 38 w 62"/>
                  <a:gd name="T13" fmla="*/ 99 h 114"/>
                  <a:gd name="T14" fmla="*/ 62 w 62"/>
                  <a:gd name="T15" fmla="*/ 74 h 114"/>
                  <a:gd name="T16" fmla="*/ 39 w 62"/>
                  <a:gd name="T17" fmla="*/ 48 h 114"/>
                  <a:gd name="T18" fmla="*/ 22 w 62"/>
                  <a:gd name="T19" fmla="*/ 36 h 114"/>
                  <a:gd name="T20" fmla="*/ 34 w 62"/>
                  <a:gd name="T21" fmla="*/ 28 h 114"/>
                  <a:gd name="T22" fmla="*/ 54 w 62"/>
                  <a:gd name="T23" fmla="*/ 33 h 114"/>
                  <a:gd name="T24" fmla="*/ 59 w 62"/>
                  <a:gd name="T25" fmla="*/ 17 h 114"/>
                  <a:gd name="T26" fmla="*/ 38 w 62"/>
                  <a:gd name="T27" fmla="*/ 12 h 114"/>
                  <a:gd name="T28" fmla="*/ 38 w 62"/>
                  <a:gd name="T29" fmla="*/ 0 h 114"/>
                  <a:gd name="T30" fmla="*/ 25 w 62"/>
                  <a:gd name="T31" fmla="*/ 0 h 114"/>
                  <a:gd name="T32" fmla="*/ 25 w 62"/>
                  <a:gd name="T33" fmla="*/ 13 h 114"/>
                  <a:gd name="T34" fmla="*/ 1 w 62"/>
                  <a:gd name="T35" fmla="*/ 38 h 114"/>
                  <a:gd name="T36" fmla="*/ 26 w 62"/>
                  <a:gd name="T37" fmla="*/ 64 h 114"/>
                  <a:gd name="T38" fmla="*/ 41 w 62"/>
                  <a:gd name="T39" fmla="*/ 76 h 114"/>
                  <a:gd name="T40" fmla="*/ 28 w 62"/>
                  <a:gd name="T41" fmla="*/ 8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4">
                    <a:moveTo>
                      <a:pt x="28" y="84"/>
                    </a:moveTo>
                    <a:cubicBezTo>
                      <a:pt x="19" y="84"/>
                      <a:pt x="10" y="81"/>
                      <a:pt x="4" y="78"/>
                    </a:cubicBezTo>
                    <a:cubicBezTo>
                      <a:pt x="0" y="94"/>
                      <a:pt x="0" y="94"/>
                      <a:pt x="0" y="94"/>
                    </a:cubicBezTo>
                    <a:cubicBezTo>
                      <a:pt x="6" y="97"/>
                      <a:pt x="15" y="100"/>
                      <a:pt x="24" y="100"/>
                    </a:cubicBezTo>
                    <a:cubicBezTo>
                      <a:pt x="24" y="114"/>
                      <a:pt x="24" y="114"/>
                      <a:pt x="24" y="114"/>
                    </a:cubicBezTo>
                    <a:cubicBezTo>
                      <a:pt x="38" y="114"/>
                      <a:pt x="38" y="114"/>
                      <a:pt x="38" y="114"/>
                    </a:cubicBezTo>
                    <a:cubicBezTo>
                      <a:pt x="38" y="99"/>
                      <a:pt x="38" y="99"/>
                      <a:pt x="38" y="99"/>
                    </a:cubicBezTo>
                    <a:cubicBezTo>
                      <a:pt x="54" y="97"/>
                      <a:pt x="62" y="86"/>
                      <a:pt x="62" y="74"/>
                    </a:cubicBezTo>
                    <a:cubicBezTo>
                      <a:pt x="62" y="61"/>
                      <a:pt x="56" y="53"/>
                      <a:pt x="39" y="48"/>
                    </a:cubicBezTo>
                    <a:cubicBezTo>
                      <a:pt x="27" y="43"/>
                      <a:pt x="22" y="40"/>
                      <a:pt x="22" y="36"/>
                    </a:cubicBezTo>
                    <a:cubicBezTo>
                      <a:pt x="22" y="32"/>
                      <a:pt x="25" y="28"/>
                      <a:pt x="34" y="28"/>
                    </a:cubicBezTo>
                    <a:cubicBezTo>
                      <a:pt x="44" y="28"/>
                      <a:pt x="51" y="31"/>
                      <a:pt x="54" y="33"/>
                    </a:cubicBezTo>
                    <a:cubicBezTo>
                      <a:pt x="59" y="17"/>
                      <a:pt x="59" y="17"/>
                      <a:pt x="59" y="17"/>
                    </a:cubicBezTo>
                    <a:cubicBezTo>
                      <a:pt x="54" y="15"/>
                      <a:pt x="47" y="13"/>
                      <a:pt x="38" y="12"/>
                    </a:cubicBezTo>
                    <a:cubicBezTo>
                      <a:pt x="38" y="0"/>
                      <a:pt x="38" y="0"/>
                      <a:pt x="38" y="0"/>
                    </a:cubicBezTo>
                    <a:cubicBezTo>
                      <a:pt x="25" y="0"/>
                      <a:pt x="25" y="0"/>
                      <a:pt x="25" y="0"/>
                    </a:cubicBezTo>
                    <a:cubicBezTo>
                      <a:pt x="25" y="13"/>
                      <a:pt x="25" y="13"/>
                      <a:pt x="25" y="13"/>
                    </a:cubicBezTo>
                    <a:cubicBezTo>
                      <a:pt x="10" y="16"/>
                      <a:pt x="1" y="26"/>
                      <a:pt x="1" y="38"/>
                    </a:cubicBezTo>
                    <a:cubicBezTo>
                      <a:pt x="1" y="52"/>
                      <a:pt x="11" y="58"/>
                      <a:pt x="26" y="64"/>
                    </a:cubicBezTo>
                    <a:cubicBezTo>
                      <a:pt x="37" y="67"/>
                      <a:pt x="41" y="70"/>
                      <a:pt x="41" y="76"/>
                    </a:cubicBezTo>
                    <a:cubicBezTo>
                      <a:pt x="41" y="81"/>
                      <a:pt x="36" y="84"/>
                      <a:pt x="28"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3" name="Freeform 260"/>
              <p:cNvSpPr/>
              <p:nvPr/>
            </p:nvSpPr>
            <p:spPr bwMode="auto">
              <a:xfrm>
                <a:off x="3430481" y="2157982"/>
                <a:ext cx="41972" cy="76235"/>
              </a:xfrm>
              <a:custGeom>
                <a:avLst/>
                <a:gdLst>
                  <a:gd name="T0" fmla="*/ 37 w 62"/>
                  <a:gd name="T1" fmla="*/ 113 h 113"/>
                  <a:gd name="T2" fmla="*/ 37 w 62"/>
                  <a:gd name="T3" fmla="*/ 99 h 113"/>
                  <a:gd name="T4" fmla="*/ 62 w 62"/>
                  <a:gd name="T5" fmla="*/ 73 h 113"/>
                  <a:gd name="T6" fmla="*/ 39 w 62"/>
                  <a:gd name="T7" fmla="*/ 47 h 113"/>
                  <a:gd name="T8" fmla="*/ 22 w 62"/>
                  <a:gd name="T9" fmla="*/ 35 h 113"/>
                  <a:gd name="T10" fmla="*/ 34 w 62"/>
                  <a:gd name="T11" fmla="*/ 27 h 113"/>
                  <a:gd name="T12" fmla="*/ 54 w 62"/>
                  <a:gd name="T13" fmla="*/ 32 h 113"/>
                  <a:gd name="T14" fmla="*/ 58 w 62"/>
                  <a:gd name="T15" fmla="*/ 16 h 113"/>
                  <a:gd name="T16" fmla="*/ 38 w 62"/>
                  <a:gd name="T17" fmla="*/ 12 h 113"/>
                  <a:gd name="T18" fmla="*/ 38 w 62"/>
                  <a:gd name="T19" fmla="*/ 0 h 113"/>
                  <a:gd name="T20" fmla="*/ 24 w 62"/>
                  <a:gd name="T21" fmla="*/ 0 h 113"/>
                  <a:gd name="T22" fmla="*/ 24 w 62"/>
                  <a:gd name="T23" fmla="*/ 13 h 113"/>
                  <a:gd name="T24" fmla="*/ 1 w 62"/>
                  <a:gd name="T25" fmla="*/ 37 h 113"/>
                  <a:gd name="T26" fmla="*/ 26 w 62"/>
                  <a:gd name="T27" fmla="*/ 63 h 113"/>
                  <a:gd name="T28" fmla="*/ 40 w 62"/>
                  <a:gd name="T29" fmla="*/ 75 h 113"/>
                  <a:gd name="T30" fmla="*/ 27 w 62"/>
                  <a:gd name="T31" fmla="*/ 84 h 113"/>
                  <a:gd name="T32" fmla="*/ 4 w 62"/>
                  <a:gd name="T33" fmla="*/ 77 h 113"/>
                  <a:gd name="T34" fmla="*/ 0 w 62"/>
                  <a:gd name="T35" fmla="*/ 94 h 113"/>
                  <a:gd name="T36" fmla="*/ 23 w 62"/>
                  <a:gd name="T37" fmla="*/ 100 h 113"/>
                  <a:gd name="T38" fmla="*/ 23 w 62"/>
                  <a:gd name="T39" fmla="*/ 113 h 113"/>
                  <a:gd name="T40" fmla="*/ 37 w 62"/>
                  <a:gd name="T41"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3">
                    <a:moveTo>
                      <a:pt x="37" y="113"/>
                    </a:moveTo>
                    <a:cubicBezTo>
                      <a:pt x="37" y="99"/>
                      <a:pt x="37" y="99"/>
                      <a:pt x="37" y="99"/>
                    </a:cubicBezTo>
                    <a:cubicBezTo>
                      <a:pt x="53" y="96"/>
                      <a:pt x="62" y="85"/>
                      <a:pt x="62" y="73"/>
                    </a:cubicBezTo>
                    <a:cubicBezTo>
                      <a:pt x="62" y="60"/>
                      <a:pt x="55" y="53"/>
                      <a:pt x="39" y="47"/>
                    </a:cubicBezTo>
                    <a:cubicBezTo>
                      <a:pt x="27" y="43"/>
                      <a:pt x="22" y="40"/>
                      <a:pt x="22" y="35"/>
                    </a:cubicBezTo>
                    <a:cubicBezTo>
                      <a:pt x="22" y="31"/>
                      <a:pt x="25" y="27"/>
                      <a:pt x="34" y="27"/>
                    </a:cubicBezTo>
                    <a:cubicBezTo>
                      <a:pt x="44" y="27"/>
                      <a:pt x="50" y="30"/>
                      <a:pt x="54" y="32"/>
                    </a:cubicBezTo>
                    <a:cubicBezTo>
                      <a:pt x="58" y="16"/>
                      <a:pt x="58" y="16"/>
                      <a:pt x="58" y="16"/>
                    </a:cubicBezTo>
                    <a:cubicBezTo>
                      <a:pt x="53" y="14"/>
                      <a:pt x="47" y="12"/>
                      <a:pt x="38" y="12"/>
                    </a:cubicBezTo>
                    <a:cubicBezTo>
                      <a:pt x="38" y="0"/>
                      <a:pt x="38" y="0"/>
                      <a:pt x="38" y="0"/>
                    </a:cubicBezTo>
                    <a:cubicBezTo>
                      <a:pt x="24" y="0"/>
                      <a:pt x="24" y="0"/>
                      <a:pt x="24" y="0"/>
                    </a:cubicBezTo>
                    <a:cubicBezTo>
                      <a:pt x="24" y="13"/>
                      <a:pt x="24" y="13"/>
                      <a:pt x="24" y="13"/>
                    </a:cubicBezTo>
                    <a:cubicBezTo>
                      <a:pt x="9" y="16"/>
                      <a:pt x="1" y="25"/>
                      <a:pt x="1" y="37"/>
                    </a:cubicBezTo>
                    <a:cubicBezTo>
                      <a:pt x="1" y="51"/>
                      <a:pt x="11" y="58"/>
                      <a:pt x="26" y="63"/>
                    </a:cubicBezTo>
                    <a:cubicBezTo>
                      <a:pt x="36" y="66"/>
                      <a:pt x="40" y="70"/>
                      <a:pt x="40" y="75"/>
                    </a:cubicBezTo>
                    <a:cubicBezTo>
                      <a:pt x="40" y="80"/>
                      <a:pt x="35" y="84"/>
                      <a:pt x="27" y="84"/>
                    </a:cubicBezTo>
                    <a:cubicBezTo>
                      <a:pt x="18" y="84"/>
                      <a:pt x="10" y="81"/>
                      <a:pt x="4" y="77"/>
                    </a:cubicBezTo>
                    <a:cubicBezTo>
                      <a:pt x="0" y="94"/>
                      <a:pt x="0" y="94"/>
                      <a:pt x="0" y="94"/>
                    </a:cubicBezTo>
                    <a:cubicBezTo>
                      <a:pt x="5" y="97"/>
                      <a:pt x="14" y="99"/>
                      <a:pt x="23" y="100"/>
                    </a:cubicBezTo>
                    <a:cubicBezTo>
                      <a:pt x="23" y="113"/>
                      <a:pt x="23" y="113"/>
                      <a:pt x="23" y="113"/>
                    </a:cubicBezTo>
                    <a:lnTo>
                      <a:pt x="37"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4" name="Freeform 261"/>
              <p:cNvSpPr>
                <a:spLocks noEditPoints="1"/>
              </p:cNvSpPr>
              <p:nvPr/>
            </p:nvSpPr>
            <p:spPr bwMode="auto">
              <a:xfrm>
                <a:off x="3520136" y="2077464"/>
                <a:ext cx="95937" cy="96508"/>
              </a:xfrm>
              <a:custGeom>
                <a:avLst/>
                <a:gdLst>
                  <a:gd name="T0" fmla="*/ 0 w 142"/>
                  <a:gd name="T1" fmla="*/ 71 h 143"/>
                  <a:gd name="T2" fmla="*/ 71 w 142"/>
                  <a:gd name="T3" fmla="*/ 143 h 143"/>
                  <a:gd name="T4" fmla="*/ 142 w 142"/>
                  <a:gd name="T5" fmla="*/ 71 h 143"/>
                  <a:gd name="T6" fmla="*/ 71 w 142"/>
                  <a:gd name="T7" fmla="*/ 0 h 143"/>
                  <a:gd name="T8" fmla="*/ 0 w 142"/>
                  <a:gd name="T9" fmla="*/ 71 h 143"/>
                  <a:gd name="T10" fmla="*/ 125 w 142"/>
                  <a:gd name="T11" fmla="*/ 71 h 143"/>
                  <a:gd name="T12" fmla="*/ 71 w 142"/>
                  <a:gd name="T13" fmla="*/ 126 h 143"/>
                  <a:gd name="T14" fmla="*/ 17 w 142"/>
                  <a:gd name="T15" fmla="*/ 71 h 143"/>
                  <a:gd name="T16" fmla="*/ 71 w 142"/>
                  <a:gd name="T17" fmla="*/ 17 h 143"/>
                  <a:gd name="T18" fmla="*/ 125 w 142"/>
                  <a:gd name="T19"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3">
                    <a:moveTo>
                      <a:pt x="0" y="71"/>
                    </a:moveTo>
                    <a:cubicBezTo>
                      <a:pt x="0" y="111"/>
                      <a:pt x="32" y="143"/>
                      <a:pt x="71" y="143"/>
                    </a:cubicBezTo>
                    <a:cubicBezTo>
                      <a:pt x="110" y="143"/>
                      <a:pt x="142" y="111"/>
                      <a:pt x="142" y="71"/>
                    </a:cubicBezTo>
                    <a:cubicBezTo>
                      <a:pt x="142" y="32"/>
                      <a:pt x="110" y="0"/>
                      <a:pt x="71" y="0"/>
                    </a:cubicBezTo>
                    <a:cubicBezTo>
                      <a:pt x="32" y="0"/>
                      <a:pt x="0" y="32"/>
                      <a:pt x="0" y="71"/>
                    </a:cubicBezTo>
                    <a:close/>
                    <a:moveTo>
                      <a:pt x="125" y="71"/>
                    </a:moveTo>
                    <a:cubicBezTo>
                      <a:pt x="125" y="101"/>
                      <a:pt x="101" y="126"/>
                      <a:pt x="71" y="126"/>
                    </a:cubicBezTo>
                    <a:cubicBezTo>
                      <a:pt x="41" y="126"/>
                      <a:pt x="17" y="101"/>
                      <a:pt x="17" y="71"/>
                    </a:cubicBezTo>
                    <a:cubicBezTo>
                      <a:pt x="17" y="41"/>
                      <a:pt x="41" y="17"/>
                      <a:pt x="71" y="17"/>
                    </a:cubicBezTo>
                    <a:cubicBezTo>
                      <a:pt x="101" y="17"/>
                      <a:pt x="125" y="41"/>
                      <a:pt x="125"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5" name="Freeform 262"/>
              <p:cNvSpPr/>
              <p:nvPr/>
            </p:nvSpPr>
            <p:spPr bwMode="auto">
              <a:xfrm>
                <a:off x="3553257" y="2099164"/>
                <a:ext cx="28267" cy="52537"/>
              </a:xfrm>
              <a:custGeom>
                <a:avLst/>
                <a:gdLst>
                  <a:gd name="T0" fmla="*/ 16 w 42"/>
                  <a:gd name="T1" fmla="*/ 0 h 78"/>
                  <a:gd name="T2" fmla="*/ 16 w 42"/>
                  <a:gd name="T3" fmla="*/ 9 h 78"/>
                  <a:gd name="T4" fmla="*/ 0 w 42"/>
                  <a:gd name="T5" fmla="*/ 26 h 78"/>
                  <a:gd name="T6" fmla="*/ 17 w 42"/>
                  <a:gd name="T7" fmla="*/ 44 h 78"/>
                  <a:gd name="T8" fmla="*/ 28 w 42"/>
                  <a:gd name="T9" fmla="*/ 52 h 78"/>
                  <a:gd name="T10" fmla="*/ 18 w 42"/>
                  <a:gd name="T11" fmla="*/ 58 h 78"/>
                  <a:gd name="T12" fmla="*/ 3 w 42"/>
                  <a:gd name="T13" fmla="*/ 54 h 78"/>
                  <a:gd name="T14" fmla="*/ 0 w 42"/>
                  <a:gd name="T15" fmla="*/ 65 h 78"/>
                  <a:gd name="T16" fmla="*/ 16 w 42"/>
                  <a:gd name="T17" fmla="*/ 69 h 78"/>
                  <a:gd name="T18" fmla="*/ 16 w 42"/>
                  <a:gd name="T19" fmla="*/ 78 h 78"/>
                  <a:gd name="T20" fmla="*/ 25 w 42"/>
                  <a:gd name="T21" fmla="*/ 78 h 78"/>
                  <a:gd name="T22" fmla="*/ 25 w 42"/>
                  <a:gd name="T23" fmla="*/ 69 h 78"/>
                  <a:gd name="T24" fmla="*/ 42 w 42"/>
                  <a:gd name="T25" fmla="*/ 51 h 78"/>
                  <a:gd name="T26" fmla="*/ 26 w 42"/>
                  <a:gd name="T27" fmla="*/ 33 h 78"/>
                  <a:gd name="T28" fmla="*/ 15 w 42"/>
                  <a:gd name="T29" fmla="*/ 25 h 78"/>
                  <a:gd name="T30" fmla="*/ 23 w 42"/>
                  <a:gd name="T31" fmla="*/ 19 h 78"/>
                  <a:gd name="T32" fmla="*/ 37 w 42"/>
                  <a:gd name="T33" fmla="*/ 23 h 78"/>
                  <a:gd name="T34" fmla="*/ 40 w 42"/>
                  <a:gd name="T35" fmla="*/ 12 h 78"/>
                  <a:gd name="T36" fmla="*/ 26 w 42"/>
                  <a:gd name="T37" fmla="*/ 9 h 78"/>
                  <a:gd name="T38" fmla="*/ 26 w 42"/>
                  <a:gd name="T39" fmla="*/ 0 h 78"/>
                  <a:gd name="T40" fmla="*/ 16 w 42"/>
                  <a:gd name="T41"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78">
                    <a:moveTo>
                      <a:pt x="16" y="0"/>
                    </a:moveTo>
                    <a:cubicBezTo>
                      <a:pt x="16" y="9"/>
                      <a:pt x="16" y="9"/>
                      <a:pt x="16" y="9"/>
                    </a:cubicBezTo>
                    <a:cubicBezTo>
                      <a:pt x="6" y="11"/>
                      <a:pt x="0" y="18"/>
                      <a:pt x="0" y="26"/>
                    </a:cubicBezTo>
                    <a:cubicBezTo>
                      <a:pt x="0" y="36"/>
                      <a:pt x="7" y="40"/>
                      <a:pt x="17" y="44"/>
                    </a:cubicBezTo>
                    <a:cubicBezTo>
                      <a:pt x="25" y="46"/>
                      <a:pt x="28" y="49"/>
                      <a:pt x="28" y="52"/>
                    </a:cubicBezTo>
                    <a:cubicBezTo>
                      <a:pt x="28" y="56"/>
                      <a:pt x="24" y="58"/>
                      <a:pt x="18" y="58"/>
                    </a:cubicBezTo>
                    <a:cubicBezTo>
                      <a:pt x="12" y="58"/>
                      <a:pt x="7" y="56"/>
                      <a:pt x="3" y="54"/>
                    </a:cubicBezTo>
                    <a:cubicBezTo>
                      <a:pt x="0" y="65"/>
                      <a:pt x="0" y="65"/>
                      <a:pt x="0" y="65"/>
                    </a:cubicBezTo>
                    <a:cubicBezTo>
                      <a:pt x="3" y="67"/>
                      <a:pt x="10" y="69"/>
                      <a:pt x="16" y="69"/>
                    </a:cubicBezTo>
                    <a:cubicBezTo>
                      <a:pt x="16" y="78"/>
                      <a:pt x="16" y="78"/>
                      <a:pt x="16" y="78"/>
                    </a:cubicBezTo>
                    <a:cubicBezTo>
                      <a:pt x="25" y="78"/>
                      <a:pt x="25" y="78"/>
                      <a:pt x="25" y="78"/>
                    </a:cubicBezTo>
                    <a:cubicBezTo>
                      <a:pt x="25" y="69"/>
                      <a:pt x="25" y="69"/>
                      <a:pt x="25" y="69"/>
                    </a:cubicBezTo>
                    <a:cubicBezTo>
                      <a:pt x="36" y="67"/>
                      <a:pt x="42" y="59"/>
                      <a:pt x="42" y="51"/>
                    </a:cubicBezTo>
                    <a:cubicBezTo>
                      <a:pt x="42" y="42"/>
                      <a:pt x="38" y="37"/>
                      <a:pt x="26" y="33"/>
                    </a:cubicBezTo>
                    <a:cubicBezTo>
                      <a:pt x="18" y="30"/>
                      <a:pt x="15" y="28"/>
                      <a:pt x="15" y="25"/>
                    </a:cubicBezTo>
                    <a:cubicBezTo>
                      <a:pt x="15" y="22"/>
                      <a:pt x="17" y="19"/>
                      <a:pt x="23" y="19"/>
                    </a:cubicBezTo>
                    <a:cubicBezTo>
                      <a:pt x="30" y="19"/>
                      <a:pt x="34" y="22"/>
                      <a:pt x="37" y="23"/>
                    </a:cubicBezTo>
                    <a:cubicBezTo>
                      <a:pt x="40" y="12"/>
                      <a:pt x="40" y="12"/>
                      <a:pt x="40" y="12"/>
                    </a:cubicBezTo>
                    <a:cubicBezTo>
                      <a:pt x="36" y="10"/>
                      <a:pt x="32" y="9"/>
                      <a:pt x="26" y="9"/>
                    </a:cubicBezTo>
                    <a:cubicBezTo>
                      <a:pt x="26" y="0"/>
                      <a:pt x="26" y="0"/>
                      <a:pt x="26" y="0"/>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6" name="Freeform 263"/>
              <p:cNvSpPr/>
              <p:nvPr/>
            </p:nvSpPr>
            <p:spPr bwMode="auto">
              <a:xfrm>
                <a:off x="3382512" y="2125432"/>
                <a:ext cx="139051" cy="107929"/>
              </a:xfrm>
              <a:custGeom>
                <a:avLst/>
                <a:gdLst>
                  <a:gd name="T0" fmla="*/ 190 w 206"/>
                  <a:gd name="T1" fmla="*/ 160 h 160"/>
                  <a:gd name="T2" fmla="*/ 206 w 206"/>
                  <a:gd name="T3" fmla="*/ 104 h 160"/>
                  <a:gd name="T4" fmla="*/ 103 w 206"/>
                  <a:gd name="T5" fmla="*/ 0 h 160"/>
                  <a:gd name="T6" fmla="*/ 0 w 206"/>
                  <a:gd name="T7" fmla="*/ 104 h 160"/>
                  <a:gd name="T8" fmla="*/ 17 w 206"/>
                  <a:gd name="T9" fmla="*/ 160 h 160"/>
                  <a:gd name="T10" fmla="*/ 48 w 206"/>
                  <a:gd name="T11" fmla="*/ 160 h 160"/>
                  <a:gd name="T12" fmla="*/ 25 w 206"/>
                  <a:gd name="T13" fmla="*/ 104 h 160"/>
                  <a:gd name="T14" fmla="*/ 103 w 206"/>
                  <a:gd name="T15" fmla="*/ 25 h 160"/>
                  <a:gd name="T16" fmla="*/ 182 w 206"/>
                  <a:gd name="T17" fmla="*/ 104 h 160"/>
                  <a:gd name="T18" fmla="*/ 158 w 206"/>
                  <a:gd name="T19" fmla="*/ 160 h 160"/>
                  <a:gd name="T20" fmla="*/ 190 w 206"/>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160">
                    <a:moveTo>
                      <a:pt x="190" y="160"/>
                    </a:moveTo>
                    <a:cubicBezTo>
                      <a:pt x="200" y="144"/>
                      <a:pt x="206" y="125"/>
                      <a:pt x="206" y="104"/>
                    </a:cubicBezTo>
                    <a:cubicBezTo>
                      <a:pt x="206" y="47"/>
                      <a:pt x="160" y="0"/>
                      <a:pt x="103" y="0"/>
                    </a:cubicBezTo>
                    <a:cubicBezTo>
                      <a:pt x="46" y="0"/>
                      <a:pt x="0" y="47"/>
                      <a:pt x="0" y="104"/>
                    </a:cubicBezTo>
                    <a:cubicBezTo>
                      <a:pt x="0" y="125"/>
                      <a:pt x="6" y="144"/>
                      <a:pt x="17" y="160"/>
                    </a:cubicBezTo>
                    <a:cubicBezTo>
                      <a:pt x="48" y="160"/>
                      <a:pt x="48" y="160"/>
                      <a:pt x="48" y="160"/>
                    </a:cubicBezTo>
                    <a:cubicBezTo>
                      <a:pt x="34" y="146"/>
                      <a:pt x="25" y="126"/>
                      <a:pt x="25" y="104"/>
                    </a:cubicBezTo>
                    <a:cubicBezTo>
                      <a:pt x="25" y="60"/>
                      <a:pt x="60" y="25"/>
                      <a:pt x="103" y="25"/>
                    </a:cubicBezTo>
                    <a:cubicBezTo>
                      <a:pt x="146" y="25"/>
                      <a:pt x="182" y="60"/>
                      <a:pt x="182" y="104"/>
                    </a:cubicBezTo>
                    <a:cubicBezTo>
                      <a:pt x="182" y="126"/>
                      <a:pt x="173" y="146"/>
                      <a:pt x="158" y="160"/>
                    </a:cubicBezTo>
                    <a:lnTo>
                      <a:pt x="190" y="1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7" name="Freeform 264"/>
              <p:cNvSpPr>
                <a:spLocks noEditPoints="1"/>
              </p:cNvSpPr>
              <p:nvPr/>
            </p:nvSpPr>
            <p:spPr bwMode="auto">
              <a:xfrm>
                <a:off x="3212624" y="2239643"/>
                <a:ext cx="436569" cy="47112"/>
              </a:xfrm>
              <a:custGeom>
                <a:avLst/>
                <a:gdLst>
                  <a:gd name="T0" fmla="*/ 608 w 647"/>
                  <a:gd name="T1" fmla="*/ 0 h 70"/>
                  <a:gd name="T2" fmla="*/ 39 w 647"/>
                  <a:gd name="T3" fmla="*/ 0 h 70"/>
                  <a:gd name="T4" fmla="*/ 0 w 647"/>
                  <a:gd name="T5" fmla="*/ 18 h 70"/>
                  <a:gd name="T6" fmla="*/ 0 w 647"/>
                  <a:gd name="T7" fmla="*/ 51 h 70"/>
                  <a:gd name="T8" fmla="*/ 39 w 647"/>
                  <a:gd name="T9" fmla="*/ 70 h 70"/>
                  <a:gd name="T10" fmla="*/ 608 w 647"/>
                  <a:gd name="T11" fmla="*/ 70 h 70"/>
                  <a:gd name="T12" fmla="*/ 647 w 647"/>
                  <a:gd name="T13" fmla="*/ 51 h 70"/>
                  <a:gd name="T14" fmla="*/ 647 w 647"/>
                  <a:gd name="T15" fmla="*/ 18 h 70"/>
                  <a:gd name="T16" fmla="*/ 608 w 647"/>
                  <a:gd name="T17" fmla="*/ 0 h 70"/>
                  <a:gd name="T18" fmla="*/ 84 w 647"/>
                  <a:gd name="T19" fmla="*/ 56 h 70"/>
                  <a:gd name="T20" fmla="*/ 39 w 647"/>
                  <a:gd name="T21" fmla="*/ 56 h 70"/>
                  <a:gd name="T22" fmla="*/ 30 w 647"/>
                  <a:gd name="T23" fmla="*/ 51 h 70"/>
                  <a:gd name="T24" fmla="*/ 30 w 647"/>
                  <a:gd name="T25" fmla="*/ 18 h 70"/>
                  <a:gd name="T26" fmla="*/ 39 w 647"/>
                  <a:gd name="T27" fmla="*/ 14 h 70"/>
                  <a:gd name="T28" fmla="*/ 84 w 647"/>
                  <a:gd name="T29" fmla="*/ 14 h 70"/>
                  <a:gd name="T30" fmla="*/ 75 w 647"/>
                  <a:gd name="T31" fmla="*/ 18 h 70"/>
                  <a:gd name="T32" fmla="*/ 75 w 647"/>
                  <a:gd name="T33" fmla="*/ 51 h 70"/>
                  <a:gd name="T34" fmla="*/ 84 w 647"/>
                  <a:gd name="T3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7" h="70">
                    <a:moveTo>
                      <a:pt x="608" y="0"/>
                    </a:moveTo>
                    <a:cubicBezTo>
                      <a:pt x="39" y="0"/>
                      <a:pt x="39" y="0"/>
                      <a:pt x="39" y="0"/>
                    </a:cubicBezTo>
                    <a:cubicBezTo>
                      <a:pt x="18" y="0"/>
                      <a:pt x="0" y="9"/>
                      <a:pt x="0" y="18"/>
                    </a:cubicBezTo>
                    <a:cubicBezTo>
                      <a:pt x="0" y="51"/>
                      <a:pt x="0" y="51"/>
                      <a:pt x="0" y="51"/>
                    </a:cubicBezTo>
                    <a:cubicBezTo>
                      <a:pt x="0" y="61"/>
                      <a:pt x="18" y="70"/>
                      <a:pt x="39" y="70"/>
                    </a:cubicBezTo>
                    <a:cubicBezTo>
                      <a:pt x="608" y="70"/>
                      <a:pt x="608" y="70"/>
                      <a:pt x="608" y="70"/>
                    </a:cubicBezTo>
                    <a:cubicBezTo>
                      <a:pt x="630" y="70"/>
                      <a:pt x="647" y="61"/>
                      <a:pt x="647" y="51"/>
                    </a:cubicBezTo>
                    <a:cubicBezTo>
                      <a:pt x="647" y="18"/>
                      <a:pt x="647" y="18"/>
                      <a:pt x="647" y="18"/>
                    </a:cubicBezTo>
                    <a:cubicBezTo>
                      <a:pt x="647" y="9"/>
                      <a:pt x="630" y="0"/>
                      <a:pt x="608" y="0"/>
                    </a:cubicBezTo>
                    <a:close/>
                    <a:moveTo>
                      <a:pt x="84" y="56"/>
                    </a:moveTo>
                    <a:cubicBezTo>
                      <a:pt x="39" y="56"/>
                      <a:pt x="39" y="56"/>
                      <a:pt x="39" y="56"/>
                    </a:cubicBezTo>
                    <a:cubicBezTo>
                      <a:pt x="34" y="56"/>
                      <a:pt x="30" y="54"/>
                      <a:pt x="30" y="51"/>
                    </a:cubicBezTo>
                    <a:cubicBezTo>
                      <a:pt x="30" y="18"/>
                      <a:pt x="30" y="18"/>
                      <a:pt x="30" y="18"/>
                    </a:cubicBezTo>
                    <a:cubicBezTo>
                      <a:pt x="30" y="16"/>
                      <a:pt x="34" y="14"/>
                      <a:pt x="39" y="14"/>
                    </a:cubicBezTo>
                    <a:cubicBezTo>
                      <a:pt x="84" y="14"/>
                      <a:pt x="84" y="14"/>
                      <a:pt x="84" y="14"/>
                    </a:cubicBezTo>
                    <a:cubicBezTo>
                      <a:pt x="79" y="14"/>
                      <a:pt x="75" y="16"/>
                      <a:pt x="75" y="18"/>
                    </a:cubicBezTo>
                    <a:cubicBezTo>
                      <a:pt x="75" y="51"/>
                      <a:pt x="75" y="51"/>
                      <a:pt x="75" y="51"/>
                    </a:cubicBezTo>
                    <a:cubicBezTo>
                      <a:pt x="75" y="54"/>
                      <a:pt x="79" y="56"/>
                      <a:pt x="8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8" name="Freeform 265"/>
              <p:cNvSpPr>
                <a:spLocks noEditPoints="1"/>
              </p:cNvSpPr>
              <p:nvPr/>
            </p:nvSpPr>
            <p:spPr bwMode="auto">
              <a:xfrm>
                <a:off x="3234896" y="2294749"/>
                <a:ext cx="400593" cy="240413"/>
              </a:xfrm>
              <a:custGeom>
                <a:avLst/>
                <a:gdLst>
                  <a:gd name="T0" fmla="*/ 0 w 594"/>
                  <a:gd name="T1" fmla="*/ 297 h 356"/>
                  <a:gd name="T2" fmla="*/ 59 w 594"/>
                  <a:gd name="T3" fmla="*/ 356 h 356"/>
                  <a:gd name="T4" fmla="*/ 534 w 594"/>
                  <a:gd name="T5" fmla="*/ 356 h 356"/>
                  <a:gd name="T6" fmla="*/ 594 w 594"/>
                  <a:gd name="T7" fmla="*/ 297 h 356"/>
                  <a:gd name="T8" fmla="*/ 594 w 594"/>
                  <a:gd name="T9" fmla="*/ 0 h 356"/>
                  <a:gd name="T10" fmla="*/ 0 w 594"/>
                  <a:gd name="T11" fmla="*/ 0 h 356"/>
                  <a:gd name="T12" fmla="*/ 0 w 594"/>
                  <a:gd name="T13" fmla="*/ 297 h 356"/>
                  <a:gd name="T14" fmla="*/ 35 w 594"/>
                  <a:gd name="T15" fmla="*/ 35 h 356"/>
                  <a:gd name="T16" fmla="*/ 70 w 594"/>
                  <a:gd name="T17" fmla="*/ 35 h 356"/>
                  <a:gd name="T18" fmla="*/ 70 w 594"/>
                  <a:gd name="T19" fmla="*/ 297 h 356"/>
                  <a:gd name="T20" fmla="*/ 94 w 594"/>
                  <a:gd name="T21" fmla="*/ 321 h 356"/>
                  <a:gd name="T22" fmla="*/ 59 w 594"/>
                  <a:gd name="T23" fmla="*/ 321 h 356"/>
                  <a:gd name="T24" fmla="*/ 35 w 594"/>
                  <a:gd name="T25" fmla="*/ 297 h 356"/>
                  <a:gd name="T26" fmla="*/ 35 w 594"/>
                  <a:gd name="T27" fmla="*/ 3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4" h="356">
                    <a:moveTo>
                      <a:pt x="0" y="297"/>
                    </a:moveTo>
                    <a:cubicBezTo>
                      <a:pt x="0" y="330"/>
                      <a:pt x="27" y="356"/>
                      <a:pt x="59" y="356"/>
                    </a:cubicBezTo>
                    <a:cubicBezTo>
                      <a:pt x="534" y="356"/>
                      <a:pt x="534" y="356"/>
                      <a:pt x="534" y="356"/>
                    </a:cubicBezTo>
                    <a:cubicBezTo>
                      <a:pt x="567" y="356"/>
                      <a:pt x="594" y="330"/>
                      <a:pt x="594" y="297"/>
                    </a:cubicBezTo>
                    <a:cubicBezTo>
                      <a:pt x="594" y="0"/>
                      <a:pt x="594" y="0"/>
                      <a:pt x="594" y="0"/>
                    </a:cubicBezTo>
                    <a:cubicBezTo>
                      <a:pt x="0" y="0"/>
                      <a:pt x="0" y="0"/>
                      <a:pt x="0" y="0"/>
                    </a:cubicBezTo>
                    <a:lnTo>
                      <a:pt x="0" y="297"/>
                    </a:lnTo>
                    <a:close/>
                    <a:moveTo>
                      <a:pt x="35" y="35"/>
                    </a:moveTo>
                    <a:cubicBezTo>
                      <a:pt x="70" y="35"/>
                      <a:pt x="70" y="35"/>
                      <a:pt x="70" y="35"/>
                    </a:cubicBezTo>
                    <a:cubicBezTo>
                      <a:pt x="70" y="297"/>
                      <a:pt x="70" y="297"/>
                      <a:pt x="70" y="297"/>
                    </a:cubicBezTo>
                    <a:cubicBezTo>
                      <a:pt x="70" y="310"/>
                      <a:pt x="81" y="321"/>
                      <a:pt x="94" y="321"/>
                    </a:cubicBezTo>
                    <a:cubicBezTo>
                      <a:pt x="59" y="321"/>
                      <a:pt x="59" y="321"/>
                      <a:pt x="59" y="321"/>
                    </a:cubicBezTo>
                    <a:cubicBezTo>
                      <a:pt x="46" y="321"/>
                      <a:pt x="35" y="310"/>
                      <a:pt x="35" y="297"/>
                    </a:cubicBezTo>
                    <a:lnTo>
                      <a:pt x="35"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73" name="组合 72"/>
          <p:cNvGrpSpPr/>
          <p:nvPr/>
        </p:nvGrpSpPr>
        <p:grpSpPr>
          <a:xfrm>
            <a:off x="5857632" y="2528615"/>
            <a:ext cx="682519" cy="682519"/>
            <a:chOff x="5857632" y="2357165"/>
            <a:chExt cx="682519" cy="682519"/>
          </a:xfrm>
        </p:grpSpPr>
        <p:grpSp>
          <p:nvGrpSpPr>
            <p:cNvPr id="74" name="组合 73"/>
            <p:cNvGrpSpPr/>
            <p:nvPr/>
          </p:nvGrpSpPr>
          <p:grpSpPr>
            <a:xfrm>
              <a:off x="5857632" y="2357165"/>
              <a:ext cx="682519" cy="682519"/>
              <a:chOff x="2646157" y="1103874"/>
              <a:chExt cx="910025" cy="910025"/>
            </a:xfrm>
          </p:grpSpPr>
          <p:grpSp>
            <p:nvGrpSpPr>
              <p:cNvPr id="75" name="组合 80"/>
              <p:cNvGrpSpPr/>
              <p:nvPr/>
            </p:nvGrpSpPr>
            <p:grpSpPr>
              <a:xfrm>
                <a:off x="2646157" y="1103874"/>
                <a:ext cx="910025" cy="910025"/>
                <a:chOff x="1236675" y="2423160"/>
                <a:chExt cx="1950720" cy="1950720"/>
              </a:xfrm>
            </p:grpSpPr>
            <p:sp>
              <p:nvSpPr>
                <p:cNvPr id="83" name="椭圆 82"/>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4" name="椭圆 83"/>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82" name="椭圆 81"/>
              <p:cNvSpPr/>
              <p:nvPr/>
            </p:nvSpPr>
            <p:spPr>
              <a:xfrm>
                <a:off x="2792045" y="1249762"/>
                <a:ext cx="618249" cy="618249"/>
              </a:xfrm>
              <a:prstGeom prst="ellipse">
                <a:avLst/>
              </a:prstGeom>
              <a:solidFill>
                <a:schemeClr val="accent4"/>
              </a:solidFill>
              <a:ln>
                <a:noFill/>
              </a:ln>
              <a:effectLst>
                <a:innerShdw dist="635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81" name="组合 74"/>
            <p:cNvGrpSpPr/>
            <p:nvPr/>
          </p:nvGrpSpPr>
          <p:grpSpPr>
            <a:xfrm>
              <a:off x="6074185" y="2571710"/>
              <a:ext cx="271856" cy="256505"/>
              <a:chOff x="3098700" y="5569159"/>
              <a:chExt cx="642147" cy="605886"/>
            </a:xfrm>
            <a:solidFill>
              <a:schemeClr val="bg1"/>
            </a:solidFill>
          </p:grpSpPr>
          <p:sp>
            <p:nvSpPr>
              <p:cNvPr id="76" name="Freeform 349"/>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7" name="Freeform 350"/>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8"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9"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0"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85" name="组合 84"/>
          <p:cNvGrpSpPr/>
          <p:nvPr/>
        </p:nvGrpSpPr>
        <p:grpSpPr>
          <a:xfrm>
            <a:off x="2546326" y="3941180"/>
            <a:ext cx="682519" cy="682519"/>
            <a:chOff x="2546326" y="3769730"/>
            <a:chExt cx="682519" cy="682519"/>
          </a:xfrm>
        </p:grpSpPr>
        <p:grpSp>
          <p:nvGrpSpPr>
            <p:cNvPr id="86" name="组合 85"/>
            <p:cNvGrpSpPr/>
            <p:nvPr/>
          </p:nvGrpSpPr>
          <p:grpSpPr>
            <a:xfrm>
              <a:off x="2546326" y="3769730"/>
              <a:ext cx="682519" cy="682519"/>
              <a:chOff x="2646157" y="1103874"/>
              <a:chExt cx="910025" cy="910025"/>
            </a:xfrm>
          </p:grpSpPr>
          <p:grpSp>
            <p:nvGrpSpPr>
              <p:cNvPr id="87" name="组合 91"/>
              <p:cNvGrpSpPr/>
              <p:nvPr/>
            </p:nvGrpSpPr>
            <p:grpSpPr>
              <a:xfrm>
                <a:off x="2646157" y="1103874"/>
                <a:ext cx="910025" cy="910025"/>
                <a:chOff x="1236675" y="2423160"/>
                <a:chExt cx="1950720" cy="1950720"/>
              </a:xfrm>
            </p:grpSpPr>
            <p:sp>
              <p:nvSpPr>
                <p:cNvPr id="94" name="椭圆 93"/>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5" name="椭圆 94"/>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93" name="椭圆 92"/>
              <p:cNvSpPr/>
              <p:nvPr/>
            </p:nvSpPr>
            <p:spPr>
              <a:xfrm>
                <a:off x="2792045" y="1249762"/>
                <a:ext cx="618249" cy="618249"/>
              </a:xfrm>
              <a:prstGeom prst="ellipse">
                <a:avLst/>
              </a:prstGeom>
              <a:solidFill>
                <a:schemeClr val="accent3"/>
              </a:solidFill>
              <a:ln>
                <a:noFill/>
              </a:ln>
              <a:effectLst>
                <a:innerShdw dist="635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92" name="组合 86"/>
            <p:cNvGrpSpPr/>
            <p:nvPr/>
          </p:nvGrpSpPr>
          <p:grpSpPr>
            <a:xfrm>
              <a:off x="2804965" y="4001089"/>
              <a:ext cx="218996" cy="245723"/>
              <a:chOff x="3199776" y="780891"/>
              <a:chExt cx="470261" cy="527652"/>
            </a:xfrm>
            <a:solidFill>
              <a:schemeClr val="bg1"/>
            </a:solidFill>
          </p:grpSpPr>
          <p:sp>
            <p:nvSpPr>
              <p:cNvPr id="88"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9"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0"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1"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96" name="组合 95"/>
          <p:cNvGrpSpPr/>
          <p:nvPr/>
        </p:nvGrpSpPr>
        <p:grpSpPr>
          <a:xfrm>
            <a:off x="5857632" y="3941180"/>
            <a:ext cx="682519" cy="682519"/>
            <a:chOff x="5857632" y="3769730"/>
            <a:chExt cx="682519" cy="682519"/>
          </a:xfrm>
        </p:grpSpPr>
        <p:grpSp>
          <p:nvGrpSpPr>
            <p:cNvPr id="97" name="组合 96"/>
            <p:cNvGrpSpPr/>
            <p:nvPr/>
          </p:nvGrpSpPr>
          <p:grpSpPr>
            <a:xfrm>
              <a:off x="5857632" y="3769730"/>
              <a:ext cx="682519" cy="682519"/>
              <a:chOff x="2646157" y="1103874"/>
              <a:chExt cx="910025" cy="910025"/>
            </a:xfrm>
          </p:grpSpPr>
          <p:grpSp>
            <p:nvGrpSpPr>
              <p:cNvPr id="98" name="组合 127"/>
              <p:cNvGrpSpPr/>
              <p:nvPr/>
            </p:nvGrpSpPr>
            <p:grpSpPr>
              <a:xfrm>
                <a:off x="2646157" y="1103874"/>
                <a:ext cx="910025" cy="910025"/>
                <a:chOff x="1236675" y="2423160"/>
                <a:chExt cx="1950720" cy="1950720"/>
              </a:xfrm>
            </p:grpSpPr>
            <p:sp>
              <p:nvSpPr>
                <p:cNvPr id="130" name="椭圆 129"/>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31" name="椭圆 130"/>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129" name="椭圆 128"/>
              <p:cNvSpPr/>
              <p:nvPr/>
            </p:nvSpPr>
            <p:spPr>
              <a:xfrm>
                <a:off x="2792045" y="1249762"/>
                <a:ext cx="618249" cy="618249"/>
              </a:xfrm>
              <a:prstGeom prst="ellipse">
                <a:avLst/>
              </a:prstGeom>
              <a:solidFill>
                <a:schemeClr val="accent6"/>
              </a:solidFill>
              <a:ln>
                <a:noFill/>
              </a:ln>
              <a:effectLst>
                <a:innerShdw dist="63500" dir="13500000">
                  <a:schemeClr val="accent6">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128" name="组合 97"/>
            <p:cNvGrpSpPr/>
            <p:nvPr/>
          </p:nvGrpSpPr>
          <p:grpSpPr>
            <a:xfrm>
              <a:off x="6046201" y="4034137"/>
              <a:ext cx="327824" cy="179625"/>
              <a:chOff x="3085851" y="4418205"/>
              <a:chExt cx="774347" cy="424290"/>
            </a:xfrm>
            <a:solidFill>
              <a:schemeClr val="bg1"/>
            </a:solidFill>
          </p:grpSpPr>
          <p:sp>
            <p:nvSpPr>
              <p:cNvPr id="99" name="Freeform 439"/>
              <p:cNvSpPr/>
              <p:nvPr/>
            </p:nvSpPr>
            <p:spPr bwMode="auto">
              <a:xfrm>
                <a:off x="3676890" y="4518139"/>
                <a:ext cx="183308" cy="97650"/>
              </a:xfrm>
              <a:custGeom>
                <a:avLst/>
                <a:gdLst>
                  <a:gd name="T0" fmla="*/ 272 w 272"/>
                  <a:gd name="T1" fmla="*/ 71 h 145"/>
                  <a:gd name="T2" fmla="*/ 179 w 272"/>
                  <a:gd name="T3" fmla="*/ 0 h 145"/>
                  <a:gd name="T4" fmla="*/ 179 w 272"/>
                  <a:gd name="T5" fmla="*/ 51 h 145"/>
                  <a:gd name="T6" fmla="*/ 0 w 272"/>
                  <a:gd name="T7" fmla="*/ 51 h 145"/>
                  <a:gd name="T8" fmla="*/ 12 w 272"/>
                  <a:gd name="T9" fmla="*/ 94 h 145"/>
                  <a:gd name="T10" fmla="*/ 179 w 272"/>
                  <a:gd name="T11" fmla="*/ 94 h 145"/>
                  <a:gd name="T12" fmla="*/ 179 w 272"/>
                  <a:gd name="T13" fmla="*/ 145 h 145"/>
                  <a:gd name="T14" fmla="*/ 272 w 272"/>
                  <a:gd name="T15" fmla="*/ 7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145">
                    <a:moveTo>
                      <a:pt x="272" y="71"/>
                    </a:moveTo>
                    <a:cubicBezTo>
                      <a:pt x="179" y="0"/>
                      <a:pt x="179" y="0"/>
                      <a:pt x="179" y="0"/>
                    </a:cubicBezTo>
                    <a:cubicBezTo>
                      <a:pt x="179" y="51"/>
                      <a:pt x="179" y="51"/>
                      <a:pt x="179" y="51"/>
                    </a:cubicBezTo>
                    <a:cubicBezTo>
                      <a:pt x="0" y="51"/>
                      <a:pt x="0" y="51"/>
                      <a:pt x="0" y="51"/>
                    </a:cubicBezTo>
                    <a:cubicBezTo>
                      <a:pt x="5" y="65"/>
                      <a:pt x="9" y="79"/>
                      <a:pt x="12" y="94"/>
                    </a:cubicBezTo>
                    <a:cubicBezTo>
                      <a:pt x="179" y="94"/>
                      <a:pt x="179" y="94"/>
                      <a:pt x="179" y="94"/>
                    </a:cubicBezTo>
                    <a:cubicBezTo>
                      <a:pt x="179" y="145"/>
                      <a:pt x="179" y="145"/>
                      <a:pt x="179" y="145"/>
                    </a:cubicBezTo>
                    <a:lnTo>
                      <a:pt x="27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0" name="Freeform 440"/>
              <p:cNvSpPr>
                <a:spLocks noEditPoints="1"/>
              </p:cNvSpPr>
              <p:nvPr/>
            </p:nvSpPr>
            <p:spPr bwMode="auto">
              <a:xfrm>
                <a:off x="3286005" y="4423630"/>
                <a:ext cx="393455" cy="396024"/>
              </a:xfrm>
              <a:custGeom>
                <a:avLst/>
                <a:gdLst>
                  <a:gd name="T0" fmla="*/ 291 w 583"/>
                  <a:gd name="T1" fmla="*/ 0 h 587"/>
                  <a:gd name="T2" fmla="*/ 0 w 583"/>
                  <a:gd name="T3" fmla="*/ 294 h 587"/>
                  <a:gd name="T4" fmla="*/ 291 w 583"/>
                  <a:gd name="T5" fmla="*/ 587 h 587"/>
                  <a:gd name="T6" fmla="*/ 583 w 583"/>
                  <a:gd name="T7" fmla="*/ 294 h 587"/>
                  <a:gd name="T8" fmla="*/ 291 w 583"/>
                  <a:gd name="T9" fmla="*/ 0 h 587"/>
                  <a:gd name="T10" fmla="*/ 291 w 583"/>
                  <a:gd name="T11" fmla="*/ 517 h 587"/>
                  <a:gd name="T12" fmla="*/ 70 w 583"/>
                  <a:gd name="T13" fmla="*/ 294 h 587"/>
                  <a:gd name="T14" fmla="*/ 291 w 583"/>
                  <a:gd name="T15" fmla="*/ 70 h 587"/>
                  <a:gd name="T16" fmla="*/ 513 w 583"/>
                  <a:gd name="T17" fmla="*/ 294 h 587"/>
                  <a:gd name="T18" fmla="*/ 291 w 583"/>
                  <a:gd name="T19" fmla="*/ 51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7">
                    <a:moveTo>
                      <a:pt x="291" y="0"/>
                    </a:moveTo>
                    <a:cubicBezTo>
                      <a:pt x="130" y="0"/>
                      <a:pt x="0" y="132"/>
                      <a:pt x="0" y="294"/>
                    </a:cubicBezTo>
                    <a:cubicBezTo>
                      <a:pt x="0" y="456"/>
                      <a:pt x="130" y="587"/>
                      <a:pt x="291" y="587"/>
                    </a:cubicBezTo>
                    <a:cubicBezTo>
                      <a:pt x="452" y="587"/>
                      <a:pt x="583" y="456"/>
                      <a:pt x="583" y="294"/>
                    </a:cubicBezTo>
                    <a:cubicBezTo>
                      <a:pt x="583" y="132"/>
                      <a:pt x="452" y="0"/>
                      <a:pt x="291" y="0"/>
                    </a:cubicBezTo>
                    <a:close/>
                    <a:moveTo>
                      <a:pt x="291" y="517"/>
                    </a:moveTo>
                    <a:cubicBezTo>
                      <a:pt x="169" y="517"/>
                      <a:pt x="70" y="417"/>
                      <a:pt x="70" y="294"/>
                    </a:cubicBezTo>
                    <a:cubicBezTo>
                      <a:pt x="70" y="170"/>
                      <a:pt x="169" y="70"/>
                      <a:pt x="291" y="70"/>
                    </a:cubicBezTo>
                    <a:cubicBezTo>
                      <a:pt x="413" y="70"/>
                      <a:pt x="513" y="170"/>
                      <a:pt x="513" y="294"/>
                    </a:cubicBezTo>
                    <a:cubicBezTo>
                      <a:pt x="513" y="417"/>
                      <a:pt x="413" y="517"/>
                      <a:pt x="291" y="5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1" name="Freeform 441"/>
              <p:cNvSpPr/>
              <p:nvPr/>
            </p:nvSpPr>
            <p:spPr bwMode="auto">
              <a:xfrm>
                <a:off x="3367094" y="4553829"/>
                <a:ext cx="147046" cy="100505"/>
              </a:xfrm>
              <a:custGeom>
                <a:avLst/>
                <a:gdLst>
                  <a:gd name="T0" fmla="*/ 185 w 218"/>
                  <a:gd name="T1" fmla="*/ 54 h 149"/>
                  <a:gd name="T2" fmla="*/ 185 w 218"/>
                  <a:gd name="T3" fmla="*/ 14 h 149"/>
                  <a:gd name="T4" fmla="*/ 171 w 218"/>
                  <a:gd name="T5" fmla="*/ 0 h 149"/>
                  <a:gd name="T6" fmla="*/ 157 w 218"/>
                  <a:gd name="T7" fmla="*/ 14 h 149"/>
                  <a:gd name="T8" fmla="*/ 157 w 218"/>
                  <a:gd name="T9" fmla="*/ 54 h 149"/>
                  <a:gd name="T10" fmla="*/ 126 w 218"/>
                  <a:gd name="T11" fmla="*/ 91 h 149"/>
                  <a:gd name="T12" fmla="*/ 10 w 218"/>
                  <a:gd name="T13" fmla="*/ 102 h 149"/>
                  <a:gd name="T14" fmla="*/ 1 w 218"/>
                  <a:gd name="T15" fmla="*/ 114 h 149"/>
                  <a:gd name="T16" fmla="*/ 12 w 218"/>
                  <a:gd name="T17" fmla="*/ 123 h 149"/>
                  <a:gd name="T18" fmla="*/ 126 w 218"/>
                  <a:gd name="T19" fmla="*/ 112 h 149"/>
                  <a:gd name="T20" fmla="*/ 171 w 218"/>
                  <a:gd name="T21" fmla="*/ 149 h 149"/>
                  <a:gd name="T22" fmla="*/ 218 w 218"/>
                  <a:gd name="T23" fmla="*/ 101 h 149"/>
                  <a:gd name="T24" fmla="*/ 185 w 218"/>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49">
                    <a:moveTo>
                      <a:pt x="185" y="54"/>
                    </a:moveTo>
                    <a:cubicBezTo>
                      <a:pt x="185" y="14"/>
                      <a:pt x="185" y="14"/>
                      <a:pt x="185" y="14"/>
                    </a:cubicBezTo>
                    <a:cubicBezTo>
                      <a:pt x="185" y="6"/>
                      <a:pt x="179" y="0"/>
                      <a:pt x="171" y="0"/>
                    </a:cubicBezTo>
                    <a:cubicBezTo>
                      <a:pt x="163" y="0"/>
                      <a:pt x="157" y="6"/>
                      <a:pt x="157" y="14"/>
                    </a:cubicBezTo>
                    <a:cubicBezTo>
                      <a:pt x="157" y="54"/>
                      <a:pt x="157" y="54"/>
                      <a:pt x="157" y="54"/>
                    </a:cubicBezTo>
                    <a:cubicBezTo>
                      <a:pt x="141" y="60"/>
                      <a:pt x="129" y="74"/>
                      <a:pt x="126" y="91"/>
                    </a:cubicBezTo>
                    <a:cubicBezTo>
                      <a:pt x="10" y="102"/>
                      <a:pt x="10" y="102"/>
                      <a:pt x="10" y="102"/>
                    </a:cubicBezTo>
                    <a:cubicBezTo>
                      <a:pt x="5" y="103"/>
                      <a:pt x="0" y="108"/>
                      <a:pt x="1" y="114"/>
                    </a:cubicBezTo>
                    <a:cubicBezTo>
                      <a:pt x="1" y="120"/>
                      <a:pt x="7" y="124"/>
                      <a:pt x="12" y="123"/>
                    </a:cubicBezTo>
                    <a:cubicBezTo>
                      <a:pt x="126" y="112"/>
                      <a:pt x="126" y="112"/>
                      <a:pt x="126" y="112"/>
                    </a:cubicBezTo>
                    <a:cubicBezTo>
                      <a:pt x="131" y="133"/>
                      <a:pt x="149" y="149"/>
                      <a:pt x="171" y="149"/>
                    </a:cubicBezTo>
                    <a:cubicBezTo>
                      <a:pt x="197" y="149"/>
                      <a:pt x="218" y="127"/>
                      <a:pt x="218" y="101"/>
                    </a:cubicBezTo>
                    <a:cubicBezTo>
                      <a:pt x="218" y="79"/>
                      <a:pt x="204" y="61"/>
                      <a:pt x="185"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2" name="Freeform 442"/>
              <p:cNvSpPr/>
              <p:nvPr/>
            </p:nvSpPr>
            <p:spPr bwMode="auto">
              <a:xfrm>
                <a:off x="3458748" y="4489015"/>
                <a:ext cx="13705" cy="39117"/>
              </a:xfrm>
              <a:custGeom>
                <a:avLst/>
                <a:gdLst>
                  <a:gd name="T0" fmla="*/ 29 w 48"/>
                  <a:gd name="T1" fmla="*/ 17 h 137"/>
                  <a:gd name="T2" fmla="*/ 29 w 48"/>
                  <a:gd name="T3" fmla="*/ 17 h 137"/>
                  <a:gd name="T4" fmla="*/ 29 w 48"/>
                  <a:gd name="T5" fmla="*/ 137 h 137"/>
                  <a:gd name="T6" fmla="*/ 48 w 48"/>
                  <a:gd name="T7" fmla="*/ 137 h 137"/>
                  <a:gd name="T8" fmla="*/ 48 w 48"/>
                  <a:gd name="T9" fmla="*/ 0 h 137"/>
                  <a:gd name="T10" fmla="*/ 31 w 48"/>
                  <a:gd name="T11" fmla="*/ 0 h 137"/>
                  <a:gd name="T12" fmla="*/ 0 w 48"/>
                  <a:gd name="T13" fmla="*/ 17 h 137"/>
                  <a:gd name="T14" fmla="*/ 5 w 48"/>
                  <a:gd name="T15" fmla="*/ 31 h 137"/>
                  <a:gd name="T16" fmla="*/ 29 w 48"/>
                  <a:gd name="T17" fmla="*/ 1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7">
                    <a:moveTo>
                      <a:pt x="29" y="17"/>
                    </a:moveTo>
                    <a:lnTo>
                      <a:pt x="29" y="17"/>
                    </a:lnTo>
                    <a:lnTo>
                      <a:pt x="29" y="137"/>
                    </a:lnTo>
                    <a:lnTo>
                      <a:pt x="48" y="137"/>
                    </a:lnTo>
                    <a:lnTo>
                      <a:pt x="48" y="0"/>
                    </a:lnTo>
                    <a:lnTo>
                      <a:pt x="31" y="0"/>
                    </a:lnTo>
                    <a:lnTo>
                      <a:pt x="0" y="17"/>
                    </a:lnTo>
                    <a:lnTo>
                      <a:pt x="5" y="31"/>
                    </a:lnTo>
                    <a:lnTo>
                      <a:pt x="29"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3" name="Freeform 443"/>
              <p:cNvSpPr/>
              <p:nvPr/>
            </p:nvSpPr>
            <p:spPr bwMode="auto">
              <a:xfrm>
                <a:off x="3476450" y="4488444"/>
                <a:ext cx="24841" cy="39688"/>
              </a:xfrm>
              <a:custGeom>
                <a:avLst/>
                <a:gdLst>
                  <a:gd name="T0" fmla="*/ 37 w 37"/>
                  <a:gd name="T1" fmla="*/ 52 h 59"/>
                  <a:gd name="T2" fmla="*/ 11 w 37"/>
                  <a:gd name="T3" fmla="*/ 52 h 59"/>
                  <a:gd name="T4" fmla="*/ 11 w 37"/>
                  <a:gd name="T5" fmla="*/ 52 h 59"/>
                  <a:gd name="T6" fmla="*/ 16 w 37"/>
                  <a:gd name="T7" fmla="*/ 48 h 59"/>
                  <a:gd name="T8" fmla="*/ 36 w 37"/>
                  <a:gd name="T9" fmla="*/ 17 h 59"/>
                  <a:gd name="T10" fmla="*/ 18 w 37"/>
                  <a:gd name="T11" fmla="*/ 0 h 59"/>
                  <a:gd name="T12" fmla="*/ 2 w 37"/>
                  <a:gd name="T13" fmla="*/ 6 h 59"/>
                  <a:gd name="T14" fmla="*/ 4 w 37"/>
                  <a:gd name="T15" fmla="*/ 11 h 59"/>
                  <a:gd name="T16" fmla="*/ 17 w 37"/>
                  <a:gd name="T17" fmla="*/ 7 h 59"/>
                  <a:gd name="T18" fmla="*/ 28 w 37"/>
                  <a:gd name="T19" fmla="*/ 18 h 59"/>
                  <a:gd name="T20" fmla="*/ 7 w 37"/>
                  <a:gd name="T21" fmla="*/ 48 h 59"/>
                  <a:gd name="T22" fmla="*/ 0 w 37"/>
                  <a:gd name="T23" fmla="*/ 54 h 59"/>
                  <a:gd name="T24" fmla="*/ 0 w 37"/>
                  <a:gd name="T25" fmla="*/ 59 h 59"/>
                  <a:gd name="T26" fmla="*/ 37 w 37"/>
                  <a:gd name="T27" fmla="*/ 59 h 59"/>
                  <a:gd name="T28" fmla="*/ 37 w 37"/>
                  <a:gd name="T29"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59">
                    <a:moveTo>
                      <a:pt x="37" y="52"/>
                    </a:moveTo>
                    <a:cubicBezTo>
                      <a:pt x="11" y="52"/>
                      <a:pt x="11" y="52"/>
                      <a:pt x="11" y="52"/>
                    </a:cubicBezTo>
                    <a:cubicBezTo>
                      <a:pt x="11" y="52"/>
                      <a:pt x="11" y="52"/>
                      <a:pt x="11" y="52"/>
                    </a:cubicBezTo>
                    <a:cubicBezTo>
                      <a:pt x="16" y="48"/>
                      <a:pt x="16" y="48"/>
                      <a:pt x="16" y="48"/>
                    </a:cubicBezTo>
                    <a:cubicBezTo>
                      <a:pt x="28" y="36"/>
                      <a:pt x="36" y="27"/>
                      <a:pt x="36" y="17"/>
                    </a:cubicBezTo>
                    <a:cubicBezTo>
                      <a:pt x="36" y="9"/>
                      <a:pt x="31" y="0"/>
                      <a:pt x="18" y="0"/>
                    </a:cubicBezTo>
                    <a:cubicBezTo>
                      <a:pt x="12" y="0"/>
                      <a:pt x="6" y="3"/>
                      <a:pt x="2" y="6"/>
                    </a:cubicBezTo>
                    <a:cubicBezTo>
                      <a:pt x="4" y="11"/>
                      <a:pt x="4" y="11"/>
                      <a:pt x="4" y="11"/>
                    </a:cubicBezTo>
                    <a:cubicBezTo>
                      <a:pt x="7" y="9"/>
                      <a:pt x="11" y="7"/>
                      <a:pt x="17" y="7"/>
                    </a:cubicBezTo>
                    <a:cubicBezTo>
                      <a:pt x="25" y="7"/>
                      <a:pt x="28" y="12"/>
                      <a:pt x="28" y="18"/>
                    </a:cubicBezTo>
                    <a:cubicBezTo>
                      <a:pt x="28" y="26"/>
                      <a:pt x="21" y="34"/>
                      <a:pt x="7" y="48"/>
                    </a:cubicBezTo>
                    <a:cubicBezTo>
                      <a:pt x="0" y="54"/>
                      <a:pt x="0" y="54"/>
                      <a:pt x="0" y="54"/>
                    </a:cubicBezTo>
                    <a:cubicBezTo>
                      <a:pt x="0" y="59"/>
                      <a:pt x="0" y="59"/>
                      <a:pt x="0" y="59"/>
                    </a:cubicBezTo>
                    <a:cubicBezTo>
                      <a:pt x="37" y="59"/>
                      <a:pt x="37" y="59"/>
                      <a:pt x="37" y="59"/>
                    </a:cubicBezTo>
                    <a:lnTo>
                      <a:pt x="37"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4" name="Freeform 444"/>
              <p:cNvSpPr/>
              <p:nvPr/>
            </p:nvSpPr>
            <p:spPr bwMode="auto">
              <a:xfrm>
                <a:off x="3590375" y="4605795"/>
                <a:ext cx="24270" cy="39688"/>
              </a:xfrm>
              <a:custGeom>
                <a:avLst/>
                <a:gdLst>
                  <a:gd name="T0" fmla="*/ 36 w 36"/>
                  <a:gd name="T1" fmla="*/ 42 h 59"/>
                  <a:gd name="T2" fmla="*/ 23 w 36"/>
                  <a:gd name="T3" fmla="*/ 27 h 59"/>
                  <a:gd name="T4" fmla="*/ 23 w 36"/>
                  <a:gd name="T5" fmla="*/ 27 h 59"/>
                  <a:gd name="T6" fmla="*/ 34 w 36"/>
                  <a:gd name="T7" fmla="*/ 14 h 59"/>
                  <a:gd name="T8" fmla="*/ 17 w 36"/>
                  <a:gd name="T9" fmla="*/ 0 h 59"/>
                  <a:gd name="T10" fmla="*/ 2 w 36"/>
                  <a:gd name="T11" fmla="*/ 4 h 59"/>
                  <a:gd name="T12" fmla="*/ 4 w 36"/>
                  <a:gd name="T13" fmla="*/ 10 h 59"/>
                  <a:gd name="T14" fmla="*/ 16 w 36"/>
                  <a:gd name="T15" fmla="*/ 6 h 59"/>
                  <a:gd name="T16" fmla="*/ 26 w 36"/>
                  <a:gd name="T17" fmla="*/ 15 h 59"/>
                  <a:gd name="T18" fmla="*/ 13 w 36"/>
                  <a:gd name="T19" fmla="*/ 25 h 59"/>
                  <a:gd name="T20" fmla="*/ 9 w 36"/>
                  <a:gd name="T21" fmla="*/ 25 h 59"/>
                  <a:gd name="T22" fmla="*/ 9 w 36"/>
                  <a:gd name="T23" fmla="*/ 31 h 59"/>
                  <a:gd name="T24" fmla="*/ 13 w 36"/>
                  <a:gd name="T25" fmla="*/ 31 h 59"/>
                  <a:gd name="T26" fmla="*/ 28 w 36"/>
                  <a:gd name="T27" fmla="*/ 42 h 59"/>
                  <a:gd name="T28" fmla="*/ 15 w 36"/>
                  <a:gd name="T29" fmla="*/ 53 h 59"/>
                  <a:gd name="T30" fmla="*/ 2 w 36"/>
                  <a:gd name="T31" fmla="*/ 50 h 59"/>
                  <a:gd name="T32" fmla="*/ 0 w 36"/>
                  <a:gd name="T33" fmla="*/ 56 h 59"/>
                  <a:gd name="T34" fmla="*/ 15 w 36"/>
                  <a:gd name="T35" fmla="*/ 59 h 59"/>
                  <a:gd name="T36" fmla="*/ 36 w 36"/>
                  <a:gd name="T37" fmla="*/ 4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59">
                    <a:moveTo>
                      <a:pt x="36" y="42"/>
                    </a:moveTo>
                    <a:cubicBezTo>
                      <a:pt x="36" y="34"/>
                      <a:pt x="30" y="29"/>
                      <a:pt x="23" y="27"/>
                    </a:cubicBezTo>
                    <a:cubicBezTo>
                      <a:pt x="23" y="27"/>
                      <a:pt x="23" y="27"/>
                      <a:pt x="23" y="27"/>
                    </a:cubicBezTo>
                    <a:cubicBezTo>
                      <a:pt x="30" y="25"/>
                      <a:pt x="34" y="20"/>
                      <a:pt x="34" y="14"/>
                    </a:cubicBezTo>
                    <a:cubicBezTo>
                      <a:pt x="34" y="7"/>
                      <a:pt x="29" y="0"/>
                      <a:pt x="17" y="0"/>
                    </a:cubicBezTo>
                    <a:cubicBezTo>
                      <a:pt x="11" y="0"/>
                      <a:pt x="5" y="2"/>
                      <a:pt x="2" y="4"/>
                    </a:cubicBezTo>
                    <a:cubicBezTo>
                      <a:pt x="4" y="10"/>
                      <a:pt x="4" y="10"/>
                      <a:pt x="4" y="10"/>
                    </a:cubicBezTo>
                    <a:cubicBezTo>
                      <a:pt x="7" y="8"/>
                      <a:pt x="11" y="6"/>
                      <a:pt x="16" y="6"/>
                    </a:cubicBezTo>
                    <a:cubicBezTo>
                      <a:pt x="23" y="6"/>
                      <a:pt x="26" y="10"/>
                      <a:pt x="26" y="15"/>
                    </a:cubicBezTo>
                    <a:cubicBezTo>
                      <a:pt x="26" y="22"/>
                      <a:pt x="19" y="25"/>
                      <a:pt x="13" y="25"/>
                    </a:cubicBezTo>
                    <a:cubicBezTo>
                      <a:pt x="9" y="25"/>
                      <a:pt x="9" y="25"/>
                      <a:pt x="9" y="25"/>
                    </a:cubicBezTo>
                    <a:cubicBezTo>
                      <a:pt x="9" y="31"/>
                      <a:pt x="9" y="31"/>
                      <a:pt x="9" y="31"/>
                    </a:cubicBezTo>
                    <a:cubicBezTo>
                      <a:pt x="13" y="31"/>
                      <a:pt x="13" y="31"/>
                      <a:pt x="13" y="31"/>
                    </a:cubicBezTo>
                    <a:cubicBezTo>
                      <a:pt x="21" y="31"/>
                      <a:pt x="28" y="34"/>
                      <a:pt x="28" y="42"/>
                    </a:cubicBezTo>
                    <a:cubicBezTo>
                      <a:pt x="28" y="47"/>
                      <a:pt x="25" y="53"/>
                      <a:pt x="15" y="53"/>
                    </a:cubicBezTo>
                    <a:cubicBezTo>
                      <a:pt x="10" y="53"/>
                      <a:pt x="5" y="51"/>
                      <a:pt x="2" y="50"/>
                    </a:cubicBezTo>
                    <a:cubicBezTo>
                      <a:pt x="0" y="56"/>
                      <a:pt x="0" y="56"/>
                      <a:pt x="0" y="56"/>
                    </a:cubicBezTo>
                    <a:cubicBezTo>
                      <a:pt x="3" y="57"/>
                      <a:pt x="9" y="59"/>
                      <a:pt x="15" y="59"/>
                    </a:cubicBezTo>
                    <a:cubicBezTo>
                      <a:pt x="29" y="59"/>
                      <a:pt x="36" y="51"/>
                      <a:pt x="36"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5" name="Freeform 445"/>
              <p:cNvSpPr>
                <a:spLocks noEditPoints="1"/>
              </p:cNvSpPr>
              <p:nvPr/>
            </p:nvSpPr>
            <p:spPr bwMode="auto">
              <a:xfrm>
                <a:off x="3469027" y="4710869"/>
                <a:ext cx="26839" cy="40545"/>
              </a:xfrm>
              <a:custGeom>
                <a:avLst/>
                <a:gdLst>
                  <a:gd name="T0" fmla="*/ 23 w 40"/>
                  <a:gd name="T1" fmla="*/ 21 h 60"/>
                  <a:gd name="T2" fmla="*/ 9 w 40"/>
                  <a:gd name="T3" fmla="*/ 28 h 60"/>
                  <a:gd name="T4" fmla="*/ 8 w 40"/>
                  <a:gd name="T5" fmla="*/ 28 h 60"/>
                  <a:gd name="T6" fmla="*/ 28 w 40"/>
                  <a:gd name="T7" fmla="*/ 7 h 60"/>
                  <a:gd name="T8" fmla="*/ 34 w 40"/>
                  <a:gd name="T9" fmla="*/ 7 h 60"/>
                  <a:gd name="T10" fmla="*/ 34 w 40"/>
                  <a:gd name="T11" fmla="*/ 0 h 60"/>
                  <a:gd name="T12" fmla="*/ 29 w 40"/>
                  <a:gd name="T13" fmla="*/ 1 h 60"/>
                  <a:gd name="T14" fmla="*/ 10 w 40"/>
                  <a:gd name="T15" fmla="*/ 9 h 60"/>
                  <a:gd name="T16" fmla="*/ 0 w 40"/>
                  <a:gd name="T17" fmla="*/ 35 h 60"/>
                  <a:gd name="T18" fmla="*/ 21 w 40"/>
                  <a:gd name="T19" fmla="*/ 60 h 60"/>
                  <a:gd name="T20" fmla="*/ 40 w 40"/>
                  <a:gd name="T21" fmla="*/ 39 h 60"/>
                  <a:gd name="T22" fmla="*/ 23 w 40"/>
                  <a:gd name="T23" fmla="*/ 21 h 60"/>
                  <a:gd name="T24" fmla="*/ 21 w 40"/>
                  <a:gd name="T25" fmla="*/ 54 h 60"/>
                  <a:gd name="T26" fmla="*/ 8 w 40"/>
                  <a:gd name="T27" fmla="*/ 37 h 60"/>
                  <a:gd name="T28" fmla="*/ 9 w 40"/>
                  <a:gd name="T29" fmla="*/ 34 h 60"/>
                  <a:gd name="T30" fmla="*/ 20 w 40"/>
                  <a:gd name="T31" fmla="*/ 27 h 60"/>
                  <a:gd name="T32" fmla="*/ 32 w 40"/>
                  <a:gd name="T33" fmla="*/ 40 h 60"/>
                  <a:gd name="T34" fmla="*/ 21 w 40"/>
                  <a:gd name="T35" fmla="*/ 5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60">
                    <a:moveTo>
                      <a:pt x="23" y="21"/>
                    </a:moveTo>
                    <a:cubicBezTo>
                      <a:pt x="16" y="21"/>
                      <a:pt x="11" y="24"/>
                      <a:pt x="9" y="28"/>
                    </a:cubicBezTo>
                    <a:cubicBezTo>
                      <a:pt x="8" y="28"/>
                      <a:pt x="8" y="28"/>
                      <a:pt x="8" y="28"/>
                    </a:cubicBezTo>
                    <a:cubicBezTo>
                      <a:pt x="10" y="18"/>
                      <a:pt x="16" y="9"/>
                      <a:pt x="28" y="7"/>
                    </a:cubicBezTo>
                    <a:cubicBezTo>
                      <a:pt x="31" y="7"/>
                      <a:pt x="33" y="7"/>
                      <a:pt x="34" y="7"/>
                    </a:cubicBezTo>
                    <a:cubicBezTo>
                      <a:pt x="34" y="0"/>
                      <a:pt x="34" y="0"/>
                      <a:pt x="34" y="0"/>
                    </a:cubicBezTo>
                    <a:cubicBezTo>
                      <a:pt x="33" y="0"/>
                      <a:pt x="31" y="1"/>
                      <a:pt x="29" y="1"/>
                    </a:cubicBezTo>
                    <a:cubicBezTo>
                      <a:pt x="21" y="2"/>
                      <a:pt x="15" y="5"/>
                      <a:pt x="10" y="9"/>
                    </a:cubicBezTo>
                    <a:cubicBezTo>
                      <a:pt x="5" y="15"/>
                      <a:pt x="0" y="24"/>
                      <a:pt x="0" y="35"/>
                    </a:cubicBezTo>
                    <a:cubicBezTo>
                      <a:pt x="0" y="50"/>
                      <a:pt x="9" y="60"/>
                      <a:pt x="21" y="60"/>
                    </a:cubicBezTo>
                    <a:cubicBezTo>
                      <a:pt x="33" y="60"/>
                      <a:pt x="40" y="50"/>
                      <a:pt x="40" y="39"/>
                    </a:cubicBezTo>
                    <a:cubicBezTo>
                      <a:pt x="40" y="28"/>
                      <a:pt x="33" y="21"/>
                      <a:pt x="23" y="21"/>
                    </a:cubicBezTo>
                    <a:close/>
                    <a:moveTo>
                      <a:pt x="21" y="54"/>
                    </a:moveTo>
                    <a:cubicBezTo>
                      <a:pt x="13" y="54"/>
                      <a:pt x="8" y="47"/>
                      <a:pt x="8" y="37"/>
                    </a:cubicBezTo>
                    <a:cubicBezTo>
                      <a:pt x="8" y="36"/>
                      <a:pt x="9" y="35"/>
                      <a:pt x="9" y="34"/>
                    </a:cubicBezTo>
                    <a:cubicBezTo>
                      <a:pt x="11" y="30"/>
                      <a:pt x="15" y="27"/>
                      <a:pt x="20" y="27"/>
                    </a:cubicBezTo>
                    <a:cubicBezTo>
                      <a:pt x="27" y="27"/>
                      <a:pt x="32" y="32"/>
                      <a:pt x="32" y="40"/>
                    </a:cubicBezTo>
                    <a:cubicBezTo>
                      <a:pt x="32" y="48"/>
                      <a:pt x="28" y="54"/>
                      <a:pt x="2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6" name="Freeform 446"/>
              <p:cNvSpPr>
                <a:spLocks noEditPoints="1"/>
              </p:cNvSpPr>
              <p:nvPr/>
            </p:nvSpPr>
            <p:spPr bwMode="auto">
              <a:xfrm>
                <a:off x="3339398" y="4606366"/>
                <a:ext cx="25697" cy="39974"/>
              </a:xfrm>
              <a:custGeom>
                <a:avLst/>
                <a:gdLst>
                  <a:gd name="T0" fmla="*/ 19 w 38"/>
                  <a:gd name="T1" fmla="*/ 0 h 59"/>
                  <a:gd name="T2" fmla="*/ 0 w 38"/>
                  <a:gd name="T3" fmla="*/ 20 h 59"/>
                  <a:gd name="T4" fmla="*/ 17 w 38"/>
                  <a:gd name="T5" fmla="*/ 38 h 59"/>
                  <a:gd name="T6" fmla="*/ 30 w 38"/>
                  <a:gd name="T7" fmla="*/ 32 h 59"/>
                  <a:gd name="T8" fmla="*/ 30 w 38"/>
                  <a:gd name="T9" fmla="*/ 32 h 59"/>
                  <a:gd name="T10" fmla="*/ 23 w 38"/>
                  <a:gd name="T11" fmla="*/ 47 h 59"/>
                  <a:gd name="T12" fmla="*/ 11 w 38"/>
                  <a:gd name="T13" fmla="*/ 53 h 59"/>
                  <a:gd name="T14" fmla="*/ 5 w 38"/>
                  <a:gd name="T15" fmla="*/ 53 h 59"/>
                  <a:gd name="T16" fmla="*/ 5 w 38"/>
                  <a:gd name="T17" fmla="*/ 59 h 59"/>
                  <a:gd name="T18" fmla="*/ 12 w 38"/>
                  <a:gd name="T19" fmla="*/ 59 h 59"/>
                  <a:gd name="T20" fmla="*/ 28 w 38"/>
                  <a:gd name="T21" fmla="*/ 51 h 59"/>
                  <a:gd name="T22" fmla="*/ 38 w 38"/>
                  <a:gd name="T23" fmla="*/ 24 h 59"/>
                  <a:gd name="T24" fmla="*/ 19 w 38"/>
                  <a:gd name="T25" fmla="*/ 0 h 59"/>
                  <a:gd name="T26" fmla="*/ 30 w 38"/>
                  <a:gd name="T27" fmla="*/ 26 h 59"/>
                  <a:gd name="T28" fmla="*/ 18 w 38"/>
                  <a:gd name="T29" fmla="*/ 32 h 59"/>
                  <a:gd name="T30" fmla="*/ 7 w 38"/>
                  <a:gd name="T31" fmla="*/ 20 h 59"/>
                  <a:gd name="T32" fmla="*/ 19 w 38"/>
                  <a:gd name="T33" fmla="*/ 6 h 59"/>
                  <a:gd name="T34" fmla="*/ 30 w 38"/>
                  <a:gd name="T35" fmla="*/ 23 h 59"/>
                  <a:gd name="T36" fmla="*/ 30 w 38"/>
                  <a:gd name="T37"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59">
                    <a:moveTo>
                      <a:pt x="19" y="0"/>
                    </a:moveTo>
                    <a:cubicBezTo>
                      <a:pt x="8" y="0"/>
                      <a:pt x="0" y="10"/>
                      <a:pt x="0" y="20"/>
                    </a:cubicBezTo>
                    <a:cubicBezTo>
                      <a:pt x="0" y="30"/>
                      <a:pt x="6" y="38"/>
                      <a:pt x="17" y="38"/>
                    </a:cubicBezTo>
                    <a:cubicBezTo>
                      <a:pt x="22" y="38"/>
                      <a:pt x="27" y="36"/>
                      <a:pt x="30" y="32"/>
                    </a:cubicBezTo>
                    <a:cubicBezTo>
                      <a:pt x="30" y="32"/>
                      <a:pt x="30" y="32"/>
                      <a:pt x="30" y="32"/>
                    </a:cubicBezTo>
                    <a:cubicBezTo>
                      <a:pt x="29" y="39"/>
                      <a:pt x="27" y="44"/>
                      <a:pt x="23" y="47"/>
                    </a:cubicBezTo>
                    <a:cubicBezTo>
                      <a:pt x="20" y="50"/>
                      <a:pt x="15" y="52"/>
                      <a:pt x="11" y="53"/>
                    </a:cubicBezTo>
                    <a:cubicBezTo>
                      <a:pt x="8" y="53"/>
                      <a:pt x="6" y="53"/>
                      <a:pt x="5" y="53"/>
                    </a:cubicBezTo>
                    <a:cubicBezTo>
                      <a:pt x="5" y="59"/>
                      <a:pt x="5" y="59"/>
                      <a:pt x="5" y="59"/>
                    </a:cubicBezTo>
                    <a:cubicBezTo>
                      <a:pt x="6" y="59"/>
                      <a:pt x="9" y="59"/>
                      <a:pt x="12" y="59"/>
                    </a:cubicBezTo>
                    <a:cubicBezTo>
                      <a:pt x="18" y="58"/>
                      <a:pt x="24" y="56"/>
                      <a:pt x="28" y="51"/>
                    </a:cubicBezTo>
                    <a:cubicBezTo>
                      <a:pt x="34" y="46"/>
                      <a:pt x="38" y="37"/>
                      <a:pt x="38" y="24"/>
                    </a:cubicBezTo>
                    <a:cubicBezTo>
                      <a:pt x="38" y="9"/>
                      <a:pt x="31" y="0"/>
                      <a:pt x="19" y="0"/>
                    </a:cubicBezTo>
                    <a:close/>
                    <a:moveTo>
                      <a:pt x="30" y="26"/>
                    </a:moveTo>
                    <a:cubicBezTo>
                      <a:pt x="28" y="30"/>
                      <a:pt x="24" y="32"/>
                      <a:pt x="18" y="32"/>
                    </a:cubicBezTo>
                    <a:cubicBezTo>
                      <a:pt x="12" y="32"/>
                      <a:pt x="7" y="27"/>
                      <a:pt x="7" y="20"/>
                    </a:cubicBezTo>
                    <a:cubicBezTo>
                      <a:pt x="7" y="12"/>
                      <a:pt x="12" y="6"/>
                      <a:pt x="19" y="6"/>
                    </a:cubicBezTo>
                    <a:cubicBezTo>
                      <a:pt x="27" y="6"/>
                      <a:pt x="30" y="13"/>
                      <a:pt x="30" y="23"/>
                    </a:cubicBezTo>
                    <a:cubicBezTo>
                      <a:pt x="30" y="25"/>
                      <a:pt x="30" y="25"/>
                      <a:pt x="3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7" name="Oval 447"/>
              <p:cNvSpPr>
                <a:spLocks noChangeArrowheads="1"/>
              </p:cNvSpPr>
              <p:nvPr/>
            </p:nvSpPr>
            <p:spPr bwMode="auto">
              <a:xfrm>
                <a:off x="3388794" y="4539553"/>
                <a:ext cx="18845" cy="1827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8" name="Oval 448"/>
              <p:cNvSpPr>
                <a:spLocks noChangeArrowheads="1"/>
              </p:cNvSpPr>
              <p:nvPr/>
            </p:nvSpPr>
            <p:spPr bwMode="auto">
              <a:xfrm>
                <a:off x="3552686" y="4539553"/>
                <a:ext cx="19416" cy="1827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9" name="Oval 449"/>
              <p:cNvSpPr>
                <a:spLocks noChangeArrowheads="1"/>
              </p:cNvSpPr>
              <p:nvPr/>
            </p:nvSpPr>
            <p:spPr bwMode="auto">
              <a:xfrm>
                <a:off x="3552686" y="4695450"/>
                <a:ext cx="19416" cy="1770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0" name="Freeform 450"/>
              <p:cNvSpPr/>
              <p:nvPr/>
            </p:nvSpPr>
            <p:spPr bwMode="auto">
              <a:xfrm>
                <a:off x="3085851" y="4650337"/>
                <a:ext cx="211860" cy="97650"/>
              </a:xfrm>
              <a:custGeom>
                <a:avLst/>
                <a:gdLst>
                  <a:gd name="T0" fmla="*/ 92 w 314"/>
                  <a:gd name="T1" fmla="*/ 51 h 145"/>
                  <a:gd name="T2" fmla="*/ 92 w 314"/>
                  <a:gd name="T3" fmla="*/ 0 h 145"/>
                  <a:gd name="T4" fmla="*/ 0 w 314"/>
                  <a:gd name="T5" fmla="*/ 71 h 145"/>
                  <a:gd name="T6" fmla="*/ 92 w 314"/>
                  <a:gd name="T7" fmla="*/ 145 h 145"/>
                  <a:gd name="T8" fmla="*/ 92 w 314"/>
                  <a:gd name="T9" fmla="*/ 94 h 145"/>
                  <a:gd name="T10" fmla="*/ 314 w 314"/>
                  <a:gd name="T11" fmla="*/ 94 h 145"/>
                  <a:gd name="T12" fmla="*/ 297 w 314"/>
                  <a:gd name="T13" fmla="*/ 51 h 145"/>
                  <a:gd name="T14" fmla="*/ 92 w 314"/>
                  <a:gd name="T15" fmla="*/ 5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145">
                    <a:moveTo>
                      <a:pt x="92" y="51"/>
                    </a:moveTo>
                    <a:cubicBezTo>
                      <a:pt x="92" y="0"/>
                      <a:pt x="92" y="0"/>
                      <a:pt x="92" y="0"/>
                    </a:cubicBezTo>
                    <a:cubicBezTo>
                      <a:pt x="0" y="71"/>
                      <a:pt x="0" y="71"/>
                      <a:pt x="0" y="71"/>
                    </a:cubicBezTo>
                    <a:cubicBezTo>
                      <a:pt x="92" y="145"/>
                      <a:pt x="92" y="145"/>
                      <a:pt x="92" y="145"/>
                    </a:cubicBezTo>
                    <a:cubicBezTo>
                      <a:pt x="92" y="94"/>
                      <a:pt x="92" y="94"/>
                      <a:pt x="92" y="94"/>
                    </a:cubicBezTo>
                    <a:cubicBezTo>
                      <a:pt x="314" y="94"/>
                      <a:pt x="314" y="94"/>
                      <a:pt x="314" y="94"/>
                    </a:cubicBezTo>
                    <a:cubicBezTo>
                      <a:pt x="308" y="80"/>
                      <a:pt x="302" y="66"/>
                      <a:pt x="297" y="51"/>
                    </a:cubicBezTo>
                    <a:lnTo>
                      <a:pt x="92"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1" name="Oval 451"/>
              <p:cNvSpPr>
                <a:spLocks noChangeArrowheads="1"/>
              </p:cNvSpPr>
              <p:nvPr/>
            </p:nvSpPr>
            <p:spPr bwMode="auto">
              <a:xfrm>
                <a:off x="3388794" y="4696021"/>
                <a:ext cx="18845" cy="1770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2" name="Freeform 452"/>
              <p:cNvSpPr/>
              <p:nvPr/>
            </p:nvSpPr>
            <p:spPr bwMode="auto">
              <a:xfrm>
                <a:off x="3698304" y="4718292"/>
                <a:ext cx="35120" cy="60246"/>
              </a:xfrm>
              <a:custGeom>
                <a:avLst/>
                <a:gdLst>
                  <a:gd name="T0" fmla="*/ 0 w 52"/>
                  <a:gd name="T1" fmla="*/ 0 h 89"/>
                  <a:gd name="T2" fmla="*/ 0 w 52"/>
                  <a:gd name="T3" fmla="*/ 78 h 89"/>
                  <a:gd name="T4" fmla="*/ 26 w 52"/>
                  <a:gd name="T5" fmla="*/ 89 h 89"/>
                  <a:gd name="T6" fmla="*/ 52 w 52"/>
                  <a:gd name="T7" fmla="*/ 78 h 89"/>
                  <a:gd name="T8" fmla="*/ 52 w 52"/>
                  <a:gd name="T9" fmla="*/ 0 h 89"/>
                  <a:gd name="T10" fmla="*/ 26 w 52"/>
                  <a:gd name="T11" fmla="*/ 6 h 89"/>
                  <a:gd name="T12" fmla="*/ 0 w 52"/>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0" y="0"/>
                    </a:moveTo>
                    <a:cubicBezTo>
                      <a:pt x="0" y="78"/>
                      <a:pt x="0" y="78"/>
                      <a:pt x="0" y="78"/>
                    </a:cubicBezTo>
                    <a:cubicBezTo>
                      <a:pt x="0" y="84"/>
                      <a:pt x="11" y="89"/>
                      <a:pt x="26" y="89"/>
                    </a:cubicBezTo>
                    <a:cubicBezTo>
                      <a:pt x="40" y="89"/>
                      <a:pt x="52" y="84"/>
                      <a:pt x="52" y="78"/>
                    </a:cubicBezTo>
                    <a:cubicBezTo>
                      <a:pt x="52" y="0"/>
                      <a:pt x="52" y="0"/>
                      <a:pt x="52" y="0"/>
                    </a:cubicBezTo>
                    <a:cubicBezTo>
                      <a:pt x="46" y="4"/>
                      <a:pt x="35" y="6"/>
                      <a:pt x="26" y="6"/>
                    </a:cubicBezTo>
                    <a:cubicBezTo>
                      <a:pt x="16" y="6"/>
                      <a:pt x="5"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3" name="Oval 453"/>
              <p:cNvSpPr>
                <a:spLocks noChangeArrowheads="1"/>
              </p:cNvSpPr>
              <p:nvPr/>
            </p:nvSpPr>
            <p:spPr bwMode="auto">
              <a:xfrm>
                <a:off x="3698304" y="4704873"/>
                <a:ext cx="35120" cy="142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4" name="Freeform 454"/>
              <p:cNvSpPr/>
              <p:nvPr/>
            </p:nvSpPr>
            <p:spPr bwMode="auto">
              <a:xfrm>
                <a:off x="3748271" y="4695450"/>
                <a:ext cx="35120" cy="83088"/>
              </a:xfrm>
              <a:custGeom>
                <a:avLst/>
                <a:gdLst>
                  <a:gd name="T0" fmla="*/ 0 w 52"/>
                  <a:gd name="T1" fmla="*/ 0 h 123"/>
                  <a:gd name="T2" fmla="*/ 0 w 52"/>
                  <a:gd name="T3" fmla="*/ 110 h 123"/>
                  <a:gd name="T4" fmla="*/ 0 w 52"/>
                  <a:gd name="T5" fmla="*/ 112 h 123"/>
                  <a:gd name="T6" fmla="*/ 26 w 52"/>
                  <a:gd name="T7" fmla="*/ 123 h 123"/>
                  <a:gd name="T8" fmla="*/ 52 w 52"/>
                  <a:gd name="T9" fmla="*/ 112 h 123"/>
                  <a:gd name="T10" fmla="*/ 52 w 52"/>
                  <a:gd name="T11" fmla="*/ 112 h 123"/>
                  <a:gd name="T12" fmla="*/ 52 w 52"/>
                  <a:gd name="T13" fmla="*/ 0 h 123"/>
                  <a:gd name="T14" fmla="*/ 26 w 52"/>
                  <a:gd name="T15" fmla="*/ 6 h 123"/>
                  <a:gd name="T16" fmla="*/ 0 w 52"/>
                  <a:gd name="T1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23">
                    <a:moveTo>
                      <a:pt x="0" y="0"/>
                    </a:moveTo>
                    <a:cubicBezTo>
                      <a:pt x="0" y="110"/>
                      <a:pt x="0" y="110"/>
                      <a:pt x="0" y="110"/>
                    </a:cubicBezTo>
                    <a:cubicBezTo>
                      <a:pt x="0" y="111"/>
                      <a:pt x="0" y="111"/>
                      <a:pt x="0" y="112"/>
                    </a:cubicBezTo>
                    <a:cubicBezTo>
                      <a:pt x="0" y="118"/>
                      <a:pt x="11" y="123"/>
                      <a:pt x="26" y="123"/>
                    </a:cubicBezTo>
                    <a:cubicBezTo>
                      <a:pt x="40" y="123"/>
                      <a:pt x="52" y="118"/>
                      <a:pt x="52" y="112"/>
                    </a:cubicBezTo>
                    <a:cubicBezTo>
                      <a:pt x="52" y="112"/>
                      <a:pt x="52" y="112"/>
                      <a:pt x="52" y="112"/>
                    </a:cubicBezTo>
                    <a:cubicBezTo>
                      <a:pt x="52" y="0"/>
                      <a:pt x="52" y="0"/>
                      <a:pt x="52" y="0"/>
                    </a:cubicBezTo>
                    <a:cubicBezTo>
                      <a:pt x="46" y="4"/>
                      <a:pt x="36" y="6"/>
                      <a:pt x="26" y="6"/>
                    </a:cubicBezTo>
                    <a:cubicBezTo>
                      <a:pt x="16" y="6"/>
                      <a:pt x="6"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5" name="Oval 455"/>
              <p:cNvSpPr>
                <a:spLocks noChangeArrowheads="1"/>
              </p:cNvSpPr>
              <p:nvPr/>
            </p:nvSpPr>
            <p:spPr bwMode="auto">
              <a:xfrm>
                <a:off x="3748271" y="4682030"/>
                <a:ext cx="35120" cy="1399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6" name="Freeform 456"/>
              <p:cNvSpPr/>
              <p:nvPr/>
            </p:nvSpPr>
            <p:spPr bwMode="auto">
              <a:xfrm>
                <a:off x="3797667" y="4644912"/>
                <a:ext cx="35691" cy="133626"/>
              </a:xfrm>
              <a:custGeom>
                <a:avLst/>
                <a:gdLst>
                  <a:gd name="T0" fmla="*/ 0 w 53"/>
                  <a:gd name="T1" fmla="*/ 0 h 198"/>
                  <a:gd name="T2" fmla="*/ 0 w 53"/>
                  <a:gd name="T3" fmla="*/ 187 h 198"/>
                  <a:gd name="T4" fmla="*/ 26 w 53"/>
                  <a:gd name="T5" fmla="*/ 198 h 198"/>
                  <a:gd name="T6" fmla="*/ 53 w 53"/>
                  <a:gd name="T7" fmla="*/ 187 h 198"/>
                  <a:gd name="T8" fmla="*/ 53 w 53"/>
                  <a:gd name="T9" fmla="*/ 0 h 198"/>
                  <a:gd name="T10" fmla="*/ 26 w 53"/>
                  <a:gd name="T11" fmla="*/ 7 h 198"/>
                  <a:gd name="T12" fmla="*/ 0 w 5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53" h="198">
                    <a:moveTo>
                      <a:pt x="0" y="0"/>
                    </a:moveTo>
                    <a:cubicBezTo>
                      <a:pt x="0" y="187"/>
                      <a:pt x="0" y="187"/>
                      <a:pt x="0" y="187"/>
                    </a:cubicBezTo>
                    <a:cubicBezTo>
                      <a:pt x="0" y="193"/>
                      <a:pt x="12" y="198"/>
                      <a:pt x="26" y="198"/>
                    </a:cubicBezTo>
                    <a:cubicBezTo>
                      <a:pt x="41" y="198"/>
                      <a:pt x="53" y="193"/>
                      <a:pt x="53" y="187"/>
                    </a:cubicBezTo>
                    <a:cubicBezTo>
                      <a:pt x="53" y="0"/>
                      <a:pt x="53" y="0"/>
                      <a:pt x="53" y="0"/>
                    </a:cubicBezTo>
                    <a:cubicBezTo>
                      <a:pt x="47" y="5"/>
                      <a:pt x="36" y="7"/>
                      <a:pt x="26" y="7"/>
                    </a:cubicBezTo>
                    <a:cubicBezTo>
                      <a:pt x="17" y="7"/>
                      <a:pt x="6"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7" name="Oval 457"/>
              <p:cNvSpPr>
                <a:spLocks noChangeArrowheads="1"/>
              </p:cNvSpPr>
              <p:nvPr/>
            </p:nvSpPr>
            <p:spPr bwMode="auto">
              <a:xfrm>
                <a:off x="3797667" y="4631492"/>
                <a:ext cx="35691" cy="1484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8" name="Freeform 458"/>
              <p:cNvSpPr/>
              <p:nvPr/>
            </p:nvSpPr>
            <p:spPr bwMode="auto">
              <a:xfrm>
                <a:off x="3222047" y="4588093"/>
                <a:ext cx="35120" cy="60246"/>
              </a:xfrm>
              <a:custGeom>
                <a:avLst/>
                <a:gdLst>
                  <a:gd name="T0" fmla="*/ 26 w 52"/>
                  <a:gd name="T1" fmla="*/ 89 h 89"/>
                  <a:gd name="T2" fmla="*/ 52 w 52"/>
                  <a:gd name="T3" fmla="*/ 78 h 89"/>
                  <a:gd name="T4" fmla="*/ 52 w 52"/>
                  <a:gd name="T5" fmla="*/ 0 h 89"/>
                  <a:gd name="T6" fmla="*/ 26 w 52"/>
                  <a:gd name="T7" fmla="*/ 6 h 89"/>
                  <a:gd name="T8" fmla="*/ 0 w 52"/>
                  <a:gd name="T9" fmla="*/ 0 h 89"/>
                  <a:gd name="T10" fmla="*/ 0 w 52"/>
                  <a:gd name="T11" fmla="*/ 78 h 89"/>
                  <a:gd name="T12" fmla="*/ 26 w 52"/>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26" y="89"/>
                    </a:moveTo>
                    <a:cubicBezTo>
                      <a:pt x="40" y="89"/>
                      <a:pt x="52" y="84"/>
                      <a:pt x="52" y="78"/>
                    </a:cubicBezTo>
                    <a:cubicBezTo>
                      <a:pt x="52" y="0"/>
                      <a:pt x="52" y="0"/>
                      <a:pt x="52" y="0"/>
                    </a:cubicBezTo>
                    <a:cubicBezTo>
                      <a:pt x="46" y="4"/>
                      <a:pt x="36" y="6"/>
                      <a:pt x="26" y="6"/>
                    </a:cubicBezTo>
                    <a:cubicBezTo>
                      <a:pt x="16" y="6"/>
                      <a:pt x="6" y="4"/>
                      <a:pt x="0" y="0"/>
                    </a:cubicBezTo>
                    <a:cubicBezTo>
                      <a:pt x="0" y="78"/>
                      <a:pt x="0" y="78"/>
                      <a:pt x="0" y="78"/>
                    </a:cubicBezTo>
                    <a:cubicBezTo>
                      <a:pt x="0" y="84"/>
                      <a:pt x="11" y="89"/>
                      <a:pt x="26"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9" name="Oval 459"/>
              <p:cNvSpPr>
                <a:spLocks noChangeArrowheads="1"/>
              </p:cNvSpPr>
              <p:nvPr/>
            </p:nvSpPr>
            <p:spPr bwMode="auto">
              <a:xfrm>
                <a:off x="3222047" y="4574673"/>
                <a:ext cx="35120" cy="142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0" name="Freeform 460"/>
              <p:cNvSpPr/>
              <p:nvPr/>
            </p:nvSpPr>
            <p:spPr bwMode="auto">
              <a:xfrm>
                <a:off x="3171509" y="4565250"/>
                <a:ext cx="35691" cy="83088"/>
              </a:xfrm>
              <a:custGeom>
                <a:avLst/>
                <a:gdLst>
                  <a:gd name="T0" fmla="*/ 26 w 53"/>
                  <a:gd name="T1" fmla="*/ 123 h 123"/>
                  <a:gd name="T2" fmla="*/ 53 w 53"/>
                  <a:gd name="T3" fmla="*/ 112 h 123"/>
                  <a:gd name="T4" fmla="*/ 52 w 53"/>
                  <a:gd name="T5" fmla="*/ 110 h 123"/>
                  <a:gd name="T6" fmla="*/ 52 w 53"/>
                  <a:gd name="T7" fmla="*/ 0 h 123"/>
                  <a:gd name="T8" fmla="*/ 26 w 53"/>
                  <a:gd name="T9" fmla="*/ 6 h 123"/>
                  <a:gd name="T10" fmla="*/ 0 w 53"/>
                  <a:gd name="T11" fmla="*/ 0 h 123"/>
                  <a:gd name="T12" fmla="*/ 0 w 53"/>
                  <a:gd name="T13" fmla="*/ 112 h 123"/>
                  <a:gd name="T14" fmla="*/ 0 w 53"/>
                  <a:gd name="T15" fmla="*/ 112 h 123"/>
                  <a:gd name="T16" fmla="*/ 26 w 53"/>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23">
                    <a:moveTo>
                      <a:pt x="26" y="123"/>
                    </a:moveTo>
                    <a:cubicBezTo>
                      <a:pt x="41" y="123"/>
                      <a:pt x="53" y="118"/>
                      <a:pt x="53" y="112"/>
                    </a:cubicBezTo>
                    <a:cubicBezTo>
                      <a:pt x="53" y="111"/>
                      <a:pt x="52" y="111"/>
                      <a:pt x="52" y="110"/>
                    </a:cubicBezTo>
                    <a:cubicBezTo>
                      <a:pt x="52" y="0"/>
                      <a:pt x="52" y="0"/>
                      <a:pt x="52" y="0"/>
                    </a:cubicBezTo>
                    <a:cubicBezTo>
                      <a:pt x="46" y="4"/>
                      <a:pt x="36" y="6"/>
                      <a:pt x="26" y="6"/>
                    </a:cubicBezTo>
                    <a:cubicBezTo>
                      <a:pt x="16" y="6"/>
                      <a:pt x="6" y="4"/>
                      <a:pt x="0" y="0"/>
                    </a:cubicBezTo>
                    <a:cubicBezTo>
                      <a:pt x="0" y="112"/>
                      <a:pt x="0" y="112"/>
                      <a:pt x="0" y="112"/>
                    </a:cubicBezTo>
                    <a:cubicBezTo>
                      <a:pt x="0" y="112"/>
                      <a:pt x="0" y="112"/>
                      <a:pt x="0" y="112"/>
                    </a:cubicBezTo>
                    <a:cubicBezTo>
                      <a:pt x="0" y="118"/>
                      <a:pt x="12" y="123"/>
                      <a:pt x="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1" name="Oval 461"/>
              <p:cNvSpPr>
                <a:spLocks noChangeArrowheads="1"/>
              </p:cNvSpPr>
              <p:nvPr/>
            </p:nvSpPr>
            <p:spPr bwMode="auto">
              <a:xfrm>
                <a:off x="3171509" y="4551831"/>
                <a:ext cx="35120" cy="1399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2" name="Freeform 462"/>
              <p:cNvSpPr/>
              <p:nvPr/>
            </p:nvSpPr>
            <p:spPr bwMode="auto">
              <a:xfrm>
                <a:off x="3122113" y="4514712"/>
                <a:ext cx="35120" cy="133626"/>
              </a:xfrm>
              <a:custGeom>
                <a:avLst/>
                <a:gdLst>
                  <a:gd name="T0" fmla="*/ 26 w 52"/>
                  <a:gd name="T1" fmla="*/ 198 h 198"/>
                  <a:gd name="T2" fmla="*/ 52 w 52"/>
                  <a:gd name="T3" fmla="*/ 187 h 198"/>
                  <a:gd name="T4" fmla="*/ 52 w 52"/>
                  <a:gd name="T5" fmla="*/ 0 h 198"/>
                  <a:gd name="T6" fmla="*/ 26 w 52"/>
                  <a:gd name="T7" fmla="*/ 7 h 198"/>
                  <a:gd name="T8" fmla="*/ 0 w 52"/>
                  <a:gd name="T9" fmla="*/ 0 h 198"/>
                  <a:gd name="T10" fmla="*/ 0 w 52"/>
                  <a:gd name="T11" fmla="*/ 187 h 198"/>
                  <a:gd name="T12" fmla="*/ 26 w 52"/>
                  <a:gd name="T13" fmla="*/ 198 h 198"/>
                </a:gdLst>
                <a:ahLst/>
                <a:cxnLst>
                  <a:cxn ang="0">
                    <a:pos x="T0" y="T1"/>
                  </a:cxn>
                  <a:cxn ang="0">
                    <a:pos x="T2" y="T3"/>
                  </a:cxn>
                  <a:cxn ang="0">
                    <a:pos x="T4" y="T5"/>
                  </a:cxn>
                  <a:cxn ang="0">
                    <a:pos x="T6" y="T7"/>
                  </a:cxn>
                  <a:cxn ang="0">
                    <a:pos x="T8" y="T9"/>
                  </a:cxn>
                  <a:cxn ang="0">
                    <a:pos x="T10" y="T11"/>
                  </a:cxn>
                  <a:cxn ang="0">
                    <a:pos x="T12" y="T13"/>
                  </a:cxn>
                </a:cxnLst>
                <a:rect l="0" t="0" r="r" b="b"/>
                <a:pathLst>
                  <a:path w="52" h="198">
                    <a:moveTo>
                      <a:pt x="26" y="198"/>
                    </a:moveTo>
                    <a:cubicBezTo>
                      <a:pt x="40" y="198"/>
                      <a:pt x="52" y="193"/>
                      <a:pt x="52" y="187"/>
                    </a:cubicBezTo>
                    <a:cubicBezTo>
                      <a:pt x="52" y="0"/>
                      <a:pt x="52" y="0"/>
                      <a:pt x="52" y="0"/>
                    </a:cubicBezTo>
                    <a:cubicBezTo>
                      <a:pt x="46" y="5"/>
                      <a:pt x="36" y="7"/>
                      <a:pt x="26" y="7"/>
                    </a:cubicBezTo>
                    <a:cubicBezTo>
                      <a:pt x="16" y="7"/>
                      <a:pt x="6" y="5"/>
                      <a:pt x="0" y="0"/>
                    </a:cubicBezTo>
                    <a:cubicBezTo>
                      <a:pt x="0" y="187"/>
                      <a:pt x="0" y="187"/>
                      <a:pt x="0" y="187"/>
                    </a:cubicBezTo>
                    <a:cubicBezTo>
                      <a:pt x="0" y="193"/>
                      <a:pt x="11" y="198"/>
                      <a:pt x="26" y="1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3" name="Oval 463"/>
              <p:cNvSpPr>
                <a:spLocks noChangeArrowheads="1"/>
              </p:cNvSpPr>
              <p:nvPr/>
            </p:nvSpPr>
            <p:spPr bwMode="auto">
              <a:xfrm>
                <a:off x="3122113" y="4501293"/>
                <a:ext cx="35120" cy="1484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4" name="Freeform 464"/>
              <p:cNvSpPr>
                <a:spLocks noEditPoints="1"/>
              </p:cNvSpPr>
              <p:nvPr/>
            </p:nvSpPr>
            <p:spPr bwMode="auto">
              <a:xfrm>
                <a:off x="3156661" y="4726572"/>
                <a:ext cx="115352" cy="115923"/>
              </a:xfrm>
              <a:custGeom>
                <a:avLst/>
                <a:gdLst>
                  <a:gd name="T0" fmla="*/ 85 w 171"/>
                  <a:gd name="T1" fmla="*/ 0 h 172"/>
                  <a:gd name="T2" fmla="*/ 0 w 171"/>
                  <a:gd name="T3" fmla="*/ 86 h 172"/>
                  <a:gd name="T4" fmla="*/ 85 w 171"/>
                  <a:gd name="T5" fmla="*/ 172 h 172"/>
                  <a:gd name="T6" fmla="*/ 171 w 171"/>
                  <a:gd name="T7" fmla="*/ 86 h 172"/>
                  <a:gd name="T8" fmla="*/ 85 w 171"/>
                  <a:gd name="T9" fmla="*/ 0 h 172"/>
                  <a:gd name="T10" fmla="*/ 85 w 171"/>
                  <a:gd name="T11" fmla="*/ 151 h 172"/>
                  <a:gd name="T12" fmla="*/ 21 w 171"/>
                  <a:gd name="T13" fmla="*/ 86 h 172"/>
                  <a:gd name="T14" fmla="*/ 85 w 171"/>
                  <a:gd name="T15" fmla="*/ 21 h 172"/>
                  <a:gd name="T16" fmla="*/ 150 w 171"/>
                  <a:gd name="T17" fmla="*/ 86 h 172"/>
                  <a:gd name="T18" fmla="*/ 85 w 171"/>
                  <a:gd name="T19" fmla="*/ 15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2">
                    <a:moveTo>
                      <a:pt x="85" y="0"/>
                    </a:moveTo>
                    <a:cubicBezTo>
                      <a:pt x="38" y="0"/>
                      <a:pt x="0" y="39"/>
                      <a:pt x="0" y="86"/>
                    </a:cubicBezTo>
                    <a:cubicBezTo>
                      <a:pt x="0" y="133"/>
                      <a:pt x="38" y="172"/>
                      <a:pt x="85" y="172"/>
                    </a:cubicBezTo>
                    <a:cubicBezTo>
                      <a:pt x="132" y="172"/>
                      <a:pt x="171" y="133"/>
                      <a:pt x="171" y="86"/>
                    </a:cubicBezTo>
                    <a:cubicBezTo>
                      <a:pt x="171" y="39"/>
                      <a:pt x="132" y="0"/>
                      <a:pt x="85" y="0"/>
                    </a:cubicBezTo>
                    <a:close/>
                    <a:moveTo>
                      <a:pt x="85" y="151"/>
                    </a:moveTo>
                    <a:cubicBezTo>
                      <a:pt x="50" y="151"/>
                      <a:pt x="21" y="122"/>
                      <a:pt x="21" y="86"/>
                    </a:cubicBezTo>
                    <a:cubicBezTo>
                      <a:pt x="21" y="50"/>
                      <a:pt x="50" y="21"/>
                      <a:pt x="85" y="21"/>
                    </a:cubicBezTo>
                    <a:cubicBezTo>
                      <a:pt x="121" y="21"/>
                      <a:pt x="150" y="50"/>
                      <a:pt x="150" y="86"/>
                    </a:cubicBezTo>
                    <a:cubicBezTo>
                      <a:pt x="150" y="122"/>
                      <a:pt x="121" y="151"/>
                      <a:pt x="85"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5" name="Freeform 465"/>
              <p:cNvSpPr/>
              <p:nvPr/>
            </p:nvSpPr>
            <p:spPr bwMode="auto">
              <a:xfrm>
                <a:off x="3196349" y="4752841"/>
                <a:ext cx="34549" cy="63387"/>
              </a:xfrm>
              <a:custGeom>
                <a:avLst/>
                <a:gdLst>
                  <a:gd name="T0" fmla="*/ 32 w 51"/>
                  <a:gd name="T1" fmla="*/ 39 h 94"/>
                  <a:gd name="T2" fmla="*/ 18 w 51"/>
                  <a:gd name="T3" fmla="*/ 30 h 94"/>
                  <a:gd name="T4" fmla="*/ 28 w 51"/>
                  <a:gd name="T5" fmla="*/ 23 h 94"/>
                  <a:gd name="T6" fmla="*/ 44 w 51"/>
                  <a:gd name="T7" fmla="*/ 27 h 94"/>
                  <a:gd name="T8" fmla="*/ 48 w 51"/>
                  <a:gd name="T9" fmla="*/ 14 h 94"/>
                  <a:gd name="T10" fmla="*/ 31 w 51"/>
                  <a:gd name="T11" fmla="*/ 10 h 94"/>
                  <a:gd name="T12" fmla="*/ 31 w 51"/>
                  <a:gd name="T13" fmla="*/ 0 h 94"/>
                  <a:gd name="T14" fmla="*/ 20 w 51"/>
                  <a:gd name="T15" fmla="*/ 0 h 94"/>
                  <a:gd name="T16" fmla="*/ 20 w 51"/>
                  <a:gd name="T17" fmla="*/ 11 h 94"/>
                  <a:gd name="T18" fmla="*/ 0 w 51"/>
                  <a:gd name="T19" fmla="*/ 32 h 94"/>
                  <a:gd name="T20" fmla="*/ 21 w 51"/>
                  <a:gd name="T21" fmla="*/ 53 h 94"/>
                  <a:gd name="T22" fmla="*/ 33 w 51"/>
                  <a:gd name="T23" fmla="*/ 62 h 94"/>
                  <a:gd name="T24" fmla="*/ 22 w 51"/>
                  <a:gd name="T25" fmla="*/ 70 h 94"/>
                  <a:gd name="T26" fmla="*/ 3 w 51"/>
                  <a:gd name="T27" fmla="*/ 65 h 94"/>
                  <a:gd name="T28" fmla="*/ 0 w 51"/>
                  <a:gd name="T29" fmla="*/ 78 h 94"/>
                  <a:gd name="T30" fmla="*/ 19 w 51"/>
                  <a:gd name="T31" fmla="*/ 83 h 94"/>
                  <a:gd name="T32" fmla="*/ 19 w 51"/>
                  <a:gd name="T33" fmla="*/ 94 h 94"/>
                  <a:gd name="T34" fmla="*/ 30 w 51"/>
                  <a:gd name="T35" fmla="*/ 94 h 94"/>
                  <a:gd name="T36" fmla="*/ 30 w 51"/>
                  <a:gd name="T37" fmla="*/ 82 h 94"/>
                  <a:gd name="T38" fmla="*/ 51 w 51"/>
                  <a:gd name="T39" fmla="*/ 61 h 94"/>
                  <a:gd name="T40" fmla="*/ 32 w 51"/>
                  <a:gd name="T41"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94">
                    <a:moveTo>
                      <a:pt x="32" y="39"/>
                    </a:moveTo>
                    <a:cubicBezTo>
                      <a:pt x="22" y="36"/>
                      <a:pt x="18" y="33"/>
                      <a:pt x="18" y="30"/>
                    </a:cubicBezTo>
                    <a:cubicBezTo>
                      <a:pt x="18" y="26"/>
                      <a:pt x="20" y="23"/>
                      <a:pt x="28" y="23"/>
                    </a:cubicBezTo>
                    <a:cubicBezTo>
                      <a:pt x="36" y="23"/>
                      <a:pt x="41" y="26"/>
                      <a:pt x="44" y="27"/>
                    </a:cubicBezTo>
                    <a:cubicBezTo>
                      <a:pt x="48" y="14"/>
                      <a:pt x="48" y="14"/>
                      <a:pt x="48" y="14"/>
                    </a:cubicBezTo>
                    <a:cubicBezTo>
                      <a:pt x="44" y="12"/>
                      <a:pt x="38" y="11"/>
                      <a:pt x="31" y="10"/>
                    </a:cubicBezTo>
                    <a:cubicBezTo>
                      <a:pt x="31" y="0"/>
                      <a:pt x="31" y="0"/>
                      <a:pt x="31" y="0"/>
                    </a:cubicBezTo>
                    <a:cubicBezTo>
                      <a:pt x="20" y="0"/>
                      <a:pt x="20" y="0"/>
                      <a:pt x="20" y="0"/>
                    </a:cubicBezTo>
                    <a:cubicBezTo>
                      <a:pt x="20" y="11"/>
                      <a:pt x="20" y="11"/>
                      <a:pt x="20" y="11"/>
                    </a:cubicBezTo>
                    <a:cubicBezTo>
                      <a:pt x="7" y="13"/>
                      <a:pt x="0" y="21"/>
                      <a:pt x="0" y="32"/>
                    </a:cubicBezTo>
                    <a:cubicBezTo>
                      <a:pt x="0" y="43"/>
                      <a:pt x="9" y="48"/>
                      <a:pt x="21" y="53"/>
                    </a:cubicBezTo>
                    <a:cubicBezTo>
                      <a:pt x="30" y="55"/>
                      <a:pt x="33" y="58"/>
                      <a:pt x="33" y="62"/>
                    </a:cubicBezTo>
                    <a:cubicBezTo>
                      <a:pt x="33" y="67"/>
                      <a:pt x="29" y="70"/>
                      <a:pt x="22" y="70"/>
                    </a:cubicBezTo>
                    <a:cubicBezTo>
                      <a:pt x="15" y="70"/>
                      <a:pt x="8" y="67"/>
                      <a:pt x="3" y="65"/>
                    </a:cubicBezTo>
                    <a:cubicBezTo>
                      <a:pt x="0" y="78"/>
                      <a:pt x="0" y="78"/>
                      <a:pt x="0" y="78"/>
                    </a:cubicBezTo>
                    <a:cubicBezTo>
                      <a:pt x="4" y="80"/>
                      <a:pt x="11" y="83"/>
                      <a:pt x="19" y="83"/>
                    </a:cubicBezTo>
                    <a:cubicBezTo>
                      <a:pt x="19" y="94"/>
                      <a:pt x="19" y="94"/>
                      <a:pt x="19" y="94"/>
                    </a:cubicBezTo>
                    <a:cubicBezTo>
                      <a:pt x="30" y="94"/>
                      <a:pt x="30" y="94"/>
                      <a:pt x="30" y="94"/>
                    </a:cubicBezTo>
                    <a:cubicBezTo>
                      <a:pt x="30" y="82"/>
                      <a:pt x="30" y="82"/>
                      <a:pt x="30" y="82"/>
                    </a:cubicBezTo>
                    <a:cubicBezTo>
                      <a:pt x="44" y="80"/>
                      <a:pt x="51" y="71"/>
                      <a:pt x="51" y="61"/>
                    </a:cubicBezTo>
                    <a:cubicBezTo>
                      <a:pt x="51" y="50"/>
                      <a:pt x="45" y="44"/>
                      <a:pt x="3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6" name="Freeform 466"/>
              <p:cNvSpPr>
                <a:spLocks noEditPoints="1"/>
              </p:cNvSpPr>
              <p:nvPr/>
            </p:nvSpPr>
            <p:spPr bwMode="auto">
              <a:xfrm>
                <a:off x="3679459" y="4418205"/>
                <a:ext cx="115352" cy="115352"/>
              </a:xfrm>
              <a:custGeom>
                <a:avLst/>
                <a:gdLst>
                  <a:gd name="T0" fmla="*/ 85 w 171"/>
                  <a:gd name="T1" fmla="*/ 171 h 171"/>
                  <a:gd name="T2" fmla="*/ 171 w 171"/>
                  <a:gd name="T3" fmla="*/ 85 h 171"/>
                  <a:gd name="T4" fmla="*/ 85 w 171"/>
                  <a:gd name="T5" fmla="*/ 0 h 171"/>
                  <a:gd name="T6" fmla="*/ 0 w 171"/>
                  <a:gd name="T7" fmla="*/ 85 h 171"/>
                  <a:gd name="T8" fmla="*/ 85 w 171"/>
                  <a:gd name="T9" fmla="*/ 171 h 171"/>
                  <a:gd name="T10" fmla="*/ 85 w 171"/>
                  <a:gd name="T11" fmla="*/ 20 h 171"/>
                  <a:gd name="T12" fmla="*/ 150 w 171"/>
                  <a:gd name="T13" fmla="*/ 85 h 171"/>
                  <a:gd name="T14" fmla="*/ 85 w 171"/>
                  <a:gd name="T15" fmla="*/ 151 h 171"/>
                  <a:gd name="T16" fmla="*/ 21 w 171"/>
                  <a:gd name="T17" fmla="*/ 85 h 171"/>
                  <a:gd name="T18" fmla="*/ 85 w 171"/>
                  <a:gd name="T19" fmla="*/ 2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1">
                    <a:moveTo>
                      <a:pt x="85" y="171"/>
                    </a:moveTo>
                    <a:cubicBezTo>
                      <a:pt x="132" y="171"/>
                      <a:pt x="171" y="133"/>
                      <a:pt x="171" y="85"/>
                    </a:cubicBezTo>
                    <a:cubicBezTo>
                      <a:pt x="171" y="38"/>
                      <a:pt x="132" y="0"/>
                      <a:pt x="85" y="0"/>
                    </a:cubicBezTo>
                    <a:cubicBezTo>
                      <a:pt x="38" y="0"/>
                      <a:pt x="0" y="38"/>
                      <a:pt x="0" y="85"/>
                    </a:cubicBezTo>
                    <a:cubicBezTo>
                      <a:pt x="0" y="133"/>
                      <a:pt x="38" y="171"/>
                      <a:pt x="85" y="171"/>
                    </a:cubicBezTo>
                    <a:close/>
                    <a:moveTo>
                      <a:pt x="85" y="20"/>
                    </a:moveTo>
                    <a:cubicBezTo>
                      <a:pt x="121" y="20"/>
                      <a:pt x="150" y="49"/>
                      <a:pt x="150" y="85"/>
                    </a:cubicBezTo>
                    <a:cubicBezTo>
                      <a:pt x="150" y="121"/>
                      <a:pt x="121" y="151"/>
                      <a:pt x="85" y="151"/>
                    </a:cubicBezTo>
                    <a:cubicBezTo>
                      <a:pt x="50" y="151"/>
                      <a:pt x="21" y="121"/>
                      <a:pt x="21" y="85"/>
                    </a:cubicBezTo>
                    <a:cubicBezTo>
                      <a:pt x="21" y="49"/>
                      <a:pt x="50" y="20"/>
                      <a:pt x="85"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7" name="Freeform 467"/>
              <p:cNvSpPr/>
              <p:nvPr/>
            </p:nvSpPr>
            <p:spPr bwMode="auto">
              <a:xfrm>
                <a:off x="3711153" y="4447043"/>
                <a:ext cx="41116" cy="58247"/>
              </a:xfrm>
              <a:custGeom>
                <a:avLst/>
                <a:gdLst>
                  <a:gd name="T0" fmla="*/ 50 w 61"/>
                  <a:gd name="T1" fmla="*/ 86 h 86"/>
                  <a:gd name="T2" fmla="*/ 59 w 61"/>
                  <a:gd name="T3" fmla="*/ 85 h 86"/>
                  <a:gd name="T4" fmla="*/ 61 w 61"/>
                  <a:gd name="T5" fmla="*/ 85 h 86"/>
                  <a:gd name="T6" fmla="*/ 61 w 61"/>
                  <a:gd name="T7" fmla="*/ 68 h 86"/>
                  <a:gd name="T8" fmla="*/ 57 w 61"/>
                  <a:gd name="T9" fmla="*/ 69 h 86"/>
                  <a:gd name="T10" fmla="*/ 50 w 61"/>
                  <a:gd name="T11" fmla="*/ 70 h 86"/>
                  <a:gd name="T12" fmla="*/ 26 w 61"/>
                  <a:gd name="T13" fmla="*/ 56 h 86"/>
                  <a:gd name="T14" fmla="*/ 37 w 61"/>
                  <a:gd name="T15" fmla="*/ 56 h 86"/>
                  <a:gd name="T16" fmla="*/ 37 w 61"/>
                  <a:gd name="T17" fmla="*/ 46 h 86"/>
                  <a:gd name="T18" fmla="*/ 23 w 61"/>
                  <a:gd name="T19" fmla="*/ 46 h 86"/>
                  <a:gd name="T20" fmla="*/ 23 w 61"/>
                  <a:gd name="T21" fmla="*/ 43 h 86"/>
                  <a:gd name="T22" fmla="*/ 23 w 61"/>
                  <a:gd name="T23" fmla="*/ 42 h 86"/>
                  <a:gd name="T24" fmla="*/ 37 w 61"/>
                  <a:gd name="T25" fmla="*/ 42 h 86"/>
                  <a:gd name="T26" fmla="*/ 37 w 61"/>
                  <a:gd name="T27" fmla="*/ 33 h 86"/>
                  <a:gd name="T28" fmla="*/ 25 w 61"/>
                  <a:gd name="T29" fmla="*/ 33 h 86"/>
                  <a:gd name="T30" fmla="*/ 50 w 61"/>
                  <a:gd name="T31" fmla="*/ 16 h 86"/>
                  <a:gd name="T32" fmla="*/ 57 w 61"/>
                  <a:gd name="T33" fmla="*/ 17 h 86"/>
                  <a:gd name="T34" fmla="*/ 61 w 61"/>
                  <a:gd name="T35" fmla="*/ 18 h 86"/>
                  <a:gd name="T36" fmla="*/ 61 w 61"/>
                  <a:gd name="T37" fmla="*/ 1 h 86"/>
                  <a:gd name="T38" fmla="*/ 59 w 61"/>
                  <a:gd name="T39" fmla="*/ 1 h 86"/>
                  <a:gd name="T40" fmla="*/ 50 w 61"/>
                  <a:gd name="T41" fmla="*/ 0 h 86"/>
                  <a:gd name="T42" fmla="*/ 8 w 61"/>
                  <a:gd name="T43" fmla="*/ 33 h 86"/>
                  <a:gd name="T44" fmla="*/ 0 w 61"/>
                  <a:gd name="T45" fmla="*/ 33 h 86"/>
                  <a:gd name="T46" fmla="*/ 0 w 61"/>
                  <a:gd name="T47" fmla="*/ 42 h 86"/>
                  <a:gd name="T48" fmla="*/ 6 w 61"/>
                  <a:gd name="T49" fmla="*/ 42 h 86"/>
                  <a:gd name="T50" fmla="*/ 6 w 61"/>
                  <a:gd name="T51" fmla="*/ 43 h 86"/>
                  <a:gd name="T52" fmla="*/ 6 w 61"/>
                  <a:gd name="T53" fmla="*/ 46 h 86"/>
                  <a:gd name="T54" fmla="*/ 0 w 61"/>
                  <a:gd name="T55" fmla="*/ 46 h 86"/>
                  <a:gd name="T56" fmla="*/ 0 w 61"/>
                  <a:gd name="T57" fmla="*/ 56 h 86"/>
                  <a:gd name="T58" fmla="*/ 8 w 61"/>
                  <a:gd name="T59" fmla="*/ 56 h 86"/>
                  <a:gd name="T60" fmla="*/ 50 w 61"/>
                  <a:gd name="T6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86">
                    <a:moveTo>
                      <a:pt x="50" y="86"/>
                    </a:moveTo>
                    <a:cubicBezTo>
                      <a:pt x="53" y="86"/>
                      <a:pt x="56" y="86"/>
                      <a:pt x="59" y="85"/>
                    </a:cubicBezTo>
                    <a:cubicBezTo>
                      <a:pt x="61" y="85"/>
                      <a:pt x="61" y="85"/>
                      <a:pt x="61" y="85"/>
                    </a:cubicBezTo>
                    <a:cubicBezTo>
                      <a:pt x="61" y="68"/>
                      <a:pt x="61" y="68"/>
                      <a:pt x="61" y="68"/>
                    </a:cubicBezTo>
                    <a:cubicBezTo>
                      <a:pt x="57" y="69"/>
                      <a:pt x="57" y="69"/>
                      <a:pt x="57" y="69"/>
                    </a:cubicBezTo>
                    <a:cubicBezTo>
                      <a:pt x="55" y="69"/>
                      <a:pt x="52" y="70"/>
                      <a:pt x="50" y="70"/>
                    </a:cubicBezTo>
                    <a:cubicBezTo>
                      <a:pt x="40" y="70"/>
                      <a:pt x="31" y="64"/>
                      <a:pt x="26" y="56"/>
                    </a:cubicBezTo>
                    <a:cubicBezTo>
                      <a:pt x="37" y="56"/>
                      <a:pt x="37" y="56"/>
                      <a:pt x="37" y="56"/>
                    </a:cubicBezTo>
                    <a:cubicBezTo>
                      <a:pt x="37" y="46"/>
                      <a:pt x="37" y="46"/>
                      <a:pt x="37" y="46"/>
                    </a:cubicBezTo>
                    <a:cubicBezTo>
                      <a:pt x="23" y="46"/>
                      <a:pt x="23" y="46"/>
                      <a:pt x="23" y="46"/>
                    </a:cubicBezTo>
                    <a:cubicBezTo>
                      <a:pt x="23" y="45"/>
                      <a:pt x="23" y="44"/>
                      <a:pt x="23" y="43"/>
                    </a:cubicBezTo>
                    <a:cubicBezTo>
                      <a:pt x="23" y="42"/>
                      <a:pt x="23" y="42"/>
                      <a:pt x="23" y="42"/>
                    </a:cubicBezTo>
                    <a:cubicBezTo>
                      <a:pt x="37" y="42"/>
                      <a:pt x="37" y="42"/>
                      <a:pt x="37" y="42"/>
                    </a:cubicBezTo>
                    <a:cubicBezTo>
                      <a:pt x="37" y="33"/>
                      <a:pt x="37" y="33"/>
                      <a:pt x="37" y="33"/>
                    </a:cubicBezTo>
                    <a:cubicBezTo>
                      <a:pt x="25" y="33"/>
                      <a:pt x="25" y="33"/>
                      <a:pt x="25" y="33"/>
                    </a:cubicBezTo>
                    <a:cubicBezTo>
                      <a:pt x="29" y="23"/>
                      <a:pt x="39" y="16"/>
                      <a:pt x="50" y="16"/>
                    </a:cubicBezTo>
                    <a:cubicBezTo>
                      <a:pt x="52" y="16"/>
                      <a:pt x="55" y="16"/>
                      <a:pt x="57" y="17"/>
                    </a:cubicBezTo>
                    <a:cubicBezTo>
                      <a:pt x="61" y="18"/>
                      <a:pt x="61" y="18"/>
                      <a:pt x="61" y="18"/>
                    </a:cubicBezTo>
                    <a:cubicBezTo>
                      <a:pt x="61" y="1"/>
                      <a:pt x="61" y="1"/>
                      <a:pt x="61" y="1"/>
                    </a:cubicBezTo>
                    <a:cubicBezTo>
                      <a:pt x="59" y="1"/>
                      <a:pt x="59" y="1"/>
                      <a:pt x="59" y="1"/>
                    </a:cubicBezTo>
                    <a:cubicBezTo>
                      <a:pt x="56" y="0"/>
                      <a:pt x="53" y="0"/>
                      <a:pt x="50" y="0"/>
                    </a:cubicBezTo>
                    <a:cubicBezTo>
                      <a:pt x="29" y="0"/>
                      <a:pt x="12" y="14"/>
                      <a:pt x="8" y="33"/>
                    </a:cubicBezTo>
                    <a:cubicBezTo>
                      <a:pt x="0" y="33"/>
                      <a:pt x="0" y="33"/>
                      <a:pt x="0" y="33"/>
                    </a:cubicBezTo>
                    <a:cubicBezTo>
                      <a:pt x="0" y="42"/>
                      <a:pt x="0" y="42"/>
                      <a:pt x="0" y="42"/>
                    </a:cubicBezTo>
                    <a:cubicBezTo>
                      <a:pt x="6" y="42"/>
                      <a:pt x="6" y="42"/>
                      <a:pt x="6" y="42"/>
                    </a:cubicBezTo>
                    <a:cubicBezTo>
                      <a:pt x="6" y="43"/>
                      <a:pt x="6" y="43"/>
                      <a:pt x="6" y="43"/>
                    </a:cubicBezTo>
                    <a:cubicBezTo>
                      <a:pt x="6" y="44"/>
                      <a:pt x="6" y="45"/>
                      <a:pt x="6" y="46"/>
                    </a:cubicBezTo>
                    <a:cubicBezTo>
                      <a:pt x="0" y="46"/>
                      <a:pt x="0" y="46"/>
                      <a:pt x="0" y="46"/>
                    </a:cubicBezTo>
                    <a:cubicBezTo>
                      <a:pt x="0" y="56"/>
                      <a:pt x="0" y="56"/>
                      <a:pt x="0" y="56"/>
                    </a:cubicBezTo>
                    <a:cubicBezTo>
                      <a:pt x="8" y="56"/>
                      <a:pt x="8" y="56"/>
                      <a:pt x="8" y="56"/>
                    </a:cubicBezTo>
                    <a:cubicBezTo>
                      <a:pt x="14" y="73"/>
                      <a:pt x="30" y="86"/>
                      <a:pt x="50"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132" name="组合 131"/>
          <p:cNvGrpSpPr/>
          <p:nvPr/>
        </p:nvGrpSpPr>
        <p:grpSpPr>
          <a:xfrm>
            <a:off x="720888" y="1168973"/>
            <a:ext cx="1804768" cy="692343"/>
            <a:chOff x="986174" y="1726438"/>
            <a:chExt cx="2406357" cy="923125"/>
          </a:xfrm>
        </p:grpSpPr>
        <p:sp>
          <p:nvSpPr>
            <p:cNvPr id="133" name="文本框 142"/>
            <p:cNvSpPr txBox="1"/>
            <p:nvPr/>
          </p:nvSpPr>
          <p:spPr bwMode="auto">
            <a:xfrm flipH="1">
              <a:off x="986174" y="2075046"/>
              <a:ext cx="2406357" cy="574517"/>
            </a:xfrm>
            <a:prstGeom prst="rect">
              <a:avLst/>
            </a:prstGeom>
            <a:noFill/>
          </p:spPr>
          <p:txBody>
            <a:bodyPr wrap="square">
              <a:spAutoFit/>
            </a:bodyPr>
            <a:lstStyle/>
            <a:p>
              <a:pPr algn="ct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学院教务提供完整的毕业生名单</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34" name="文本框 143"/>
            <p:cNvSpPr txBox="1"/>
            <p:nvPr/>
          </p:nvSpPr>
          <p:spPr bwMode="auto">
            <a:xfrm flipH="1">
              <a:off x="1469734" y="1726438"/>
              <a:ext cx="1922797" cy="410369"/>
            </a:xfrm>
            <a:prstGeom prst="rect">
              <a:avLst/>
            </a:prstGeom>
            <a:noFill/>
          </p:spPr>
          <p:txBody>
            <a:bodyPr>
              <a:spAutoFit/>
            </a:bodyPr>
            <a:lstStyle/>
            <a:p>
              <a:pPr algn="r">
                <a:defRPr/>
              </a:pPr>
              <a:r>
                <a:rPr lang="zh-CN" altLang="en-US" b="1" dirty="0" smtClean="0">
                  <a:solidFill>
                    <a:schemeClr val="tx1">
                      <a:lumMod val="75000"/>
                      <a:lumOff val="25000"/>
                    </a:schemeClr>
                  </a:solidFill>
                  <a:latin typeface="微软雅黑" panose="020B0503020204020204" charset="-122"/>
                  <a:ea typeface="微软雅黑" panose="020B0503020204020204" charset="-122"/>
                </a:rPr>
                <a:t>毕业生名单</a:t>
              </a:r>
              <a:endParaRPr lang="zh-CN" altLang="en-US"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35" name="组合 134"/>
          <p:cNvGrpSpPr/>
          <p:nvPr/>
        </p:nvGrpSpPr>
        <p:grpSpPr>
          <a:xfrm>
            <a:off x="720888" y="2559703"/>
            <a:ext cx="1804768" cy="511268"/>
            <a:chOff x="986174" y="1726438"/>
            <a:chExt cx="2406357" cy="681692"/>
          </a:xfrm>
        </p:grpSpPr>
        <p:sp>
          <p:nvSpPr>
            <p:cNvPr id="136" name="文本框 146"/>
            <p:cNvSpPr txBox="1"/>
            <p:nvPr/>
          </p:nvSpPr>
          <p:spPr bwMode="auto">
            <a:xfrm flipH="1">
              <a:off x="986174" y="2075047"/>
              <a:ext cx="2406357" cy="333083"/>
            </a:xfrm>
            <a:prstGeom prst="rect">
              <a:avLst/>
            </a:prstGeom>
            <a:noFill/>
          </p:spPr>
          <p:txBody>
            <a:bodyPr wrap="square">
              <a:spAutoFit/>
            </a:bodyPr>
            <a:lstStyle/>
            <a:p>
              <a:pPr algn="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学院财务统计毕业缴费名单</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37" name="文本框 147"/>
            <p:cNvSpPr txBox="1"/>
            <p:nvPr/>
          </p:nvSpPr>
          <p:spPr bwMode="auto">
            <a:xfrm flipH="1">
              <a:off x="1469734" y="1726438"/>
              <a:ext cx="1922797" cy="410370"/>
            </a:xfrm>
            <a:prstGeom prst="rect">
              <a:avLst/>
            </a:prstGeom>
            <a:noFill/>
          </p:spPr>
          <p:txBody>
            <a:bodyPr>
              <a:spAutoFit/>
            </a:bodyPr>
            <a:lstStyle/>
            <a:p>
              <a:pPr algn="r">
                <a:defRPr/>
              </a:pPr>
              <a:r>
                <a:rPr lang="zh-CN" altLang="en-US" b="1" dirty="0" smtClean="0">
                  <a:solidFill>
                    <a:schemeClr val="tx1">
                      <a:lumMod val="75000"/>
                      <a:lumOff val="25000"/>
                    </a:schemeClr>
                  </a:solidFill>
                  <a:latin typeface="微软雅黑" panose="020B0503020204020204" charset="-122"/>
                  <a:ea typeface="微软雅黑" panose="020B0503020204020204" charset="-122"/>
                </a:rPr>
                <a:t>缴费名单</a:t>
              </a:r>
              <a:endParaRPr lang="zh-CN" altLang="en-US"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38" name="组合 137"/>
          <p:cNvGrpSpPr/>
          <p:nvPr/>
        </p:nvGrpSpPr>
        <p:grpSpPr>
          <a:xfrm>
            <a:off x="720888" y="3988291"/>
            <a:ext cx="1804768" cy="692344"/>
            <a:chOff x="986174" y="1726438"/>
            <a:chExt cx="2406357" cy="923127"/>
          </a:xfrm>
        </p:grpSpPr>
        <p:sp>
          <p:nvSpPr>
            <p:cNvPr id="139" name="文本框 149"/>
            <p:cNvSpPr txBox="1"/>
            <p:nvPr/>
          </p:nvSpPr>
          <p:spPr bwMode="auto">
            <a:xfrm flipH="1">
              <a:off x="986174" y="2075048"/>
              <a:ext cx="2406357" cy="574517"/>
            </a:xfrm>
            <a:prstGeom prst="rect">
              <a:avLst/>
            </a:prstGeom>
            <a:noFill/>
          </p:spPr>
          <p:txBody>
            <a:bodyPr wrap="square">
              <a:spAutoFit/>
            </a:bodyPr>
            <a:lstStyle/>
            <a:p>
              <a:pPr algn="ct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学院财务在平台系统上查询学分情况</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40" name="文本框 150"/>
            <p:cNvSpPr txBox="1"/>
            <p:nvPr/>
          </p:nvSpPr>
          <p:spPr bwMode="auto">
            <a:xfrm flipH="1">
              <a:off x="1469734" y="1726438"/>
              <a:ext cx="1922797" cy="410370"/>
            </a:xfrm>
            <a:prstGeom prst="rect">
              <a:avLst/>
            </a:prstGeom>
            <a:noFill/>
          </p:spPr>
          <p:txBody>
            <a:bodyPr>
              <a:spAutoFit/>
            </a:bodyPr>
            <a:lstStyle/>
            <a:p>
              <a:pPr algn="r">
                <a:defRPr/>
              </a:pPr>
              <a:r>
                <a:rPr lang="zh-CN" altLang="en-US" b="1" dirty="0" smtClean="0">
                  <a:solidFill>
                    <a:schemeClr val="tx1">
                      <a:lumMod val="75000"/>
                      <a:lumOff val="25000"/>
                    </a:schemeClr>
                  </a:solidFill>
                  <a:latin typeface="微软雅黑" panose="020B0503020204020204" charset="-122"/>
                  <a:ea typeface="微软雅黑" panose="020B0503020204020204" charset="-122"/>
                </a:rPr>
                <a:t>选课学分情况</a:t>
              </a:r>
              <a:endParaRPr lang="zh-CN" altLang="en-US"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41" name="组合 140"/>
          <p:cNvGrpSpPr/>
          <p:nvPr/>
        </p:nvGrpSpPr>
        <p:grpSpPr>
          <a:xfrm>
            <a:off x="6618345" y="1168971"/>
            <a:ext cx="1804768" cy="511268"/>
            <a:chOff x="8824460" y="1140028"/>
            <a:chExt cx="2406357" cy="681692"/>
          </a:xfrm>
        </p:grpSpPr>
        <p:sp>
          <p:nvSpPr>
            <p:cNvPr id="142" name="文本框 152"/>
            <p:cNvSpPr txBox="1"/>
            <p:nvPr/>
          </p:nvSpPr>
          <p:spPr bwMode="auto">
            <a:xfrm flipH="1">
              <a:off x="8824460" y="1488637"/>
              <a:ext cx="2406357" cy="333083"/>
            </a:xfrm>
            <a:prstGeom prst="rect">
              <a:avLst/>
            </a:prstGeom>
            <a:noFill/>
          </p:spPr>
          <p:txBody>
            <a:bodyPr wrap="square">
              <a:spAutoFit/>
            </a:bodyPr>
            <a:lstStyle/>
            <a:p>
              <a:pPr algn="ct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不欠费无多修学分</a:t>
              </a:r>
            </a:p>
          </p:txBody>
        </p:sp>
        <p:sp>
          <p:nvSpPr>
            <p:cNvPr id="143" name="文本框 153"/>
            <p:cNvSpPr txBox="1"/>
            <p:nvPr/>
          </p:nvSpPr>
          <p:spPr bwMode="auto">
            <a:xfrm flipH="1">
              <a:off x="8824460" y="1140028"/>
              <a:ext cx="1922797" cy="410370"/>
            </a:xfrm>
            <a:prstGeom prst="rect">
              <a:avLst/>
            </a:prstGeom>
            <a:noFill/>
          </p:spPr>
          <p:txBody>
            <a:bodyPr>
              <a:spAutoFit/>
            </a:bodyPr>
            <a:lstStyle/>
            <a:p>
              <a:pPr algn="r">
                <a:defRPr/>
              </a:pPr>
              <a:r>
                <a:rPr lang="zh-CN" altLang="en-US" b="1" dirty="0" smtClean="0">
                  <a:solidFill>
                    <a:schemeClr val="tx1">
                      <a:lumMod val="75000"/>
                      <a:lumOff val="25000"/>
                    </a:schemeClr>
                  </a:solidFill>
                  <a:latin typeface="微软雅黑" panose="020B0503020204020204" charset="-122"/>
                  <a:ea typeface="微软雅黑" panose="020B0503020204020204" charset="-122"/>
                </a:rPr>
                <a:t>无欠费情况</a:t>
              </a:r>
              <a:endParaRPr lang="zh-CN" altLang="en-US"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44" name="组合 143"/>
          <p:cNvGrpSpPr/>
          <p:nvPr/>
        </p:nvGrpSpPr>
        <p:grpSpPr>
          <a:xfrm>
            <a:off x="6618345" y="2559706"/>
            <a:ext cx="1604992" cy="488185"/>
            <a:chOff x="6618345" y="2388256"/>
            <a:chExt cx="1706258" cy="488185"/>
          </a:xfrm>
        </p:grpSpPr>
        <p:sp>
          <p:nvSpPr>
            <p:cNvPr id="145" name="文本框 155"/>
            <p:cNvSpPr txBox="1"/>
            <p:nvPr/>
          </p:nvSpPr>
          <p:spPr bwMode="auto">
            <a:xfrm flipH="1">
              <a:off x="6618345" y="2649712"/>
              <a:ext cx="1706258" cy="226729"/>
            </a:xfrm>
            <a:prstGeom prst="rect">
              <a:avLst/>
            </a:prstGeom>
            <a:noFill/>
          </p:spPr>
          <p:txBody>
            <a:bodyPr wrap="square" lIns="68580" tIns="34290" rIns="68580" bIns="34290">
              <a:spAutoFit/>
            </a:bodyPr>
            <a:lstStyle/>
            <a:p>
              <a:pPr algn="ct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欠费或者有多修学分</a:t>
              </a:r>
            </a:p>
          </p:txBody>
        </p:sp>
        <p:sp>
          <p:nvSpPr>
            <p:cNvPr id="146" name="文本框 156"/>
            <p:cNvSpPr txBox="1"/>
            <p:nvPr/>
          </p:nvSpPr>
          <p:spPr bwMode="auto">
            <a:xfrm flipH="1">
              <a:off x="6618345" y="2388256"/>
              <a:ext cx="1442098" cy="284693"/>
            </a:xfrm>
            <a:prstGeom prst="rect">
              <a:avLst/>
            </a:prstGeom>
            <a:noFill/>
          </p:spPr>
          <p:txBody>
            <a:bodyPr lIns="68580" tIns="34290" rIns="68580" bIns="34290">
              <a:spAutoFit/>
            </a:bodyPr>
            <a:lstStyle/>
            <a:p>
              <a:pPr algn="r">
                <a:defRPr/>
              </a:pPr>
              <a:r>
                <a:rPr lang="zh-CN" altLang="en-US" b="1" dirty="0" smtClean="0">
                  <a:solidFill>
                    <a:schemeClr val="tx1">
                      <a:lumMod val="75000"/>
                      <a:lumOff val="25000"/>
                    </a:schemeClr>
                  </a:solidFill>
                  <a:latin typeface="微软雅黑" panose="020B0503020204020204" charset="-122"/>
                  <a:ea typeface="微软雅黑" panose="020B0503020204020204" charset="-122"/>
                </a:rPr>
                <a:t>有欠费的情况</a:t>
              </a:r>
              <a:endParaRPr lang="zh-CN" altLang="en-US"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47" name="组合 146"/>
          <p:cNvGrpSpPr/>
          <p:nvPr/>
        </p:nvGrpSpPr>
        <p:grpSpPr>
          <a:xfrm>
            <a:off x="6618345" y="3988294"/>
            <a:ext cx="1706258" cy="657462"/>
            <a:chOff x="6618345" y="3816844"/>
            <a:chExt cx="1706258" cy="657462"/>
          </a:xfrm>
        </p:grpSpPr>
        <p:sp>
          <p:nvSpPr>
            <p:cNvPr id="148" name="文本框 158"/>
            <p:cNvSpPr txBox="1"/>
            <p:nvPr/>
          </p:nvSpPr>
          <p:spPr bwMode="auto">
            <a:xfrm flipH="1">
              <a:off x="6618345" y="4078300"/>
              <a:ext cx="1706258" cy="396006"/>
            </a:xfrm>
            <a:prstGeom prst="rect">
              <a:avLst/>
            </a:prstGeom>
            <a:noFill/>
          </p:spPr>
          <p:txBody>
            <a:bodyPr wrap="square" lIns="68580" tIns="34290" rIns="68580" bIns="34290">
              <a:spAutoFit/>
            </a:bodyPr>
            <a:lstStyle/>
            <a:p>
              <a:pPr algn="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通知站点补缴欠费和多修学分费用</a:t>
              </a:r>
            </a:p>
          </p:txBody>
        </p:sp>
        <p:sp>
          <p:nvSpPr>
            <p:cNvPr id="149" name="文本框 159"/>
            <p:cNvSpPr txBox="1"/>
            <p:nvPr/>
          </p:nvSpPr>
          <p:spPr bwMode="auto">
            <a:xfrm flipH="1">
              <a:off x="6618345" y="3816844"/>
              <a:ext cx="1442098" cy="284693"/>
            </a:xfrm>
            <a:prstGeom prst="rect">
              <a:avLst/>
            </a:prstGeom>
            <a:noFill/>
          </p:spPr>
          <p:txBody>
            <a:bodyPr lIns="68580" tIns="34290" rIns="68580" bIns="34290">
              <a:spAutoFit/>
            </a:bodyPr>
            <a:lstStyle/>
            <a:p>
              <a:pPr algn="r">
                <a:defRPr/>
              </a:pPr>
              <a:r>
                <a:rPr lang="zh-CN" altLang="en-US" b="1" dirty="0" smtClean="0">
                  <a:solidFill>
                    <a:schemeClr val="tx1">
                      <a:lumMod val="75000"/>
                      <a:lumOff val="25000"/>
                    </a:schemeClr>
                  </a:solidFill>
                  <a:latin typeface="微软雅黑" panose="020B0503020204020204" charset="-122"/>
                  <a:ea typeface="微软雅黑" panose="020B0503020204020204" charset="-122"/>
                </a:rPr>
                <a:t>缴纳欠费</a:t>
              </a:r>
              <a:endParaRPr lang="zh-CN" altLang="en-US" b="1" dirty="0">
                <a:solidFill>
                  <a:schemeClr val="tx1">
                    <a:lumMod val="75000"/>
                    <a:lumOff val="25000"/>
                  </a:schemeClr>
                </a:solidFill>
                <a:latin typeface="微软雅黑" panose="020B0503020204020204" charset="-122"/>
                <a:ea typeface="微软雅黑" panose="020B0503020204020204" charset="-122"/>
              </a:endParaRPr>
            </a:p>
          </p:txBody>
        </p:sp>
      </p:grpSp>
      <p:sp>
        <p:nvSpPr>
          <p:cNvPr id="151" name="十字形 150"/>
          <p:cNvSpPr/>
          <p:nvPr/>
        </p:nvSpPr>
        <p:spPr>
          <a:xfrm>
            <a:off x="7323946" y="3314316"/>
            <a:ext cx="428628" cy="428628"/>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8348598" y="2485830"/>
            <a:ext cx="713984" cy="7521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b="1" dirty="0" smtClean="0">
                <a:solidFill>
                  <a:srgbClr val="FFFF00"/>
                </a:solidFill>
                <a:latin typeface="微软雅黑" pitchFamily="34" charset="-122"/>
                <a:ea typeface="微软雅黑" pitchFamily="34" charset="-122"/>
              </a:rPr>
              <a:t>签办毕业离校手续</a:t>
            </a:r>
          </a:p>
        </p:txBody>
      </p:sp>
      <p:sp>
        <p:nvSpPr>
          <p:cNvPr id="153" name="直角双向箭头 152"/>
          <p:cNvSpPr/>
          <p:nvPr/>
        </p:nvSpPr>
        <p:spPr>
          <a:xfrm flipV="1">
            <a:off x="8052422" y="1296634"/>
            <a:ext cx="1000132" cy="901684"/>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右箭头 153"/>
          <p:cNvSpPr/>
          <p:nvPr/>
        </p:nvSpPr>
        <p:spPr>
          <a:xfrm>
            <a:off x="8016658" y="2740266"/>
            <a:ext cx="372992"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5"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childTnLst>
                          </p:cTn>
                        </p:par>
                        <p:par>
                          <p:cTn id="21" fill="hold">
                            <p:stCondLst>
                              <p:cond delay="1500"/>
                            </p:stCondLst>
                            <p:childTnLst>
                              <p:par>
                                <p:cTn id="22" presetID="22" presetClass="entr" presetSubtype="2"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right)">
                                      <p:cBhvr>
                                        <p:cTn id="24" dur="500"/>
                                        <p:tgtEl>
                                          <p:spTgt spid="14"/>
                                        </p:tgtEl>
                                      </p:cBhvr>
                                    </p:animEffect>
                                  </p:childTnLst>
                                </p:cTn>
                              </p:par>
                              <p:par>
                                <p:cTn id="25" presetID="22" presetClass="entr" presetSubtype="8"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2000"/>
                            </p:stCondLst>
                            <p:childTnLst>
                              <p:par>
                                <p:cTn id="29" presetID="12" presetClass="entr" presetSubtype="4"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p:tgtEl>
                                          <p:spTgt spid="26"/>
                                        </p:tgtEl>
                                        <p:attrNameLst>
                                          <p:attrName>ppt_y</p:attrName>
                                        </p:attrNameLst>
                                      </p:cBhvr>
                                      <p:tavLst>
                                        <p:tav tm="0">
                                          <p:val>
                                            <p:strVal val="#ppt_y+#ppt_h*1.125000"/>
                                          </p:val>
                                        </p:tav>
                                        <p:tav tm="100000">
                                          <p:val>
                                            <p:strVal val="#ppt_y"/>
                                          </p:val>
                                        </p:tav>
                                      </p:tavLst>
                                    </p:anim>
                                    <p:animEffect transition="in" filter="wipe(up)">
                                      <p:cBhvr>
                                        <p:cTn id="32" dur="500"/>
                                        <p:tgtEl>
                                          <p:spTgt spid="26"/>
                                        </p:tgtEl>
                                      </p:cBhvr>
                                    </p:animEffect>
                                  </p:childTnLst>
                                </p:cTn>
                              </p:par>
                              <p:par>
                                <p:cTn id="33" presetID="12" presetClass="entr" presetSubtype="4" fill="hold" nodeType="with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500"/>
                                        <p:tgtEl>
                                          <p:spTgt spid="56"/>
                                        </p:tgtEl>
                                        <p:attrNameLst>
                                          <p:attrName>ppt_y</p:attrName>
                                        </p:attrNameLst>
                                      </p:cBhvr>
                                      <p:tavLst>
                                        <p:tav tm="0">
                                          <p:val>
                                            <p:strVal val="#ppt_y+#ppt_h*1.125000"/>
                                          </p:val>
                                        </p:tav>
                                        <p:tav tm="100000">
                                          <p:val>
                                            <p:strVal val="#ppt_y"/>
                                          </p:val>
                                        </p:tav>
                                      </p:tavLst>
                                    </p:anim>
                                    <p:animEffect transition="in" filter="wipe(up)">
                                      <p:cBhvr>
                                        <p:cTn id="36" dur="500"/>
                                        <p:tgtEl>
                                          <p:spTgt spid="56"/>
                                        </p:tgtEl>
                                      </p:cBhvr>
                                    </p:animEffect>
                                  </p:childTnLst>
                                </p:cTn>
                              </p:par>
                              <p:par>
                                <p:cTn id="37" presetID="12" presetClass="entr" presetSubtype="4" fill="hold" nodeType="withEffect">
                                  <p:stCondLst>
                                    <p:cond delay="0"/>
                                  </p:stCondLst>
                                  <p:childTnLst>
                                    <p:set>
                                      <p:cBhvr>
                                        <p:cTn id="38" dur="1" fill="hold">
                                          <p:stCondLst>
                                            <p:cond delay="0"/>
                                          </p:stCondLst>
                                        </p:cTn>
                                        <p:tgtEl>
                                          <p:spTgt spid="85"/>
                                        </p:tgtEl>
                                        <p:attrNameLst>
                                          <p:attrName>style.visibility</p:attrName>
                                        </p:attrNameLst>
                                      </p:cBhvr>
                                      <p:to>
                                        <p:strVal val="visible"/>
                                      </p:to>
                                    </p:set>
                                    <p:anim calcmode="lin" valueType="num">
                                      <p:cBhvr additive="base">
                                        <p:cTn id="39" dur="500"/>
                                        <p:tgtEl>
                                          <p:spTgt spid="85"/>
                                        </p:tgtEl>
                                        <p:attrNameLst>
                                          <p:attrName>ppt_y</p:attrName>
                                        </p:attrNameLst>
                                      </p:cBhvr>
                                      <p:tavLst>
                                        <p:tav tm="0">
                                          <p:val>
                                            <p:strVal val="#ppt_y+#ppt_h*1.125000"/>
                                          </p:val>
                                        </p:tav>
                                        <p:tav tm="100000">
                                          <p:val>
                                            <p:strVal val="#ppt_y"/>
                                          </p:val>
                                        </p:tav>
                                      </p:tavLst>
                                    </p:anim>
                                    <p:animEffect transition="in" filter="wipe(up)">
                                      <p:cBhvr>
                                        <p:cTn id="40" dur="500"/>
                                        <p:tgtEl>
                                          <p:spTgt spid="85"/>
                                        </p:tgtEl>
                                      </p:cBhvr>
                                    </p:animEffect>
                                  </p:childTnLst>
                                </p:cTn>
                              </p:par>
                              <p:par>
                                <p:cTn id="41" presetID="12" presetClass="entr" presetSubtype="8" fill="hold"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p:tgtEl>
                                          <p:spTgt spid="39"/>
                                        </p:tgtEl>
                                        <p:attrNameLst>
                                          <p:attrName>ppt_x</p:attrName>
                                        </p:attrNameLst>
                                      </p:cBhvr>
                                      <p:tavLst>
                                        <p:tav tm="0">
                                          <p:val>
                                            <p:strVal val="#ppt_x-#ppt_w*1.125000"/>
                                          </p:val>
                                        </p:tav>
                                        <p:tav tm="100000">
                                          <p:val>
                                            <p:strVal val="#ppt_x"/>
                                          </p:val>
                                        </p:tav>
                                      </p:tavLst>
                                    </p:anim>
                                    <p:animEffect transition="in" filter="wipe(right)">
                                      <p:cBhvr>
                                        <p:cTn id="44" dur="500"/>
                                        <p:tgtEl>
                                          <p:spTgt spid="39"/>
                                        </p:tgtEl>
                                      </p:cBhvr>
                                    </p:animEffect>
                                  </p:childTnLst>
                                </p:cTn>
                              </p:par>
                              <p:par>
                                <p:cTn id="45" presetID="12" presetClass="entr" presetSubtype="8" fill="hold" nodeType="with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p:tgtEl>
                                          <p:spTgt spid="73"/>
                                        </p:tgtEl>
                                        <p:attrNameLst>
                                          <p:attrName>ppt_x</p:attrName>
                                        </p:attrNameLst>
                                      </p:cBhvr>
                                      <p:tavLst>
                                        <p:tav tm="0">
                                          <p:val>
                                            <p:strVal val="#ppt_x-#ppt_w*1.125000"/>
                                          </p:val>
                                        </p:tav>
                                        <p:tav tm="100000">
                                          <p:val>
                                            <p:strVal val="#ppt_x"/>
                                          </p:val>
                                        </p:tav>
                                      </p:tavLst>
                                    </p:anim>
                                    <p:animEffect transition="in" filter="wipe(right)">
                                      <p:cBhvr>
                                        <p:cTn id="48" dur="500"/>
                                        <p:tgtEl>
                                          <p:spTgt spid="73"/>
                                        </p:tgtEl>
                                      </p:cBhvr>
                                    </p:animEffect>
                                  </p:childTnLst>
                                </p:cTn>
                              </p:par>
                              <p:par>
                                <p:cTn id="49" presetID="12" presetClass="entr" presetSubtype="8" fill="hold" nodeType="with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additive="base">
                                        <p:cTn id="51" dur="500"/>
                                        <p:tgtEl>
                                          <p:spTgt spid="96"/>
                                        </p:tgtEl>
                                        <p:attrNameLst>
                                          <p:attrName>ppt_x</p:attrName>
                                        </p:attrNameLst>
                                      </p:cBhvr>
                                      <p:tavLst>
                                        <p:tav tm="0">
                                          <p:val>
                                            <p:strVal val="#ppt_x-#ppt_w*1.125000"/>
                                          </p:val>
                                        </p:tav>
                                        <p:tav tm="100000">
                                          <p:val>
                                            <p:strVal val="#ppt_x"/>
                                          </p:val>
                                        </p:tav>
                                      </p:tavLst>
                                    </p:anim>
                                    <p:animEffect transition="in" filter="wipe(right)">
                                      <p:cBhvr>
                                        <p:cTn id="52" dur="500"/>
                                        <p:tgtEl>
                                          <p:spTgt spid="96"/>
                                        </p:tgtEl>
                                      </p:cBhvr>
                                    </p:animEffect>
                                  </p:childTnLst>
                                </p:cTn>
                              </p:par>
                            </p:childTnLst>
                          </p:cTn>
                        </p:par>
                        <p:par>
                          <p:cTn id="53" fill="hold">
                            <p:stCondLst>
                              <p:cond delay="2500"/>
                            </p:stCondLst>
                            <p:childTnLst>
                              <p:par>
                                <p:cTn id="54" presetID="2" presetClass="entr" presetSubtype="4" fill="hold" nodeType="afterEffect">
                                  <p:stCondLst>
                                    <p:cond delay="0"/>
                                  </p:stCondLst>
                                  <p:childTnLst>
                                    <p:set>
                                      <p:cBhvr>
                                        <p:cTn id="55" dur="1" fill="hold">
                                          <p:stCondLst>
                                            <p:cond delay="0"/>
                                          </p:stCondLst>
                                        </p:cTn>
                                        <p:tgtEl>
                                          <p:spTgt spid="132"/>
                                        </p:tgtEl>
                                        <p:attrNameLst>
                                          <p:attrName>style.visibility</p:attrName>
                                        </p:attrNameLst>
                                      </p:cBhvr>
                                      <p:to>
                                        <p:strVal val="visible"/>
                                      </p:to>
                                    </p:set>
                                    <p:anim calcmode="lin" valueType="num">
                                      <p:cBhvr additive="base">
                                        <p:cTn id="56" dur="500" fill="hold"/>
                                        <p:tgtEl>
                                          <p:spTgt spid="132"/>
                                        </p:tgtEl>
                                        <p:attrNameLst>
                                          <p:attrName>ppt_x</p:attrName>
                                        </p:attrNameLst>
                                      </p:cBhvr>
                                      <p:tavLst>
                                        <p:tav tm="0">
                                          <p:val>
                                            <p:strVal val="#ppt_x"/>
                                          </p:val>
                                        </p:tav>
                                        <p:tav tm="100000">
                                          <p:val>
                                            <p:strVal val="#ppt_x"/>
                                          </p:val>
                                        </p:tav>
                                      </p:tavLst>
                                    </p:anim>
                                    <p:anim calcmode="lin" valueType="num">
                                      <p:cBhvr additive="base">
                                        <p:cTn id="57" dur="500" fill="hold"/>
                                        <p:tgtEl>
                                          <p:spTgt spid="132"/>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41"/>
                                        </p:tgtEl>
                                        <p:attrNameLst>
                                          <p:attrName>style.visibility</p:attrName>
                                        </p:attrNameLst>
                                      </p:cBhvr>
                                      <p:to>
                                        <p:strVal val="visible"/>
                                      </p:to>
                                    </p:set>
                                    <p:anim calcmode="lin" valueType="num">
                                      <p:cBhvr additive="base">
                                        <p:cTn id="60" dur="500" fill="hold"/>
                                        <p:tgtEl>
                                          <p:spTgt spid="141"/>
                                        </p:tgtEl>
                                        <p:attrNameLst>
                                          <p:attrName>ppt_x</p:attrName>
                                        </p:attrNameLst>
                                      </p:cBhvr>
                                      <p:tavLst>
                                        <p:tav tm="0">
                                          <p:val>
                                            <p:strVal val="#ppt_x"/>
                                          </p:val>
                                        </p:tav>
                                        <p:tav tm="100000">
                                          <p:val>
                                            <p:strVal val="#ppt_x"/>
                                          </p:val>
                                        </p:tav>
                                      </p:tavLst>
                                    </p:anim>
                                    <p:anim calcmode="lin" valueType="num">
                                      <p:cBhvr additive="base">
                                        <p:cTn id="61" dur="500" fill="hold"/>
                                        <p:tgtEl>
                                          <p:spTgt spid="141"/>
                                        </p:tgtEl>
                                        <p:attrNameLst>
                                          <p:attrName>ppt_y</p:attrName>
                                        </p:attrNameLst>
                                      </p:cBhvr>
                                      <p:tavLst>
                                        <p:tav tm="0">
                                          <p:val>
                                            <p:strVal val="1+#ppt_h/2"/>
                                          </p:val>
                                        </p:tav>
                                        <p:tav tm="100000">
                                          <p:val>
                                            <p:strVal val="#ppt_y"/>
                                          </p:val>
                                        </p:tav>
                                      </p:tavLst>
                                    </p:anim>
                                  </p:childTnLst>
                                </p:cTn>
                              </p:par>
                            </p:childTnLst>
                          </p:cTn>
                        </p:par>
                        <p:par>
                          <p:cTn id="62" fill="hold">
                            <p:stCondLst>
                              <p:cond delay="3000"/>
                            </p:stCondLst>
                            <p:childTnLst>
                              <p:par>
                                <p:cTn id="63" presetID="2" presetClass="entr" presetSubtype="4" fill="hold" nodeType="afterEffect">
                                  <p:stCondLst>
                                    <p:cond delay="0"/>
                                  </p:stCondLst>
                                  <p:childTnLst>
                                    <p:set>
                                      <p:cBhvr>
                                        <p:cTn id="64" dur="1" fill="hold">
                                          <p:stCondLst>
                                            <p:cond delay="0"/>
                                          </p:stCondLst>
                                        </p:cTn>
                                        <p:tgtEl>
                                          <p:spTgt spid="135"/>
                                        </p:tgtEl>
                                        <p:attrNameLst>
                                          <p:attrName>style.visibility</p:attrName>
                                        </p:attrNameLst>
                                      </p:cBhvr>
                                      <p:to>
                                        <p:strVal val="visible"/>
                                      </p:to>
                                    </p:set>
                                    <p:anim calcmode="lin" valueType="num">
                                      <p:cBhvr additive="base">
                                        <p:cTn id="65" dur="500" fill="hold"/>
                                        <p:tgtEl>
                                          <p:spTgt spid="135"/>
                                        </p:tgtEl>
                                        <p:attrNameLst>
                                          <p:attrName>ppt_x</p:attrName>
                                        </p:attrNameLst>
                                      </p:cBhvr>
                                      <p:tavLst>
                                        <p:tav tm="0">
                                          <p:val>
                                            <p:strVal val="#ppt_x"/>
                                          </p:val>
                                        </p:tav>
                                        <p:tav tm="100000">
                                          <p:val>
                                            <p:strVal val="#ppt_x"/>
                                          </p:val>
                                        </p:tav>
                                      </p:tavLst>
                                    </p:anim>
                                    <p:anim calcmode="lin" valueType="num">
                                      <p:cBhvr additive="base">
                                        <p:cTn id="66" dur="500" fill="hold"/>
                                        <p:tgtEl>
                                          <p:spTgt spid="135"/>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44"/>
                                        </p:tgtEl>
                                        <p:attrNameLst>
                                          <p:attrName>style.visibility</p:attrName>
                                        </p:attrNameLst>
                                      </p:cBhvr>
                                      <p:to>
                                        <p:strVal val="visible"/>
                                      </p:to>
                                    </p:set>
                                    <p:anim calcmode="lin" valueType="num">
                                      <p:cBhvr additive="base">
                                        <p:cTn id="69" dur="500" fill="hold"/>
                                        <p:tgtEl>
                                          <p:spTgt spid="144"/>
                                        </p:tgtEl>
                                        <p:attrNameLst>
                                          <p:attrName>ppt_x</p:attrName>
                                        </p:attrNameLst>
                                      </p:cBhvr>
                                      <p:tavLst>
                                        <p:tav tm="0">
                                          <p:val>
                                            <p:strVal val="#ppt_x"/>
                                          </p:val>
                                        </p:tav>
                                        <p:tav tm="100000">
                                          <p:val>
                                            <p:strVal val="#ppt_x"/>
                                          </p:val>
                                        </p:tav>
                                      </p:tavLst>
                                    </p:anim>
                                    <p:anim calcmode="lin" valueType="num">
                                      <p:cBhvr additive="base">
                                        <p:cTn id="70" dur="500" fill="hold"/>
                                        <p:tgtEl>
                                          <p:spTgt spid="144"/>
                                        </p:tgtEl>
                                        <p:attrNameLst>
                                          <p:attrName>ppt_y</p:attrName>
                                        </p:attrNameLst>
                                      </p:cBhvr>
                                      <p:tavLst>
                                        <p:tav tm="0">
                                          <p:val>
                                            <p:strVal val="1+#ppt_h/2"/>
                                          </p:val>
                                        </p:tav>
                                        <p:tav tm="100000">
                                          <p:val>
                                            <p:strVal val="#ppt_y"/>
                                          </p:val>
                                        </p:tav>
                                      </p:tavLst>
                                    </p:anim>
                                  </p:childTnLst>
                                </p:cTn>
                              </p:par>
                            </p:childTnLst>
                          </p:cTn>
                        </p:par>
                        <p:par>
                          <p:cTn id="71" fill="hold">
                            <p:stCondLst>
                              <p:cond delay="3500"/>
                            </p:stCondLst>
                            <p:childTnLst>
                              <p:par>
                                <p:cTn id="72" presetID="2" presetClass="entr" presetSubtype="4" fill="hold" nodeType="afterEffect">
                                  <p:stCondLst>
                                    <p:cond delay="0"/>
                                  </p:stCondLst>
                                  <p:childTnLst>
                                    <p:set>
                                      <p:cBhvr>
                                        <p:cTn id="73" dur="1" fill="hold">
                                          <p:stCondLst>
                                            <p:cond delay="0"/>
                                          </p:stCondLst>
                                        </p:cTn>
                                        <p:tgtEl>
                                          <p:spTgt spid="138"/>
                                        </p:tgtEl>
                                        <p:attrNameLst>
                                          <p:attrName>style.visibility</p:attrName>
                                        </p:attrNameLst>
                                      </p:cBhvr>
                                      <p:to>
                                        <p:strVal val="visible"/>
                                      </p:to>
                                    </p:set>
                                    <p:anim calcmode="lin" valueType="num">
                                      <p:cBhvr additive="base">
                                        <p:cTn id="74" dur="500" fill="hold"/>
                                        <p:tgtEl>
                                          <p:spTgt spid="138"/>
                                        </p:tgtEl>
                                        <p:attrNameLst>
                                          <p:attrName>ppt_x</p:attrName>
                                        </p:attrNameLst>
                                      </p:cBhvr>
                                      <p:tavLst>
                                        <p:tav tm="0">
                                          <p:val>
                                            <p:strVal val="#ppt_x"/>
                                          </p:val>
                                        </p:tav>
                                        <p:tav tm="100000">
                                          <p:val>
                                            <p:strVal val="#ppt_x"/>
                                          </p:val>
                                        </p:tav>
                                      </p:tavLst>
                                    </p:anim>
                                    <p:anim calcmode="lin" valueType="num">
                                      <p:cBhvr additive="base">
                                        <p:cTn id="75" dur="500" fill="hold"/>
                                        <p:tgtEl>
                                          <p:spTgt spid="138"/>
                                        </p:tgtEl>
                                        <p:attrNameLst>
                                          <p:attrName>ppt_y</p:attrName>
                                        </p:attrNameLst>
                                      </p:cBhvr>
                                      <p:tavLst>
                                        <p:tav tm="0">
                                          <p:val>
                                            <p:strVal val="1+#ppt_h/2"/>
                                          </p:val>
                                        </p:tav>
                                        <p:tav tm="100000">
                                          <p:val>
                                            <p:strVal val="#ppt_y"/>
                                          </p:val>
                                        </p:tav>
                                      </p:tavLst>
                                    </p:anim>
                                  </p:childTnLst>
                                </p:cTn>
                              </p:par>
                              <p:par>
                                <p:cTn id="76" presetID="2" presetClass="entr" presetSubtype="4" fill="hold" nodeType="withEffect">
                                  <p:stCondLst>
                                    <p:cond delay="0"/>
                                  </p:stCondLst>
                                  <p:childTnLst>
                                    <p:set>
                                      <p:cBhvr>
                                        <p:cTn id="77" dur="1" fill="hold">
                                          <p:stCondLst>
                                            <p:cond delay="0"/>
                                          </p:stCondLst>
                                        </p:cTn>
                                        <p:tgtEl>
                                          <p:spTgt spid="147"/>
                                        </p:tgtEl>
                                        <p:attrNameLst>
                                          <p:attrName>style.visibility</p:attrName>
                                        </p:attrNameLst>
                                      </p:cBhvr>
                                      <p:to>
                                        <p:strVal val="visible"/>
                                      </p:to>
                                    </p:set>
                                    <p:anim calcmode="lin" valueType="num">
                                      <p:cBhvr additive="base">
                                        <p:cTn id="78" dur="500" fill="hold"/>
                                        <p:tgtEl>
                                          <p:spTgt spid="147"/>
                                        </p:tgtEl>
                                        <p:attrNameLst>
                                          <p:attrName>ppt_x</p:attrName>
                                        </p:attrNameLst>
                                      </p:cBhvr>
                                      <p:tavLst>
                                        <p:tav tm="0">
                                          <p:val>
                                            <p:strVal val="#ppt_x"/>
                                          </p:val>
                                        </p:tav>
                                        <p:tav tm="100000">
                                          <p:val>
                                            <p:strVal val="#ppt_x"/>
                                          </p:val>
                                        </p:tav>
                                      </p:tavLst>
                                    </p:anim>
                                    <p:anim calcmode="lin" valueType="num">
                                      <p:cBhvr additive="base">
                                        <p:cTn id="79" dur="500" fill="hold"/>
                                        <p:tgtEl>
                                          <p:spTgt spid="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700059" y="1869612"/>
            <a:ext cx="2600712" cy="438582"/>
          </a:xfrm>
          <a:prstGeom prst="rect">
            <a:avLst/>
          </a:prstGeom>
        </p:spPr>
        <p:txBody>
          <a:bodyPr wrap="none" lIns="68580" tIns="34290" rIns="68580" bIns="34290">
            <a:spAutoFit/>
          </a:bodyPr>
          <a:lstStyle/>
          <a:p>
            <a:r>
              <a:rPr lang="zh-CN" altLang="en-US" sz="2400" dirty="0" smtClean="0">
                <a:solidFill>
                  <a:srgbClr val="002060"/>
                </a:solidFill>
                <a:latin typeface="微软雅黑" panose="020B0503020204020204" charset="-122"/>
                <a:ea typeface="微软雅黑" panose="020B0503020204020204" charset="-122"/>
              </a:rPr>
              <a:t>电子发票开票流程</a:t>
            </a:r>
            <a:endParaRPr lang="zh-CN" altLang="en-US" sz="2400" dirty="0">
              <a:solidFill>
                <a:srgbClr val="002060"/>
              </a:solidFill>
              <a:latin typeface="微软雅黑" panose="020B0503020204020204" charset="-122"/>
              <a:ea typeface="微软雅黑" panose="020B0503020204020204" charset="-122"/>
            </a:endParaRPr>
          </a:p>
        </p:txBody>
      </p:sp>
      <p:sp>
        <p:nvSpPr>
          <p:cNvPr id="18" name="矩形 17"/>
          <p:cNvSpPr/>
          <p:nvPr/>
        </p:nvSpPr>
        <p:spPr>
          <a:xfrm>
            <a:off x="3735758" y="2602327"/>
            <a:ext cx="1073371" cy="500137"/>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开票流程</a:t>
            </a:r>
            <a:endParaRPr lang="en-US" altLang="zh-CN" dirty="0" smtClean="0">
              <a:solidFill>
                <a:schemeClr val="tx1">
                  <a:lumMod val="65000"/>
                  <a:lumOff val="35000"/>
                </a:schemeClr>
              </a:solidFill>
              <a:latin typeface="微软雅黑" panose="020B0503020204020204" charset="-122"/>
              <a:ea typeface="微软雅黑" panose="020B0503020204020204" charset="-122"/>
            </a:endParaRPr>
          </a:p>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开票细则</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2" name="组合 1"/>
          <p:cNvGrpSpPr/>
          <p:nvPr/>
        </p:nvGrpSpPr>
        <p:grpSpPr>
          <a:xfrm>
            <a:off x="1839138" y="1629843"/>
            <a:ext cx="1837257" cy="1837257"/>
            <a:chOff x="2452184" y="2173124"/>
            <a:chExt cx="2449676" cy="2449676"/>
          </a:xfrm>
        </p:grpSpPr>
        <p:grpSp>
          <p:nvGrpSpPr>
            <p:cNvPr id="3" name="组合 6"/>
            <p:cNvGrpSpPr/>
            <p:nvPr/>
          </p:nvGrpSpPr>
          <p:grpSpPr>
            <a:xfrm>
              <a:off x="2452184" y="2173124"/>
              <a:ext cx="2449676" cy="244967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9" name="椭圆 8"/>
            <p:cNvSpPr/>
            <p:nvPr/>
          </p:nvSpPr>
          <p:spPr>
            <a:xfrm>
              <a:off x="2938198" y="2659139"/>
              <a:ext cx="1477648" cy="1477646"/>
            </a:xfrm>
            <a:prstGeom prst="ellipse">
              <a:avLst/>
            </a:prstGeom>
            <a:solidFill>
              <a:schemeClr val="accent1"/>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latin typeface="微软雅黑" panose="020B0503020204020204" charset="-122"/>
                <a:ea typeface="微软雅黑" panose="020B0503020204020204" charset="-122"/>
              </a:endParaRPr>
            </a:p>
          </p:txBody>
        </p:sp>
        <p:grpSp>
          <p:nvGrpSpPr>
            <p:cNvPr id="6" name="组合 15"/>
            <p:cNvGrpSpPr/>
            <p:nvPr/>
          </p:nvGrpSpPr>
          <p:grpSpPr>
            <a:xfrm>
              <a:off x="3243396" y="2960706"/>
              <a:ext cx="860738" cy="874510"/>
              <a:chOff x="3619500" y="2434166"/>
              <a:chExt cx="590102" cy="599547"/>
            </a:xfrm>
            <a:solidFill>
              <a:schemeClr val="bg1"/>
            </a:solidFill>
          </p:grpSpPr>
          <p:sp>
            <p:nvSpPr>
              <p:cNvPr id="17" name="KSO_Shape"/>
              <p:cNvSpPr/>
              <p:nvPr/>
            </p:nvSpPr>
            <p:spPr>
              <a:xfrm>
                <a:off x="3619500" y="2476500"/>
                <a:ext cx="557213" cy="55721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微软雅黑" panose="020B0503020204020204" charset="-122"/>
                  <a:ea typeface="微软雅黑" panose="020B0503020204020204" charset="-122"/>
                </a:endParaRPr>
              </a:p>
            </p:txBody>
          </p:sp>
          <p:sp>
            <p:nvSpPr>
              <p:cNvPr id="22" name="KSO_Shape"/>
              <p:cNvSpPr/>
              <p:nvPr/>
            </p:nvSpPr>
            <p:spPr>
              <a:xfrm rot="17344659">
                <a:off x="3652389" y="2434166"/>
                <a:ext cx="557213" cy="557213"/>
              </a:xfrm>
              <a:prstGeom prst="pie">
                <a:avLst>
                  <a:gd name="adj1" fmla="val 20720386"/>
                  <a:gd name="adj2" fmla="val 40651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微软雅黑" panose="020B0503020204020204" charset="-122"/>
                  <a:ea typeface="微软雅黑" panose="020B0503020204020204" charset="-122"/>
                </a:endParaRPr>
              </a:p>
            </p:txBody>
          </p:sp>
        </p:grpSp>
      </p:grpSp>
      <p:pic>
        <p:nvPicPr>
          <p:cNvPr id="23"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850"/>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marL="214630" indent="-214630"/>
            <a:r>
              <a:rPr lang="zh-CN" altLang="en-US" dirty="0" smtClean="0">
                <a:solidFill>
                  <a:schemeClr val="tx1">
                    <a:lumMod val="65000"/>
                    <a:lumOff val="35000"/>
                  </a:schemeClr>
                </a:solidFill>
                <a:latin typeface="微软雅黑" panose="020B0503020204020204" charset="-122"/>
                <a:ea typeface="微软雅黑" panose="020B0503020204020204" charset="-122"/>
              </a:rPr>
              <a:t>电子发票开票流程</a:t>
            </a:r>
            <a:endParaRPr lang="en-US" altLang="zh-CN" dirty="0" smtClean="0">
              <a:solidFill>
                <a:schemeClr val="tx1">
                  <a:lumMod val="65000"/>
                  <a:lumOff val="35000"/>
                </a:schemeClr>
              </a:solidFill>
              <a:latin typeface="微软雅黑" panose="020B0503020204020204" charset="-122"/>
              <a:ea typeface="微软雅黑" panose="020B0503020204020204" charset="-122"/>
            </a:endParaRPr>
          </a:p>
        </p:txBody>
      </p:sp>
      <p:sp>
        <p:nvSpPr>
          <p:cNvPr id="4" name="Freeform 42"/>
          <p:cNvSpPr/>
          <p:nvPr/>
        </p:nvSpPr>
        <p:spPr bwMode="auto">
          <a:xfrm>
            <a:off x="1895728" y="1355996"/>
            <a:ext cx="2433560" cy="55470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5" name="Freeform 42"/>
          <p:cNvSpPr/>
          <p:nvPr/>
        </p:nvSpPr>
        <p:spPr bwMode="auto">
          <a:xfrm flipH="1">
            <a:off x="4921583" y="1355996"/>
            <a:ext cx="2433561" cy="55470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6" name="Freeform 42"/>
          <p:cNvSpPr/>
          <p:nvPr/>
        </p:nvSpPr>
        <p:spPr bwMode="auto">
          <a:xfrm flipV="1">
            <a:off x="1895728" y="3854539"/>
            <a:ext cx="2433560" cy="55351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7" name="Freeform 42"/>
          <p:cNvSpPr/>
          <p:nvPr/>
        </p:nvSpPr>
        <p:spPr bwMode="auto">
          <a:xfrm flipH="1" flipV="1">
            <a:off x="4921583" y="3854539"/>
            <a:ext cx="2433561" cy="55351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8" name="TextBox 33"/>
          <p:cNvSpPr txBox="1">
            <a:spLocks noChangeArrowheads="1"/>
          </p:cNvSpPr>
          <p:nvPr/>
        </p:nvSpPr>
        <p:spPr bwMode="auto">
          <a:xfrm>
            <a:off x="3045530" y="2763078"/>
            <a:ext cx="3217794" cy="346212"/>
          </a:xfrm>
          <a:prstGeom prst="rect">
            <a:avLst/>
          </a:prstGeom>
          <a:noFill/>
          <a:ln>
            <a:noFill/>
          </a:ln>
        </p:spPr>
        <p:txBody>
          <a:bodyPr wrap="none"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800" b="1" dirty="0">
                <a:solidFill>
                  <a:schemeClr val="tx1">
                    <a:lumMod val="75000"/>
                    <a:lumOff val="25000"/>
                  </a:schemeClr>
                </a:solidFill>
                <a:latin typeface="微软雅黑" panose="020B0503020204020204" charset="-122"/>
              </a:rPr>
              <a:t>20XX</a:t>
            </a:r>
            <a:r>
              <a:rPr lang="zh-CN" altLang="en-US" sz="1800" b="1" dirty="0">
                <a:solidFill>
                  <a:schemeClr val="tx1">
                    <a:lumMod val="75000"/>
                    <a:lumOff val="25000"/>
                  </a:schemeClr>
                </a:solidFill>
                <a:latin typeface="微软雅黑" panose="020B0503020204020204" charset="-122"/>
              </a:rPr>
              <a:t>年</a:t>
            </a:r>
            <a:r>
              <a:rPr lang="en-US" altLang="zh-CN" sz="1800" b="1" dirty="0">
                <a:solidFill>
                  <a:schemeClr val="tx1">
                    <a:lumMod val="75000"/>
                    <a:lumOff val="25000"/>
                  </a:schemeClr>
                </a:solidFill>
                <a:latin typeface="微软雅黑" panose="020B0503020204020204" charset="-122"/>
              </a:rPr>
              <a:t>X</a:t>
            </a:r>
            <a:r>
              <a:rPr lang="zh-CN" altLang="en-US" sz="1800" b="1" dirty="0">
                <a:solidFill>
                  <a:schemeClr val="tx1">
                    <a:lumMod val="75000"/>
                    <a:lumOff val="25000"/>
                  </a:schemeClr>
                </a:solidFill>
                <a:latin typeface="微软雅黑" panose="020B0503020204020204" charset="-122"/>
              </a:rPr>
              <a:t>月，我们的工作简述</a:t>
            </a:r>
          </a:p>
        </p:txBody>
      </p:sp>
      <p:grpSp>
        <p:nvGrpSpPr>
          <p:cNvPr id="9" name="组合 34"/>
          <p:cNvGrpSpPr/>
          <p:nvPr/>
        </p:nvGrpSpPr>
        <p:grpSpPr bwMode="auto">
          <a:xfrm>
            <a:off x="1475656" y="1857133"/>
            <a:ext cx="865134" cy="866574"/>
            <a:chOff x="0" y="0"/>
            <a:chExt cx="1154113" cy="1155699"/>
          </a:xfrm>
          <a:solidFill>
            <a:schemeClr val="bg1">
              <a:lumMod val="65000"/>
            </a:schemeClr>
          </a:solidFill>
        </p:grpSpPr>
        <p:sp>
          <p:nvSpPr>
            <p:cNvPr id="10" name="Oval 30"/>
            <p:cNvSpPr>
              <a:spLocks noChangeArrowheads="1"/>
            </p:cNvSpPr>
            <p:nvPr/>
          </p:nvSpPr>
          <p:spPr bwMode="auto">
            <a:xfrm>
              <a:off x="0" y="0"/>
              <a:ext cx="1154113" cy="1155699"/>
            </a:xfrm>
            <a:prstGeom prst="ellipse">
              <a:avLst/>
            </a:prstGeom>
            <a:gradFill>
              <a:gsLst>
                <a:gs pos="0">
                  <a:schemeClr val="accent3">
                    <a:lumMod val="75000"/>
                  </a:schemeClr>
                </a:gs>
                <a:gs pos="100000">
                  <a:schemeClr val="accent3"/>
                </a:gs>
              </a:gsLst>
              <a:lin ang="5400000" scaled="0"/>
            </a:gradFill>
            <a:ln w="9525">
              <a:gradFill>
                <a:gsLst>
                  <a:gs pos="0">
                    <a:schemeClr val="accent3"/>
                  </a:gs>
                  <a:gs pos="100000">
                    <a:schemeClr val="accent3">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11"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grpSp>
        <p:nvGrpSpPr>
          <p:cNvPr id="12" name="组合 37"/>
          <p:cNvGrpSpPr/>
          <p:nvPr/>
        </p:nvGrpSpPr>
        <p:grpSpPr bwMode="auto">
          <a:xfrm>
            <a:off x="1494696" y="3037959"/>
            <a:ext cx="865134" cy="866574"/>
            <a:chOff x="0" y="0"/>
            <a:chExt cx="1154113" cy="1155698"/>
          </a:xfrm>
          <a:solidFill>
            <a:schemeClr val="bg1">
              <a:lumMod val="65000"/>
            </a:schemeClr>
          </a:solidFill>
        </p:grpSpPr>
        <p:sp>
          <p:nvSpPr>
            <p:cNvPr id="13" name="Oval 31"/>
            <p:cNvSpPr>
              <a:spLocks noChangeArrowheads="1"/>
            </p:cNvSpPr>
            <p:nvPr/>
          </p:nvSpPr>
          <p:spPr bwMode="auto">
            <a:xfrm>
              <a:off x="0" y="0"/>
              <a:ext cx="1154113" cy="1155699"/>
            </a:xfrm>
            <a:prstGeom prst="ellipse">
              <a:avLst/>
            </a:prstGeom>
            <a:gradFill>
              <a:gsLst>
                <a:gs pos="0">
                  <a:schemeClr val="accent2">
                    <a:lumMod val="75000"/>
                  </a:schemeClr>
                </a:gs>
                <a:gs pos="100000">
                  <a:schemeClr val="accent2"/>
                </a:gs>
              </a:gsLst>
              <a:lin ang="5400000" scaled="0"/>
            </a:gradFill>
            <a:ln w="9525">
              <a:gradFill>
                <a:gsLst>
                  <a:gs pos="0">
                    <a:schemeClr val="accent2"/>
                  </a:gs>
                  <a:gs pos="100000">
                    <a:schemeClr val="accent2">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14"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grpSp>
        <p:nvGrpSpPr>
          <p:cNvPr id="15" name="组合 40"/>
          <p:cNvGrpSpPr/>
          <p:nvPr/>
        </p:nvGrpSpPr>
        <p:grpSpPr bwMode="auto">
          <a:xfrm>
            <a:off x="6887471" y="1880940"/>
            <a:ext cx="866324" cy="866574"/>
            <a:chOff x="0" y="0"/>
            <a:chExt cx="1155700" cy="1155698"/>
          </a:xfrm>
          <a:solidFill>
            <a:schemeClr val="bg1">
              <a:lumMod val="65000"/>
            </a:schemeClr>
          </a:solidFill>
        </p:grpSpPr>
        <p:sp>
          <p:nvSpPr>
            <p:cNvPr id="16" name="Oval 33"/>
            <p:cNvSpPr>
              <a:spLocks noChangeArrowheads="1"/>
            </p:cNvSpPr>
            <p:nvPr/>
          </p:nvSpPr>
          <p:spPr bwMode="auto">
            <a:xfrm>
              <a:off x="0" y="0"/>
              <a:ext cx="1155700" cy="1155698"/>
            </a:xfrm>
            <a:prstGeom prst="ellipse">
              <a:avLst/>
            </a:prstGeom>
            <a:gradFill>
              <a:gsLst>
                <a:gs pos="0">
                  <a:schemeClr val="accent1">
                    <a:lumMod val="75000"/>
                  </a:schemeClr>
                </a:gs>
                <a:gs pos="100000">
                  <a:schemeClr val="accent1"/>
                </a:gs>
              </a:gsLst>
              <a:lin ang="5400000" scaled="1"/>
            </a:gradFill>
            <a:ln w="9525">
              <a:gradFill>
                <a:gsLst>
                  <a:gs pos="0">
                    <a:schemeClr val="accent1"/>
                  </a:gs>
                  <a:gs pos="100000">
                    <a:schemeClr val="accent1">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17"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grpSp>
        <p:nvGrpSpPr>
          <p:cNvPr id="18" name="组合 43"/>
          <p:cNvGrpSpPr/>
          <p:nvPr/>
        </p:nvGrpSpPr>
        <p:grpSpPr bwMode="auto">
          <a:xfrm>
            <a:off x="6923171" y="3060576"/>
            <a:ext cx="865134" cy="866574"/>
            <a:chOff x="0" y="0"/>
            <a:chExt cx="1154113" cy="1155698"/>
          </a:xfrm>
          <a:solidFill>
            <a:schemeClr val="bg1">
              <a:lumMod val="65000"/>
            </a:schemeClr>
          </a:solidFill>
        </p:grpSpPr>
        <p:sp>
          <p:nvSpPr>
            <p:cNvPr id="19" name="Oval 32"/>
            <p:cNvSpPr>
              <a:spLocks noChangeArrowheads="1"/>
            </p:cNvSpPr>
            <p:nvPr/>
          </p:nvSpPr>
          <p:spPr bwMode="auto">
            <a:xfrm>
              <a:off x="0" y="0"/>
              <a:ext cx="1154113" cy="1155698"/>
            </a:xfrm>
            <a:prstGeom prst="ellipse">
              <a:avLst/>
            </a:prstGeom>
            <a:gradFill>
              <a:gsLst>
                <a:gs pos="0">
                  <a:schemeClr val="accent5">
                    <a:lumMod val="75000"/>
                  </a:schemeClr>
                </a:gs>
                <a:gs pos="100000">
                  <a:schemeClr val="accent5"/>
                </a:gs>
              </a:gsLst>
              <a:lin ang="5400000" scaled="1"/>
            </a:gradFill>
            <a:ln w="9525">
              <a:gradFill>
                <a:gsLst>
                  <a:gs pos="0">
                    <a:schemeClr val="accent5"/>
                  </a:gs>
                  <a:gs pos="100000">
                    <a:schemeClr val="accent5">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20"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sp>
        <p:nvSpPr>
          <p:cNvPr id="21" name="TextBox 46"/>
          <p:cNvSpPr txBox="1">
            <a:spLocks noChangeArrowheads="1"/>
          </p:cNvSpPr>
          <p:nvPr/>
        </p:nvSpPr>
        <p:spPr bwMode="auto">
          <a:xfrm>
            <a:off x="2412189" y="1016748"/>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400" b="1" dirty="0">
                <a:solidFill>
                  <a:schemeClr val="tx1">
                    <a:lumMod val="75000"/>
                    <a:lumOff val="25000"/>
                  </a:schemeClr>
                </a:solidFill>
                <a:latin typeface="微软雅黑" panose="020B0503020204020204" charset="-122"/>
              </a:rPr>
              <a:t>添加标题</a:t>
            </a:r>
            <a:endParaRPr lang="en-US" altLang="zh-CN" sz="1400" b="1" dirty="0">
              <a:solidFill>
                <a:schemeClr val="tx1">
                  <a:lumMod val="75000"/>
                  <a:lumOff val="25000"/>
                </a:schemeClr>
              </a:solidFill>
              <a:latin typeface="微软雅黑" panose="020B0503020204020204" charset="-122"/>
            </a:endParaRPr>
          </a:p>
        </p:txBody>
      </p:sp>
      <p:sp>
        <p:nvSpPr>
          <p:cNvPr id="22" name="TextBox 47"/>
          <p:cNvSpPr txBox="1">
            <a:spLocks noChangeArrowheads="1"/>
          </p:cNvSpPr>
          <p:nvPr/>
        </p:nvSpPr>
        <p:spPr bwMode="auto">
          <a:xfrm>
            <a:off x="2355070" y="1403611"/>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200" dirty="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sp>
        <p:nvSpPr>
          <p:cNvPr id="23" name="TextBox 48"/>
          <p:cNvSpPr txBox="1">
            <a:spLocks noChangeArrowheads="1"/>
          </p:cNvSpPr>
          <p:nvPr/>
        </p:nvSpPr>
        <p:spPr bwMode="auto">
          <a:xfrm>
            <a:off x="5478505" y="1016748"/>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400" b="1">
                <a:solidFill>
                  <a:schemeClr val="tx1">
                    <a:lumMod val="75000"/>
                    <a:lumOff val="25000"/>
                  </a:schemeClr>
                </a:solidFill>
                <a:latin typeface="微软雅黑" panose="020B0503020204020204" charset="-122"/>
              </a:rPr>
              <a:t>添加标题</a:t>
            </a:r>
            <a:endParaRPr lang="en-US" altLang="zh-CN" sz="1400" b="1">
              <a:solidFill>
                <a:schemeClr val="tx1">
                  <a:lumMod val="75000"/>
                  <a:lumOff val="25000"/>
                </a:schemeClr>
              </a:solidFill>
              <a:latin typeface="微软雅黑" panose="020B0503020204020204" charset="-122"/>
            </a:endParaRPr>
          </a:p>
        </p:txBody>
      </p:sp>
      <p:sp>
        <p:nvSpPr>
          <p:cNvPr id="24" name="TextBox 49"/>
          <p:cNvSpPr txBox="1">
            <a:spLocks noChangeArrowheads="1"/>
          </p:cNvSpPr>
          <p:nvPr/>
        </p:nvSpPr>
        <p:spPr bwMode="auto">
          <a:xfrm>
            <a:off x="4926346" y="1403611"/>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20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sp>
        <p:nvSpPr>
          <p:cNvPr id="25" name="TextBox 50"/>
          <p:cNvSpPr txBox="1">
            <a:spLocks noChangeArrowheads="1"/>
          </p:cNvSpPr>
          <p:nvPr/>
        </p:nvSpPr>
        <p:spPr bwMode="auto">
          <a:xfrm>
            <a:off x="2412189" y="4447335"/>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400" b="1">
                <a:solidFill>
                  <a:schemeClr val="tx1">
                    <a:lumMod val="75000"/>
                    <a:lumOff val="25000"/>
                  </a:schemeClr>
                </a:solidFill>
                <a:latin typeface="微软雅黑" panose="020B0503020204020204" charset="-122"/>
              </a:rPr>
              <a:t>添加标题</a:t>
            </a:r>
            <a:endParaRPr lang="en-US" altLang="zh-CN" sz="1400" b="1">
              <a:solidFill>
                <a:schemeClr val="tx1">
                  <a:lumMod val="75000"/>
                  <a:lumOff val="25000"/>
                </a:schemeClr>
              </a:solidFill>
              <a:latin typeface="微软雅黑" panose="020B0503020204020204" charset="-122"/>
            </a:endParaRPr>
          </a:p>
        </p:txBody>
      </p:sp>
      <p:sp>
        <p:nvSpPr>
          <p:cNvPr id="26" name="TextBox 51"/>
          <p:cNvSpPr txBox="1">
            <a:spLocks noChangeArrowheads="1"/>
          </p:cNvSpPr>
          <p:nvPr/>
        </p:nvSpPr>
        <p:spPr bwMode="auto">
          <a:xfrm>
            <a:off x="2355070" y="3493865"/>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20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sp>
        <p:nvSpPr>
          <p:cNvPr id="27" name="TextBox 52"/>
          <p:cNvSpPr txBox="1">
            <a:spLocks noChangeArrowheads="1"/>
          </p:cNvSpPr>
          <p:nvPr/>
        </p:nvSpPr>
        <p:spPr bwMode="auto">
          <a:xfrm>
            <a:off x="5478505" y="4447335"/>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400" b="1">
                <a:solidFill>
                  <a:schemeClr val="tx1">
                    <a:lumMod val="75000"/>
                    <a:lumOff val="25000"/>
                  </a:schemeClr>
                </a:solidFill>
                <a:latin typeface="微软雅黑" panose="020B0503020204020204" charset="-122"/>
              </a:rPr>
              <a:t>添加标题</a:t>
            </a:r>
            <a:endParaRPr lang="en-US" altLang="zh-CN" sz="1400" b="1">
              <a:solidFill>
                <a:schemeClr val="tx1">
                  <a:lumMod val="75000"/>
                  <a:lumOff val="25000"/>
                </a:schemeClr>
              </a:solidFill>
              <a:latin typeface="微软雅黑" panose="020B0503020204020204" charset="-122"/>
            </a:endParaRPr>
          </a:p>
        </p:txBody>
      </p:sp>
      <p:sp>
        <p:nvSpPr>
          <p:cNvPr id="28" name="TextBox 53"/>
          <p:cNvSpPr txBox="1">
            <a:spLocks noChangeArrowheads="1"/>
          </p:cNvSpPr>
          <p:nvPr/>
        </p:nvSpPr>
        <p:spPr bwMode="auto">
          <a:xfrm>
            <a:off x="4926346" y="3493865"/>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20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pic>
        <p:nvPicPr>
          <p:cNvPr id="29"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pic>
        <p:nvPicPr>
          <p:cNvPr id="51202" name="Picture 2" descr="C:\Users\Administrator\Documents\Tencent Files\66904287\Image\C2C\M7KZR$L]7CHC5UQQCB0%]_L.png"/>
          <p:cNvPicPr>
            <a:picLocks noChangeAspect="1" noChangeArrowheads="1"/>
          </p:cNvPicPr>
          <p:nvPr/>
        </p:nvPicPr>
        <p:blipFill>
          <a:blip r:embed="rId3"/>
          <a:srcRect/>
          <a:stretch>
            <a:fillRect/>
          </a:stretch>
        </p:blipFill>
        <p:spPr bwMode="auto">
          <a:xfrm>
            <a:off x="1146133" y="858031"/>
            <a:ext cx="6661150" cy="3933174"/>
          </a:xfrm>
          <a:prstGeom prst="rect">
            <a:avLst/>
          </a:prstGeom>
          <a:noFill/>
        </p:spPr>
      </p:pic>
      <p:pic>
        <p:nvPicPr>
          <p:cNvPr id="1026" name="Picture 2"/>
          <p:cNvPicPr>
            <a:picLocks noChangeAspect="1" noChangeArrowheads="1"/>
          </p:cNvPicPr>
          <p:nvPr/>
        </p:nvPicPr>
        <p:blipFill>
          <a:blip r:embed="rId4"/>
          <a:srcRect/>
          <a:stretch>
            <a:fillRect/>
          </a:stretch>
        </p:blipFill>
        <p:spPr bwMode="auto">
          <a:xfrm>
            <a:off x="1052187" y="797469"/>
            <a:ext cx="6701424" cy="3962421"/>
          </a:xfrm>
          <a:prstGeom prst="rect">
            <a:avLst/>
          </a:prstGeom>
          <a:noFill/>
          <a:ln w="9525">
            <a:noFill/>
            <a:miter lim="800000"/>
            <a:headEnd/>
            <a:tailEnd/>
          </a:ln>
          <a:effectLst/>
        </p:spPr>
      </p:pic>
      <p:pic>
        <p:nvPicPr>
          <p:cNvPr id="31" name="图片 30" descr="C:\Users\Administrator\Documents\Tencent Files\66904287\Image\C2C\0R3K6HLOO38KQE}7JK%@H~S.png"/>
          <p:cNvPicPr/>
          <p:nvPr/>
        </p:nvPicPr>
        <p:blipFill>
          <a:blip r:embed="rId5"/>
          <a:srcRect/>
          <a:stretch>
            <a:fillRect/>
          </a:stretch>
        </p:blipFill>
        <p:spPr bwMode="auto">
          <a:xfrm>
            <a:off x="1102290" y="782877"/>
            <a:ext cx="6645058" cy="395893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par>
                          <p:cTn id="12" fill="hold">
                            <p:stCondLst>
                              <p:cond delay="1200"/>
                            </p:stCondLst>
                            <p:childTnLst>
                              <p:par>
                                <p:cTn id="13" presetID="1"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1.46481E-6 -2.96296E-6 L -0.313 -0.10856 " pathEditMode="relative" rAng="0" ptsTypes="AA">
                                      <p:cBhvr>
                                        <p:cTn id="22" dur="1000" spd="-99900" fill="hold"/>
                                        <p:tgtEl>
                                          <p:spTgt spid="18"/>
                                        </p:tgtEl>
                                        <p:attrNameLst>
                                          <p:attrName>ppt_x</p:attrName>
                                          <p:attrName>ppt_y</p:attrName>
                                        </p:attrNameLst>
                                      </p:cBhvr>
                                      <p:rCtr x="-15500" y="-5300"/>
                                    </p:animMotion>
                                  </p:childTnLst>
                                </p:cTn>
                              </p:par>
                              <p:par>
                                <p:cTn id="23" presetID="56" presetClass="path" presetSubtype="0" accel="50000" decel="50000" fill="hold" nodeType="withEffect">
                                  <p:stCondLst>
                                    <p:cond delay="0"/>
                                  </p:stCondLst>
                                  <p:childTnLst>
                                    <p:animMotion origin="layout" path="M 1.67816E-7 4.81481E-6 L 0.30831 0.12546 " pathEditMode="relative" rAng="0" ptsTypes="AA">
                                      <p:cBhvr>
                                        <p:cTn id="24" dur="1000" spd="-99900" fill="hold"/>
                                        <p:tgtEl>
                                          <p:spTgt spid="9"/>
                                        </p:tgtEl>
                                        <p:attrNameLst>
                                          <p:attrName>ppt_x</p:attrName>
                                          <p:attrName>ppt_y</p:attrName>
                                        </p:attrNameLst>
                                      </p:cBhvr>
                                      <p:rCtr x="15400" y="6300"/>
                                    </p:animMotion>
                                  </p:childTnLst>
                                </p:cTn>
                              </p:par>
                              <p:par>
                                <p:cTn id="25" presetID="56" presetClass="path" presetSubtype="0" accel="50000" decel="50000" fill="hold" nodeType="withEffect">
                                  <p:stCondLst>
                                    <p:cond delay="0"/>
                                  </p:stCondLst>
                                  <p:childTnLst>
                                    <p:animMotion origin="layout" path="M -1.26838E-6 -4.81481E-6 L 0.30623 -0.10416 " pathEditMode="relative" rAng="0" ptsTypes="AA">
                                      <p:cBhvr>
                                        <p:cTn id="26" dur="1000" spd="-99900" fill="hold"/>
                                        <p:tgtEl>
                                          <p:spTgt spid="12"/>
                                        </p:tgtEl>
                                        <p:attrNameLst>
                                          <p:attrName>ppt_x</p:attrName>
                                          <p:attrName>ppt_y</p:attrName>
                                        </p:attrNameLst>
                                      </p:cBhvr>
                                      <p:rCtr x="15300" y="-5100"/>
                                    </p:animMotion>
                                  </p:childTnLst>
                                </p:cTn>
                              </p:par>
                              <p:par>
                                <p:cTn id="27" presetID="56" presetClass="path" presetSubtype="0" accel="50000" decel="50000" fill="hold" nodeType="withEffect">
                                  <p:stCondLst>
                                    <p:cond delay="0"/>
                                  </p:stCondLst>
                                  <p:childTnLst>
                                    <p:animMotion origin="layout" path="M 4.06791E-6 -4.81481E-6 L -0.30923 0.12084 " pathEditMode="relative" rAng="0" ptsTypes="AA">
                                      <p:cBhvr>
                                        <p:cTn id="28" dur="1000" spd="-99900" fill="hold"/>
                                        <p:tgtEl>
                                          <p:spTgt spid="15"/>
                                        </p:tgtEl>
                                        <p:attrNameLst>
                                          <p:attrName>ppt_x</p:attrName>
                                          <p:attrName>ppt_y</p:attrName>
                                        </p:attrNameLst>
                                      </p:cBhvr>
                                      <p:rCtr x="-15400" y="6000"/>
                                    </p:animMotion>
                                  </p:childTnLst>
                                </p:cTn>
                              </p:par>
                            </p:childTnLst>
                          </p:cTn>
                        </p:par>
                        <p:par>
                          <p:cTn id="29" fill="hold">
                            <p:stCondLst>
                              <p:cond delay="1200"/>
                            </p:stCondLst>
                            <p:childTnLst>
                              <p:par>
                                <p:cTn id="30" presetID="2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right)">
                                      <p:cBhvr>
                                        <p:cTn id="38" dur="50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1700"/>
                            </p:stCondLst>
                            <p:childTnLst>
                              <p:par>
                                <p:cTn id="43" presetID="47"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1000"/>
                                        <p:tgtEl>
                                          <p:spTgt spid="23"/>
                                        </p:tgtEl>
                                      </p:cBhvr>
                                    </p:animEffect>
                                    <p:anim calcmode="lin" valueType="num">
                                      <p:cBhvr>
                                        <p:cTn id="51" dur="1000" fill="hold"/>
                                        <p:tgtEl>
                                          <p:spTgt spid="23"/>
                                        </p:tgtEl>
                                        <p:attrNameLst>
                                          <p:attrName>ppt_x</p:attrName>
                                        </p:attrNameLst>
                                      </p:cBhvr>
                                      <p:tavLst>
                                        <p:tav tm="0">
                                          <p:val>
                                            <p:strVal val="#ppt_x"/>
                                          </p:val>
                                        </p:tav>
                                        <p:tav tm="100000">
                                          <p:val>
                                            <p:strVal val="#ppt_x"/>
                                          </p:val>
                                        </p:tav>
                                      </p:tavLst>
                                    </p:anim>
                                    <p:anim calcmode="lin" valueType="num">
                                      <p:cBhvr>
                                        <p:cTn id="52" dur="1000" fill="hold"/>
                                        <p:tgtEl>
                                          <p:spTgt spid="2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1000"/>
                                        <p:tgtEl>
                                          <p:spTgt spid="27"/>
                                        </p:tgtEl>
                                      </p:cBhvr>
                                    </p:animEffect>
                                    <p:anim calcmode="lin" valueType="num">
                                      <p:cBhvr>
                                        <p:cTn id="56" dur="1000" fill="hold"/>
                                        <p:tgtEl>
                                          <p:spTgt spid="27"/>
                                        </p:tgtEl>
                                        <p:attrNameLst>
                                          <p:attrName>ppt_x</p:attrName>
                                        </p:attrNameLst>
                                      </p:cBhvr>
                                      <p:tavLst>
                                        <p:tav tm="0">
                                          <p:val>
                                            <p:strVal val="#ppt_x"/>
                                          </p:val>
                                        </p:tav>
                                        <p:tav tm="100000">
                                          <p:val>
                                            <p:strVal val="#ppt_x"/>
                                          </p:val>
                                        </p:tav>
                                      </p:tavLst>
                                    </p:anim>
                                    <p:anim calcmode="lin" valueType="num">
                                      <p:cBhvr>
                                        <p:cTn id="57" dur="1000" fill="hold"/>
                                        <p:tgtEl>
                                          <p:spTgt spid="2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childTnLst>
                          </p:cTn>
                        </p:par>
                        <p:par>
                          <p:cTn id="63" fill="hold">
                            <p:stCondLst>
                              <p:cond delay="2700"/>
                            </p:stCondLst>
                            <p:childTnLst>
                              <p:par>
                                <p:cTn id="64" presetID="22" presetClass="entr" presetSubtype="1"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wipe(up)">
                                      <p:cBhvr>
                                        <p:cTn id="66" dur="500"/>
                                        <p:tgtEl>
                                          <p:spTgt spid="2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up)">
                                      <p:cBhvr>
                                        <p:cTn id="69" dur="500"/>
                                        <p:tgtEl>
                                          <p:spTgt spid="24"/>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down)">
                                      <p:cBhvr>
                                        <p:cTn id="72" dur="500"/>
                                        <p:tgtEl>
                                          <p:spTgt spid="26"/>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down)">
                                      <p:cBhvr>
                                        <p:cTn id="7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21"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电子发票开票细则</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pic>
        <p:nvPicPr>
          <p:cNvPr id="31"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
        <p:nvSpPr>
          <p:cNvPr id="49" name="Rectangle 2"/>
          <p:cNvSpPr>
            <a:spLocks noChangeArrowheads="1"/>
          </p:cNvSpPr>
          <p:nvPr/>
        </p:nvSpPr>
        <p:spPr bwMode="auto">
          <a:xfrm>
            <a:off x="707721" y="932628"/>
            <a:ext cx="5780762" cy="5386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r>
              <a:rPr lang="en-US" altLang="zh-CN" sz="1100" dirty="0" smtClean="0">
                <a:latin typeface="微软雅黑" pitchFamily="34" charset="-122"/>
                <a:ea typeface="微软雅黑" pitchFamily="34" charset="-122"/>
                <a:cs typeface="Times New Roman" pitchFamily="18" charset="0"/>
              </a:rPr>
              <a:t>                    1</a:t>
            </a:r>
            <a:r>
              <a:rPr lang="zh-CN" altLang="en-US" sz="1100" dirty="0" smtClean="0">
                <a:latin typeface="微软雅黑" pitchFamily="34" charset="-122"/>
                <a:ea typeface="微软雅黑" pitchFamily="34" charset="-122"/>
                <a:cs typeface="Times New Roman" pitchFamily="18" charset="0"/>
              </a:rPr>
              <a:t>．登陆学习系统，打开缴费发票</a:t>
            </a:r>
            <a:r>
              <a:rPr lang="en-US" altLang="zh-CN" sz="1100" dirty="0" smtClean="0">
                <a:latin typeface="微软雅黑" pitchFamily="34" charset="-122"/>
                <a:ea typeface="微软雅黑" pitchFamily="34" charset="-122"/>
                <a:cs typeface="Times New Roman" pitchFamily="18" charset="0"/>
              </a:rPr>
              <a:t>----&gt;</a:t>
            </a:r>
            <a:r>
              <a:rPr lang="zh-CN" altLang="en-US" sz="1100" dirty="0" smtClean="0">
                <a:latin typeface="微软雅黑" pitchFamily="34" charset="-122"/>
                <a:ea typeface="微软雅黑" pitchFamily="34" charset="-122"/>
                <a:cs typeface="Times New Roman" pitchFamily="18" charset="0"/>
              </a:rPr>
              <a:t>缴费查询，可以看到学生的缴费记录</a:t>
            </a:r>
            <a:endParaRPr lang="en-US" altLang="zh-CN" sz="1100" dirty="0" smtClean="0">
              <a:latin typeface="微软雅黑" pitchFamily="34" charset="-122"/>
              <a:ea typeface="微软雅黑" pitchFamily="34"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50" name="图片 49" descr="C:\Users\HP\AppData\Local\Temp\WeChat Files\9d66e04bc351cf3e7c6107e193f2acf.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7237" y="1215024"/>
            <a:ext cx="6106439" cy="1590805"/>
          </a:xfrm>
          <a:prstGeom prst="rect">
            <a:avLst/>
          </a:prstGeom>
          <a:noFill/>
          <a:ln>
            <a:noFill/>
          </a:ln>
        </p:spPr>
      </p:pic>
      <p:sp>
        <p:nvSpPr>
          <p:cNvPr id="50179" name="Rectangle 3"/>
          <p:cNvSpPr>
            <a:spLocks noChangeArrowheads="1"/>
          </p:cNvSpPr>
          <p:nvPr/>
        </p:nvSpPr>
        <p:spPr bwMode="auto">
          <a:xfrm>
            <a:off x="776615" y="2830881"/>
            <a:ext cx="6407062" cy="4462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                   2</a:t>
            </a:r>
            <a:r>
              <a:rPr lang="zh-CN" altLang="en-US" sz="1100" dirty="0" smtClean="0">
                <a:latin typeface="微软雅黑" pitchFamily="34" charset="-122"/>
                <a:ea typeface="微软雅黑" pitchFamily="34" charset="-122"/>
                <a:cs typeface="Times New Roman" pitchFamily="18" charset="0"/>
              </a:rPr>
              <a:t>．在数据列表中最后一列“操作”，可以点击“申请电子发票”链接，注意：</a:t>
            </a:r>
            <a:r>
              <a:rPr lang="zh-CN" altLang="en-US" sz="1100" dirty="0" smtClean="0">
                <a:solidFill>
                  <a:srgbClr val="FF0000"/>
                </a:solidFill>
                <a:latin typeface="微软雅黑" pitchFamily="34" charset="-122"/>
                <a:ea typeface="微软雅黑" pitchFamily="34" charset="-122"/>
                <a:cs typeface="Times New Roman" pitchFamily="18" charset="0"/>
              </a:rPr>
              <a:t>这里只有费用代码为“学费”的缴费记录才可申请电子发票，而且在缴费</a:t>
            </a:r>
            <a:r>
              <a:rPr lang="en-US" altLang="zh-CN" sz="1100" dirty="0" smtClean="0">
                <a:solidFill>
                  <a:srgbClr val="FF0000"/>
                </a:solidFill>
                <a:latin typeface="微软雅黑" pitchFamily="34" charset="-122"/>
                <a:ea typeface="微软雅黑" pitchFamily="34" charset="-122"/>
                <a:cs typeface="Times New Roman" pitchFamily="18" charset="0"/>
              </a:rPr>
              <a:t>48</a:t>
            </a:r>
            <a:r>
              <a:rPr lang="zh-CN" altLang="en-US" sz="1100" dirty="0" smtClean="0">
                <a:solidFill>
                  <a:srgbClr val="FF0000"/>
                </a:solidFill>
                <a:latin typeface="微软雅黑" pitchFamily="34" charset="-122"/>
                <a:ea typeface="微软雅黑" pitchFamily="34" charset="-122"/>
                <a:cs typeface="Times New Roman" pitchFamily="18" charset="0"/>
              </a:rPr>
              <a:t>个小时后才能申请电子发票。</a:t>
            </a:r>
          </a:p>
        </p:txBody>
      </p:sp>
      <p:pic>
        <p:nvPicPr>
          <p:cNvPr id="52" name="图片 51" descr="C:\Users\HP\AppData\Local\Temp\WeChat Files\5b06af2d89369a2b5721502e3838f15.png"/>
          <p:cNvPicPr/>
          <p:nvPr/>
        </p:nvPicPr>
        <p:blipFill>
          <a:blip r:embed="rId4">
            <a:extLst>
              <a:ext uri="{28A0092B-C50C-407E-A947-70E740481C1C}">
                <a14:useLocalDpi xmlns:a14="http://schemas.microsoft.com/office/drawing/2010/main" val="0"/>
              </a:ext>
            </a:extLst>
          </a:blip>
          <a:srcRect/>
          <a:stretch>
            <a:fillRect/>
          </a:stretch>
        </p:blipFill>
        <p:spPr bwMode="auto">
          <a:xfrm>
            <a:off x="1045923" y="3363238"/>
            <a:ext cx="6244225" cy="140816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电子发票开票细则</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pic>
        <p:nvPicPr>
          <p:cNvPr id="31"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
        <p:nvSpPr>
          <p:cNvPr id="76801" name="Rectangle 1"/>
          <p:cNvSpPr>
            <a:spLocks noChangeArrowheads="1"/>
          </p:cNvSpPr>
          <p:nvPr/>
        </p:nvSpPr>
        <p:spPr bwMode="auto">
          <a:xfrm>
            <a:off x="908137" y="914400"/>
            <a:ext cx="6319381"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3.</a:t>
            </a:r>
            <a:r>
              <a:rPr kumimoji="0" lang="zh-CN" altLang="en-US" sz="11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点击“电子发票申请”后，将会弹出一个对话框，会提示学生申请电子发票后将无法退费，点击确认后方可继续申请电子发票，</a:t>
            </a:r>
            <a:r>
              <a:rPr kumimoji="0" lang="zh-CN" altLang="en-US" sz="1100" b="0" i="0" u="none" strike="noStrike" cap="none" normalizeH="0" baseline="0" dirty="0" smtClean="0">
                <a:ln>
                  <a:noFill/>
                </a:ln>
                <a:solidFill>
                  <a:srgbClr val="FF0000"/>
                </a:solidFill>
                <a:effectLst/>
                <a:latin typeface="微软雅黑" pitchFamily="34" charset="-122"/>
                <a:ea typeface="微软雅黑" pitchFamily="34" charset="-122"/>
                <a:cs typeface="Times New Roman" pitchFamily="18" charset="0"/>
              </a:rPr>
              <a:t>注意：确认后就默认学费不会退费了</a:t>
            </a:r>
            <a:r>
              <a:rPr kumimoji="0" lang="en-US" altLang="zh-CN" sz="1100" b="0" i="0" u="none" strike="noStrike" cap="none" normalizeH="0" baseline="0" dirty="0" smtClean="0">
                <a:ln>
                  <a:noFill/>
                </a:ln>
                <a:solidFill>
                  <a:srgbClr val="FF0000"/>
                </a:solidFill>
                <a:effectLst/>
                <a:latin typeface="微软雅黑" pitchFamily="34" charset="-122"/>
                <a:ea typeface="微软雅黑" pitchFamily="34" charset="-122"/>
                <a:cs typeface="Times New Roman" pitchFamily="18" charset="0"/>
              </a:rPr>
              <a:t>.</a:t>
            </a:r>
            <a:endParaRPr kumimoji="0" lang="en-US" altLang="zh-CN" sz="1100" b="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p:txBody>
      </p:sp>
      <p:pic>
        <p:nvPicPr>
          <p:cNvPr id="5" name="图片 4" descr="C:\Users\HP\AppData\Local\Temp\WeChat Files\697ff5aece9721927ae447f79b7a040.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1184" y="1339969"/>
            <a:ext cx="5956125" cy="1403231"/>
          </a:xfrm>
          <a:prstGeom prst="rect">
            <a:avLst/>
          </a:prstGeom>
          <a:noFill/>
          <a:ln>
            <a:noFill/>
          </a:ln>
        </p:spPr>
      </p:pic>
      <p:sp>
        <p:nvSpPr>
          <p:cNvPr id="76802" name="Rectangle 2"/>
          <p:cNvSpPr>
            <a:spLocks noChangeArrowheads="1"/>
          </p:cNvSpPr>
          <p:nvPr/>
        </p:nvSpPr>
        <p:spPr bwMode="auto">
          <a:xfrm>
            <a:off x="889348" y="2736937"/>
            <a:ext cx="6394537" cy="6001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r>
              <a:rPr lang="en-US" altLang="zh-CN" sz="1100" dirty="0" smtClean="0">
                <a:latin typeface="微软雅黑" pitchFamily="34" charset="-122"/>
                <a:ea typeface="微软雅黑" pitchFamily="34" charset="-122"/>
                <a:cs typeface="Times New Roman" pitchFamily="18" charset="0"/>
              </a:rPr>
              <a:t>4.</a:t>
            </a:r>
            <a:r>
              <a:rPr lang="zh-CN" altLang="en-US" sz="1100" dirty="0" smtClean="0">
                <a:latin typeface="微软雅黑" pitchFamily="34" charset="-122"/>
                <a:ea typeface="微软雅黑" pitchFamily="34" charset="-122"/>
                <a:cs typeface="Times New Roman" pitchFamily="18" charset="0"/>
              </a:rPr>
              <a:t>点击确认后，将会弹出一个框，提示学生输入邮箱，如果学生信息之前录入完整，输入框内将会自动填入邮箱信息。，如果没有自动填入，请填写一个邮箱，</a:t>
            </a:r>
            <a:r>
              <a:rPr lang="zh-CN" altLang="en-US" sz="1100" dirty="0" smtClean="0">
                <a:solidFill>
                  <a:srgbClr val="FF0000"/>
                </a:solidFill>
                <a:latin typeface="微软雅黑" pitchFamily="34" charset="-122"/>
                <a:ea typeface="微软雅黑" pitchFamily="34" charset="-122"/>
                <a:cs typeface="Times New Roman" pitchFamily="18" charset="0"/>
              </a:rPr>
              <a:t>注意：这个邮箱是用来接收电子发票的，一定要填写清楚，否则会收不到发票</a:t>
            </a:r>
          </a:p>
        </p:txBody>
      </p:sp>
      <p:pic>
        <p:nvPicPr>
          <p:cNvPr id="7" name="图片 6" descr="C:\Users\HP\Desktop\发票截图\微信图片_202005191606503.png"/>
          <p:cNvPicPr/>
          <p:nvPr/>
        </p:nvPicPr>
        <p:blipFill>
          <a:blip r:embed="rId4">
            <a:extLst>
              <a:ext uri="{28A0092B-C50C-407E-A947-70E740481C1C}">
                <a14:useLocalDpi xmlns:a14="http://schemas.microsoft.com/office/drawing/2010/main" val="0"/>
              </a:ext>
            </a:extLst>
          </a:blip>
          <a:srcRect/>
          <a:stretch>
            <a:fillRect/>
          </a:stretch>
        </p:blipFill>
        <p:spPr bwMode="auto">
          <a:xfrm>
            <a:off x="1183709" y="3375765"/>
            <a:ext cx="5987441" cy="160333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电子发票开票细则</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pic>
        <p:nvPicPr>
          <p:cNvPr id="31"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
        <p:nvSpPr>
          <p:cNvPr id="75777" name="Rectangle 1"/>
          <p:cNvSpPr>
            <a:spLocks noChangeArrowheads="1"/>
          </p:cNvSpPr>
          <p:nvPr/>
        </p:nvSpPr>
        <p:spPr bwMode="auto">
          <a:xfrm>
            <a:off x="1045925" y="958241"/>
            <a:ext cx="6269276"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defTabSz="914400" fontAlgn="base">
              <a:spcBef>
                <a:spcPct val="0"/>
              </a:spcBef>
              <a:spcAft>
                <a:spcPct val="0"/>
              </a:spcAft>
            </a:pPr>
            <a:r>
              <a:rPr lang="en-US" altLang="zh-CN" sz="1100" dirty="0" smtClean="0">
                <a:latin typeface="微软雅黑" pitchFamily="34" charset="-122"/>
                <a:ea typeface="微软雅黑" pitchFamily="34" charset="-122"/>
                <a:cs typeface="Times New Roman" pitchFamily="18" charset="0"/>
              </a:rPr>
              <a:t>5.</a:t>
            </a:r>
            <a:r>
              <a:rPr lang="zh-CN" altLang="en-US" sz="1100" dirty="0" smtClean="0">
                <a:latin typeface="微软雅黑" pitchFamily="34" charset="-122"/>
                <a:ea typeface="微软雅黑" pitchFamily="34" charset="-122"/>
                <a:cs typeface="Times New Roman" pitchFamily="18" charset="0"/>
              </a:rPr>
              <a:t>邮箱填写后点击“提交”按钮，该条缴费记录的发票状态将变为“申请待审批”，财务老师</a:t>
            </a:r>
            <a:r>
              <a:rPr lang="zh-CN" altLang="en-US" sz="1100" dirty="0" smtClean="0"/>
              <a:t>将会五个工作日进行审批一次</a:t>
            </a:r>
            <a:r>
              <a:rPr lang="zh-CN" altLang="en-US" sz="1100" dirty="0" smtClean="0">
                <a:latin typeface="微软雅黑" pitchFamily="34" charset="-122"/>
                <a:ea typeface="微软雅黑" pitchFamily="34" charset="-122"/>
                <a:cs typeface="Times New Roman" pitchFamily="18" charset="0"/>
              </a:rPr>
              <a:t>，具体审批时间请咨询</a:t>
            </a:r>
            <a:r>
              <a:rPr lang="en-US" altLang="zh-CN" sz="1100" dirty="0" smtClean="0">
                <a:latin typeface="微软雅黑" pitchFamily="34" charset="-122"/>
                <a:ea typeface="微软雅黑" pitchFamily="34" charset="-122"/>
                <a:cs typeface="Times New Roman" pitchFamily="18" charset="0"/>
              </a:rPr>
              <a:t>029-88202255</a:t>
            </a:r>
          </a:p>
        </p:txBody>
      </p:sp>
      <p:pic>
        <p:nvPicPr>
          <p:cNvPr id="5" name="图片 4" descr="C:\Users\HP\AppData\Local\Temp\WeChat Files\dbf9f72d666d0b3b66a24a8bb14f238.png"/>
          <p:cNvPicPr/>
          <p:nvPr/>
        </p:nvPicPr>
        <p:blipFill>
          <a:blip r:embed="rId3">
            <a:extLst>
              <a:ext uri="{28A0092B-C50C-407E-A947-70E740481C1C}">
                <a14:useLocalDpi xmlns:a14="http://schemas.microsoft.com/office/drawing/2010/main" val="0"/>
              </a:ext>
            </a:extLst>
          </a:blip>
          <a:srcRect/>
          <a:stretch>
            <a:fillRect/>
          </a:stretch>
        </p:blipFill>
        <p:spPr bwMode="auto">
          <a:xfrm>
            <a:off x="1164921" y="1427966"/>
            <a:ext cx="5906021" cy="1283919"/>
          </a:xfrm>
          <a:prstGeom prst="rect">
            <a:avLst/>
          </a:prstGeom>
          <a:noFill/>
          <a:ln>
            <a:noFill/>
          </a:ln>
        </p:spPr>
      </p:pic>
      <p:sp>
        <p:nvSpPr>
          <p:cNvPr id="75778" name="Rectangle 2"/>
          <p:cNvSpPr>
            <a:spLocks noChangeArrowheads="1"/>
          </p:cNvSpPr>
          <p:nvPr/>
        </p:nvSpPr>
        <p:spPr bwMode="auto">
          <a:xfrm>
            <a:off x="1083501" y="2830882"/>
            <a:ext cx="6137754"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r>
              <a:rPr lang="en-US" altLang="zh-CN" sz="1100" dirty="0" smtClean="0">
                <a:latin typeface="微软雅黑" pitchFamily="34" charset="-122"/>
                <a:ea typeface="微软雅黑" pitchFamily="34" charset="-122"/>
                <a:cs typeface="Times New Roman" pitchFamily="18" charset="0"/>
              </a:rPr>
              <a:t>6.</a:t>
            </a:r>
            <a:r>
              <a:rPr lang="zh-CN" altLang="en-US" sz="1100" dirty="0" smtClean="0">
                <a:latin typeface="微软雅黑" pitchFamily="34" charset="-122"/>
                <a:ea typeface="微软雅黑" pitchFamily="34" charset="-122"/>
                <a:cs typeface="Times New Roman" pitchFamily="18" charset="0"/>
              </a:rPr>
              <a:t>财务老师审批后，该条缴费记录的发票状态将变为“财务审核通过”，接下来将会自动生成电子发票，电子发票生成时间不确定最快几分钟，最慢可能几个小时，请耐心等候。</a:t>
            </a:r>
          </a:p>
        </p:txBody>
      </p:sp>
      <p:pic>
        <p:nvPicPr>
          <p:cNvPr id="7" name="图片 6" descr="C:\Users\HP\AppData\Local\Temp\WeChat Files\cc57455dd5ea05cfe62e6c889763cbe.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6133" y="3237978"/>
            <a:ext cx="5937336" cy="160959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电子发票开票细则</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pic>
        <p:nvPicPr>
          <p:cNvPr id="31"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
        <p:nvSpPr>
          <p:cNvPr id="77825" name="Rectangle 1"/>
          <p:cNvSpPr>
            <a:spLocks noChangeArrowheads="1"/>
          </p:cNvSpPr>
          <p:nvPr/>
        </p:nvSpPr>
        <p:spPr bwMode="auto">
          <a:xfrm>
            <a:off x="977030" y="958241"/>
            <a:ext cx="6325645"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defTabSz="914400" fontAlgn="base">
              <a:lnSpc>
                <a:spcPct val="100000"/>
              </a:lnSpc>
              <a:spcBef>
                <a:spcPct val="0"/>
              </a:spcBef>
              <a:spcAft>
                <a:spcPct val="0"/>
              </a:spcAft>
              <a:buClrTx/>
              <a:buSzTx/>
              <a:buFontTx/>
              <a:buNone/>
              <a:tabLst/>
            </a:pPr>
            <a:r>
              <a:rPr lang="en-US" altLang="zh-CN" sz="1100" dirty="0" smtClean="0">
                <a:latin typeface="微软雅黑" pitchFamily="34" charset="-122"/>
                <a:ea typeface="微软雅黑" pitchFamily="34" charset="-122"/>
                <a:cs typeface="Times New Roman" pitchFamily="18" charset="0"/>
              </a:rPr>
              <a:t>7.</a:t>
            </a:r>
            <a:r>
              <a:rPr lang="zh-CN" altLang="en-US" sz="1100" dirty="0" smtClean="0">
                <a:latin typeface="微软雅黑" pitchFamily="34" charset="-122"/>
                <a:ea typeface="微软雅黑" pitchFamily="34" charset="-122"/>
                <a:cs typeface="Times New Roman" pitchFamily="18" charset="0"/>
              </a:rPr>
              <a:t>当该条缴费记录的发票状态将变为“电子发票开具成功”，学生就可以登陆邮箱查收电子发票</a:t>
            </a:r>
          </a:p>
        </p:txBody>
      </p:sp>
      <p:pic>
        <p:nvPicPr>
          <p:cNvPr id="5" name="图片 4" descr="C:\Users\HP\AppData\Local\Temp\WeChat Files\0604b151dfc79de4d6002be48ff008e.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1079" y="1262815"/>
            <a:ext cx="5899759" cy="1480385"/>
          </a:xfrm>
          <a:prstGeom prst="rect">
            <a:avLst/>
          </a:prstGeom>
          <a:noFill/>
          <a:ln>
            <a:noFill/>
          </a:ln>
        </p:spPr>
      </p:pic>
      <p:sp>
        <p:nvSpPr>
          <p:cNvPr id="77826" name="Rectangle 2"/>
          <p:cNvSpPr>
            <a:spLocks noChangeArrowheads="1"/>
          </p:cNvSpPr>
          <p:nvPr/>
        </p:nvSpPr>
        <p:spPr bwMode="auto">
          <a:xfrm>
            <a:off x="1058449" y="2736937"/>
            <a:ext cx="6081387"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8</a:t>
            </a:r>
            <a:r>
              <a:rPr lang="zh-CN" altLang="en-US" sz="1100" dirty="0" smtClean="0">
                <a:latin typeface="微软雅黑" pitchFamily="34" charset="-122"/>
                <a:ea typeface="微软雅黑" pitchFamily="34" charset="-122"/>
                <a:cs typeface="Times New Roman" pitchFamily="18" charset="0"/>
              </a:rPr>
              <a:t>．下面是申请成功后</a:t>
            </a:r>
            <a:r>
              <a:rPr lang="en-US" altLang="zh-CN" sz="1100" dirty="0" smtClean="0">
                <a:latin typeface="微软雅黑" pitchFamily="34" charset="-122"/>
                <a:ea typeface="微软雅黑" pitchFamily="34" charset="-122"/>
                <a:cs typeface="Times New Roman" pitchFamily="18" charset="0"/>
              </a:rPr>
              <a:t>QQ</a:t>
            </a:r>
            <a:r>
              <a:rPr lang="zh-CN" altLang="en-US" sz="1100" dirty="0" smtClean="0">
                <a:latin typeface="微软雅黑" pitchFamily="34" charset="-122"/>
                <a:ea typeface="微软雅黑" pitchFamily="34" charset="-122"/>
                <a:cs typeface="Times New Roman" pitchFamily="18" charset="0"/>
              </a:rPr>
              <a:t>邮箱接收电子发票的展示，可以在线预览和下载</a:t>
            </a:r>
          </a:p>
        </p:txBody>
      </p:sp>
      <p:pic>
        <p:nvPicPr>
          <p:cNvPr id="7" name="图片 6" descr="C:\Users\HP\AppData\Local\Temp\WeChat Files\c2e544cc2f83d59b96ba1adbacd5a74.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2867" y="3131507"/>
            <a:ext cx="3119407" cy="1733074"/>
          </a:xfrm>
          <a:prstGeom prst="rect">
            <a:avLst/>
          </a:prstGeom>
          <a:noFill/>
          <a:ln>
            <a:noFill/>
          </a:ln>
        </p:spPr>
      </p:pic>
      <p:pic>
        <p:nvPicPr>
          <p:cNvPr id="8" name="图片 7" descr="C:\Users\HP\AppData\Local\Temp\WeChat Files\d9373d59f8e37b045691a940420cff2.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96218" y="3112719"/>
            <a:ext cx="3895596" cy="171606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电子发票开票细则</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pic>
        <p:nvPicPr>
          <p:cNvPr id="31"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
        <p:nvSpPr>
          <p:cNvPr id="78849" name="Rectangle 1"/>
          <p:cNvSpPr>
            <a:spLocks noChangeArrowheads="1"/>
          </p:cNvSpPr>
          <p:nvPr/>
        </p:nvSpPr>
        <p:spPr bwMode="auto">
          <a:xfrm>
            <a:off x="1402916" y="933189"/>
            <a:ext cx="5949862"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9</a:t>
            </a:r>
            <a:r>
              <a:rPr lang="en-US" altLang="zh-CN" sz="1100" dirty="0" smtClean="0">
                <a:latin typeface="微软雅黑" pitchFamily="34" charset="-122"/>
                <a:ea typeface="微软雅黑" pitchFamily="34" charset="-122"/>
                <a:cs typeface="Times New Roman" pitchFamily="18" charset="0"/>
              </a:rPr>
              <a:t>.</a:t>
            </a:r>
            <a:r>
              <a:rPr lang="zh-CN" altLang="en-US" sz="1100" dirty="0" smtClean="0">
                <a:latin typeface="微软雅黑" pitchFamily="34" charset="-122"/>
                <a:ea typeface="微软雅黑" pitchFamily="34" charset="-122"/>
                <a:cs typeface="Times New Roman" pitchFamily="18" charset="0"/>
              </a:rPr>
              <a:t>关于重新申请电子发票，如发现电子发票信息错误，可以重新申请电子发票，申请后需要财务老师审核，具体审核流程和材料，请咨询</a:t>
            </a:r>
            <a:r>
              <a:rPr lang="en-US" altLang="zh-CN" sz="1100" dirty="0" smtClean="0">
                <a:latin typeface="微软雅黑" pitchFamily="34" charset="-122"/>
                <a:ea typeface="微软雅黑" pitchFamily="34" charset="-122"/>
                <a:cs typeface="Times New Roman" pitchFamily="18" charset="0"/>
              </a:rPr>
              <a:t>029-88202255</a:t>
            </a:r>
            <a:r>
              <a:rPr lang="zh-CN" altLang="en-US" sz="1100" dirty="0" smtClean="0">
                <a:latin typeface="微软雅黑" pitchFamily="34" charset="-122"/>
                <a:ea typeface="微软雅黑" pitchFamily="34" charset="-122"/>
                <a:cs typeface="Times New Roman" pitchFamily="18" charset="0"/>
              </a:rPr>
              <a:t>，审核完成后原电子发票将作废，流程和上述申请流程相同，故不在赘述。</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700059" y="1869612"/>
            <a:ext cx="1985159" cy="623248"/>
          </a:xfrm>
          <a:prstGeom prst="rect">
            <a:avLst/>
          </a:prstGeom>
        </p:spPr>
        <p:txBody>
          <a:bodyPr wrap="none" lIns="68580" tIns="34290" rIns="68580" bIns="34290">
            <a:spAutoFit/>
          </a:bodyPr>
          <a:lstStyle/>
          <a:p>
            <a:r>
              <a:rPr lang="zh-CN" altLang="en-US" sz="3600" b="1" dirty="0" smtClean="0">
                <a:solidFill>
                  <a:schemeClr val="tx1">
                    <a:lumMod val="75000"/>
                    <a:lumOff val="25000"/>
                  </a:schemeClr>
                </a:solidFill>
                <a:latin typeface="微软雅黑" panose="020B0503020204020204" charset="-122"/>
                <a:ea typeface="微软雅黑" panose="020B0503020204020204" charset="-122"/>
              </a:rPr>
              <a:t>学院文件</a:t>
            </a:r>
            <a:endParaRPr lang="zh-CN" altLang="en-US" sz="3300" b="1" dirty="0">
              <a:solidFill>
                <a:schemeClr val="tx1">
                  <a:lumMod val="75000"/>
                  <a:lumOff val="25000"/>
                </a:schemeClr>
              </a:solidFill>
              <a:latin typeface="微软雅黑" panose="020B0503020204020204" charset="-122"/>
              <a:ea typeface="微软雅黑" panose="020B0503020204020204" charset="-122"/>
            </a:endParaRPr>
          </a:p>
        </p:txBody>
      </p:sp>
      <p:sp>
        <p:nvSpPr>
          <p:cNvPr id="18" name="矩形 17"/>
          <p:cNvSpPr/>
          <p:nvPr/>
        </p:nvSpPr>
        <p:spPr>
          <a:xfrm>
            <a:off x="3735758" y="2602327"/>
            <a:ext cx="1073371"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奖励文件</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0" name="矩形 19"/>
          <p:cNvSpPr/>
          <p:nvPr/>
        </p:nvSpPr>
        <p:spPr>
          <a:xfrm>
            <a:off x="3735758" y="2915903"/>
            <a:ext cx="1073371"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退费文件</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2" name="组合 1"/>
          <p:cNvGrpSpPr/>
          <p:nvPr/>
        </p:nvGrpSpPr>
        <p:grpSpPr>
          <a:xfrm>
            <a:off x="1839138" y="1629843"/>
            <a:ext cx="1837257" cy="1837257"/>
            <a:chOff x="2452184" y="2173124"/>
            <a:chExt cx="2449676" cy="2449676"/>
          </a:xfrm>
        </p:grpSpPr>
        <p:grpSp>
          <p:nvGrpSpPr>
            <p:cNvPr id="3" name="组合 6"/>
            <p:cNvGrpSpPr/>
            <p:nvPr/>
          </p:nvGrpSpPr>
          <p:grpSpPr>
            <a:xfrm>
              <a:off x="2452184" y="2173124"/>
              <a:ext cx="2449676" cy="244967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2938198" y="2659139"/>
              <a:ext cx="1477648" cy="1477646"/>
            </a:xfrm>
            <a:prstGeom prst="ellipse">
              <a:avLst/>
            </a:prstGeom>
            <a:solidFill>
              <a:schemeClr val="accent3"/>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p>
          </p:txBody>
        </p:sp>
        <p:sp>
          <p:nvSpPr>
            <p:cNvPr id="24" name="KSO_Shape"/>
            <p:cNvSpPr>
              <a:spLocks noChangeArrowheads="1"/>
            </p:cNvSpPr>
            <p:nvPr/>
          </p:nvSpPr>
          <p:spPr bwMode="auto">
            <a:xfrm>
              <a:off x="3258723" y="3103441"/>
              <a:ext cx="827808" cy="689841"/>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chemeClr val="bg1"/>
            </a:solidFill>
            <a:ln>
              <a:noFill/>
            </a:ln>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pic>
        <p:nvPicPr>
          <p:cNvPr id="16"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650"/>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65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strVal val="#ppt_w+.3"/>
                                          </p:val>
                                        </p:tav>
                                        <p:tav tm="100000">
                                          <p:val>
                                            <p:strVal val="#ppt_w"/>
                                          </p:val>
                                        </p:tav>
                                      </p:tavLst>
                                    </p:anim>
                                    <p:anim calcmode="lin" valueType="num">
                                      <p:cBhvr>
                                        <p:cTn id="28" dur="1000" fill="hold"/>
                                        <p:tgtEl>
                                          <p:spTgt spid="20"/>
                                        </p:tgtEl>
                                        <p:attrNameLst>
                                          <p:attrName>ppt_h</p:attrName>
                                        </p:attrNameLst>
                                      </p:cBhvr>
                                      <p:tavLst>
                                        <p:tav tm="0">
                                          <p:val>
                                            <p:strVal val="#ppt_h"/>
                                          </p:val>
                                        </p:tav>
                                        <p:tav tm="100000">
                                          <p:val>
                                            <p:strVal val="#ppt_h"/>
                                          </p:val>
                                        </p:tav>
                                      </p:tavLst>
                                    </p:anim>
                                    <p:animEffect transition="in" filter="fade">
                                      <p:cBhvr>
                                        <p:cTn id="2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MH_PageTitle"/>
          <p:cNvSpPr>
            <a:spLocks noGrp="1"/>
          </p:cNvSpPr>
          <p:nvPr>
            <p:ph type="title"/>
            <p:custDataLst>
              <p:tags r:id="rId2"/>
            </p:custDataLst>
          </p:nvPr>
        </p:nvSpPr>
        <p:spPr/>
        <p:txBody>
          <a:bodyPr/>
          <a:lstStyle/>
          <a:p>
            <a:pPr marL="214630" indent="-214630"/>
            <a:r>
              <a:rPr lang="zh-CN" altLang="en-US" dirty="0" smtClean="0">
                <a:solidFill>
                  <a:schemeClr val="tx1">
                    <a:lumMod val="65000"/>
                    <a:lumOff val="35000"/>
                  </a:schemeClr>
                </a:solidFill>
                <a:latin typeface="微软雅黑" panose="020B0503020204020204" charset="-122"/>
                <a:ea typeface="微软雅黑" panose="020B0503020204020204" charset="-122"/>
              </a:rPr>
              <a:t>奖励文件</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57" name="MH_SubTitle_1"/>
          <p:cNvSpPr txBox="1">
            <a:spLocks noChangeArrowheads="1"/>
          </p:cNvSpPr>
          <p:nvPr>
            <p:custDataLst>
              <p:tags r:id="rId3"/>
            </p:custDataLst>
          </p:nvPr>
        </p:nvSpPr>
        <p:spPr bwMode="auto">
          <a:xfrm>
            <a:off x="3434311" y="984251"/>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ctr">
              <a:lnSpc>
                <a:spcPct val="130000"/>
              </a:lnSpc>
            </a:pPr>
            <a:endParaRPr lang="en-US" altLang="zh-CN" sz="1100" dirty="0">
              <a:solidFill>
                <a:schemeClr val="tx1">
                  <a:lumMod val="65000"/>
                  <a:lumOff val="35000"/>
                </a:schemeClr>
              </a:solidFill>
              <a:latin typeface="微软雅黑" panose="020B0503020204020204" charset="-122"/>
            </a:endParaRPr>
          </a:p>
        </p:txBody>
      </p:sp>
      <p:sp>
        <p:nvSpPr>
          <p:cNvPr id="61" name="MH_SubTitle_1"/>
          <p:cNvSpPr txBox="1">
            <a:spLocks noChangeArrowheads="1"/>
          </p:cNvSpPr>
          <p:nvPr>
            <p:custDataLst>
              <p:tags r:id="rId4"/>
            </p:custDataLst>
          </p:nvPr>
        </p:nvSpPr>
        <p:spPr bwMode="auto">
          <a:xfrm>
            <a:off x="609504" y="2008376"/>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endParaRPr lang="en-US" altLang="zh-CN" sz="1100" dirty="0">
              <a:solidFill>
                <a:schemeClr val="tx1">
                  <a:lumMod val="65000"/>
                  <a:lumOff val="35000"/>
                </a:schemeClr>
              </a:solidFill>
              <a:latin typeface="微软雅黑" panose="020B0503020204020204" charset="-122"/>
            </a:endParaRPr>
          </a:p>
        </p:txBody>
      </p:sp>
      <p:sp>
        <p:nvSpPr>
          <p:cNvPr id="62" name="MH_SubTitle_1"/>
          <p:cNvSpPr txBox="1">
            <a:spLocks noChangeArrowheads="1"/>
          </p:cNvSpPr>
          <p:nvPr>
            <p:custDataLst>
              <p:tags r:id="rId5"/>
            </p:custDataLst>
          </p:nvPr>
        </p:nvSpPr>
        <p:spPr bwMode="auto">
          <a:xfrm>
            <a:off x="239913" y="3268266"/>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endParaRPr lang="en-US" altLang="zh-CN" sz="1100" dirty="0">
              <a:solidFill>
                <a:schemeClr val="tx1">
                  <a:lumMod val="65000"/>
                  <a:lumOff val="35000"/>
                </a:schemeClr>
              </a:solidFill>
              <a:latin typeface="微软雅黑" panose="020B0503020204020204" charset="-122"/>
            </a:endParaRPr>
          </a:p>
        </p:txBody>
      </p:sp>
      <p:pic>
        <p:nvPicPr>
          <p:cNvPr id="50" name="Picture 3" descr="E:\1-于志斌\7-学校PPT及宣传视频\3-学校校徽\西电校徽\西电红黑图标.png"/>
          <p:cNvPicPr>
            <a:picLocks noChangeAspect="1" noChangeArrowheads="1"/>
          </p:cNvPicPr>
          <p:nvPr/>
        </p:nvPicPr>
        <p:blipFill>
          <a:blip r:embed="rId7"/>
          <a:srcRect/>
          <a:stretch>
            <a:fillRect/>
          </a:stretch>
        </p:blipFill>
        <p:spPr bwMode="auto">
          <a:xfrm>
            <a:off x="217488" y="211138"/>
            <a:ext cx="1817687" cy="512762"/>
          </a:xfrm>
          <a:prstGeom prst="rect">
            <a:avLst/>
          </a:prstGeom>
          <a:noFill/>
          <a:ln w="9525">
            <a:noFill/>
            <a:miter lim="800000"/>
            <a:headEnd/>
            <a:tailEnd/>
          </a:ln>
        </p:spPr>
      </p:pic>
      <p:pic>
        <p:nvPicPr>
          <p:cNvPr id="49154" name="Picture 2"/>
          <p:cNvPicPr>
            <a:picLocks noChangeAspect="1" noChangeArrowheads="1"/>
          </p:cNvPicPr>
          <p:nvPr/>
        </p:nvPicPr>
        <p:blipFill>
          <a:blip r:embed="rId8"/>
          <a:srcRect/>
          <a:stretch>
            <a:fillRect/>
          </a:stretch>
        </p:blipFill>
        <p:spPr bwMode="auto">
          <a:xfrm>
            <a:off x="817521" y="1174446"/>
            <a:ext cx="2645926" cy="3600000"/>
          </a:xfrm>
          <a:prstGeom prst="rect">
            <a:avLst/>
          </a:prstGeom>
          <a:noFill/>
          <a:ln w="9525">
            <a:noFill/>
            <a:miter lim="800000"/>
            <a:headEnd/>
            <a:tailEnd/>
          </a:ln>
          <a:effectLst/>
        </p:spPr>
      </p:pic>
      <p:pic>
        <p:nvPicPr>
          <p:cNvPr id="49155" name="Picture 3"/>
          <p:cNvPicPr>
            <a:picLocks noChangeAspect="1" noChangeArrowheads="1"/>
          </p:cNvPicPr>
          <p:nvPr/>
        </p:nvPicPr>
        <p:blipFill>
          <a:blip r:embed="rId9"/>
          <a:srcRect/>
          <a:stretch>
            <a:fillRect/>
          </a:stretch>
        </p:blipFill>
        <p:spPr bwMode="auto">
          <a:xfrm>
            <a:off x="3606060" y="1183710"/>
            <a:ext cx="2646000" cy="3594969"/>
          </a:xfrm>
          <a:prstGeom prst="rect">
            <a:avLst/>
          </a:prstGeom>
          <a:noFill/>
          <a:ln w="9525">
            <a:noFill/>
            <a:miter lim="800000"/>
            <a:headEnd/>
            <a:tailEnd/>
          </a:ln>
          <a:effectLst/>
        </p:spPr>
      </p:pic>
      <p:pic>
        <p:nvPicPr>
          <p:cNvPr id="49156" name="Picture 4"/>
          <p:cNvPicPr>
            <a:picLocks noChangeAspect="1" noChangeArrowheads="1"/>
          </p:cNvPicPr>
          <p:nvPr/>
        </p:nvPicPr>
        <p:blipFill>
          <a:blip r:embed="rId10"/>
          <a:srcRect/>
          <a:stretch>
            <a:fillRect/>
          </a:stretch>
        </p:blipFill>
        <p:spPr bwMode="auto">
          <a:xfrm>
            <a:off x="6348477" y="1169161"/>
            <a:ext cx="2646000" cy="3651026"/>
          </a:xfrm>
          <a:prstGeom prst="rect">
            <a:avLst/>
          </a:prstGeom>
          <a:noFill/>
          <a:ln w="9525">
            <a:noFill/>
            <a:miter lim="800000"/>
            <a:headEnd/>
            <a:tailEnd/>
          </a:ln>
          <a:effec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500"/>
                                  </p:stCondLst>
                                  <p:endCondLst>
                                    <p:cond evt="begin" delay="0">
                                      <p:tn val="5"/>
                                    </p:cond>
                                  </p:endCondLst>
                                  <p:childTnLst>
                                    <p:set>
                                      <p:cBhvr>
                                        <p:cTn id="6" dur="1" fill="hold">
                                          <p:stCondLst>
                                            <p:cond delay="0"/>
                                          </p:stCondLst>
                                        </p:cTn>
                                        <p:tgtEl>
                                          <p:spTgt spid="57"/>
                                        </p:tgtEl>
                                        <p:attrNameLst>
                                          <p:attrName>style.visibility</p:attrName>
                                        </p:attrNameLst>
                                      </p:cBhvr>
                                      <p:to>
                                        <p:strVal val="visible"/>
                                      </p:to>
                                    </p:set>
                                    <p:animEffect transition="in" filter="wipe(down)">
                                      <p:cBhvr>
                                        <p:cTn id="7" dur="500"/>
                                        <p:tgtEl>
                                          <p:spTgt spid="57"/>
                                        </p:tgtEl>
                                      </p:cBhvr>
                                    </p:animEffect>
                                  </p:childTnLst>
                                </p:cTn>
                              </p:par>
                              <p:par>
                                <p:cTn id="8" presetID="22" presetClass="entr" presetSubtype="2" fill="hold" grpId="0" nodeType="withEffect" nodePh="1">
                                  <p:stCondLst>
                                    <p:cond delay="1500"/>
                                  </p:stCondLst>
                                  <p:endCondLst>
                                    <p:cond evt="begin" delay="0">
                                      <p:tn val="8"/>
                                    </p:cond>
                                  </p:endCondLst>
                                  <p:childTnLst>
                                    <p:set>
                                      <p:cBhvr>
                                        <p:cTn id="9" dur="1" fill="hold">
                                          <p:stCondLst>
                                            <p:cond delay="0"/>
                                          </p:stCondLst>
                                        </p:cTn>
                                        <p:tgtEl>
                                          <p:spTgt spid="62"/>
                                        </p:tgtEl>
                                        <p:attrNameLst>
                                          <p:attrName>style.visibility</p:attrName>
                                        </p:attrNameLst>
                                      </p:cBhvr>
                                      <p:to>
                                        <p:strVal val="visible"/>
                                      </p:to>
                                    </p:set>
                                    <p:animEffect transition="in" filter="wipe(right)">
                                      <p:cBhvr>
                                        <p:cTn id="10" dur="500"/>
                                        <p:tgtEl>
                                          <p:spTgt spid="62"/>
                                        </p:tgtEl>
                                      </p:cBhvr>
                                    </p:animEffect>
                                  </p:childTnLst>
                                </p:cTn>
                              </p:par>
                              <p:par>
                                <p:cTn id="11" presetID="22" presetClass="entr" presetSubtype="2" fill="hold" grpId="0" nodeType="withEffect" nodePh="1">
                                  <p:stCondLst>
                                    <p:cond delay="2000"/>
                                  </p:stCondLst>
                                  <p:endCondLst>
                                    <p:cond evt="begin" delay="0">
                                      <p:tn val="11"/>
                                    </p:cond>
                                  </p:endCondLst>
                                  <p:childTnLst>
                                    <p:set>
                                      <p:cBhvr>
                                        <p:cTn id="12" dur="1" fill="hold">
                                          <p:stCondLst>
                                            <p:cond delay="0"/>
                                          </p:stCondLst>
                                        </p:cTn>
                                        <p:tgtEl>
                                          <p:spTgt spid="61"/>
                                        </p:tgtEl>
                                        <p:attrNameLst>
                                          <p:attrName>style.visibility</p:attrName>
                                        </p:attrNameLst>
                                      </p:cBhvr>
                                      <p:to>
                                        <p:strVal val="visible"/>
                                      </p:to>
                                    </p:set>
                                    <p:animEffect transition="in" filter="wipe(right)">
                                      <p:cBhvr>
                                        <p:cTn id="1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61" grpId="0"/>
      <p:bldP spid="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69426" y="1107425"/>
            <a:ext cx="7056784" cy="2880320"/>
          </a:xfrm>
          <a:prstGeom prst="roundRect">
            <a:avLst>
              <a:gd name="adj" fmla="val 9960"/>
            </a:avLst>
          </a:prstGeom>
          <a:gradFill>
            <a:gsLst>
              <a:gs pos="0">
                <a:schemeClr val="accent1">
                  <a:lumMod val="75000"/>
                </a:schemeClr>
              </a:gs>
              <a:gs pos="100000">
                <a:schemeClr val="accent1"/>
              </a:gs>
            </a:gsLst>
            <a:lin ang="5400000" scaled="0"/>
          </a:gradFill>
          <a:ln w="25400" cap="flat" cmpd="sng" algn="ctr">
            <a:gradFill>
              <a:gsLst>
                <a:gs pos="0">
                  <a:schemeClr val="accent1"/>
                </a:gs>
                <a:gs pos="100000">
                  <a:schemeClr val="accent1">
                    <a:lumMod val="75000"/>
                  </a:schemeClr>
                </a:gs>
              </a:gsLst>
              <a:lin ang="5400000" scaled="0"/>
            </a:gradFill>
            <a:prstDash val="solid"/>
          </a:ln>
          <a:effectLst>
            <a:outerShdw blurRad="228600" dist="228600" dir="5400000" algn="t" rotWithShape="0">
              <a:prstClr val="black">
                <a:alpha val="3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微软雅黑" panose="020B0503020204020204" charset="-122"/>
              <a:cs typeface="+mn-cs"/>
            </a:endParaRPr>
          </a:p>
        </p:txBody>
      </p:sp>
      <p:sp>
        <p:nvSpPr>
          <p:cNvPr id="3" name="圆角矩形 2"/>
          <p:cNvSpPr/>
          <p:nvPr/>
        </p:nvSpPr>
        <p:spPr>
          <a:xfrm>
            <a:off x="1285450" y="1323449"/>
            <a:ext cx="6624736" cy="2376264"/>
          </a:xfrm>
          <a:prstGeom prst="roundRect">
            <a:avLst/>
          </a:prstGeom>
          <a:solidFill>
            <a:sysClr val="window" lastClr="FFFFFF"/>
          </a:solidFill>
          <a:ln w="25400" cap="flat" cmpd="sng" algn="ctr">
            <a:solidFill>
              <a:sysClr val="window" lastClr="FFFFFF">
                <a:lumMod val="95000"/>
              </a:sysClr>
            </a:solidFill>
            <a:prstDash val="solid"/>
          </a:ln>
          <a:effectLst>
            <a:outerShdw blurRad="279400" dist="101600" dir="5400000" algn="t" rotWithShape="0">
              <a:prstClr val="black">
                <a:alpha val="34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微软雅黑" panose="020B0503020204020204" charset="-122"/>
              <a:cs typeface="+mn-cs"/>
            </a:endParaRPr>
          </a:p>
        </p:txBody>
      </p:sp>
      <p:sp>
        <p:nvSpPr>
          <p:cNvPr id="4" name="TextBox 3"/>
          <p:cNvSpPr txBox="1"/>
          <p:nvPr/>
        </p:nvSpPr>
        <p:spPr>
          <a:xfrm>
            <a:off x="1942521" y="1947943"/>
            <a:ext cx="1287145" cy="58477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zh-CN" altLang="en-US" sz="4000" b="1" i="0" u="none" strike="noStrike" kern="0" cap="none" spc="0" normalizeH="0" baseline="0" noProof="0" dirty="0" smtClean="0">
                <a:ln w="18415" cmpd="sng">
                  <a:noFill/>
                  <a:prstDash val="solid"/>
                </a:ln>
                <a:solidFill>
                  <a:schemeClr val="tx1">
                    <a:lumMod val="65000"/>
                    <a:lumOff val="35000"/>
                  </a:schemeClr>
                </a:solidFill>
                <a:effectLst/>
                <a:uLnTx/>
                <a:uFillTx/>
                <a:latin typeface="Agency FB" pitchFamily="34" charset="0"/>
                <a:ea typeface="微软雅黑" panose="020B0503020204020204" charset="-122"/>
              </a:rPr>
              <a:t>前言</a:t>
            </a:r>
            <a:endParaRPr kumimoji="0" lang="zh-CN" altLang="en-US" sz="4000" b="1" i="0" u="none" strike="noStrike" kern="0" cap="none" spc="0" normalizeH="0" baseline="0" noProof="0" dirty="0">
              <a:ln w="18415" cmpd="sng">
                <a:noFill/>
                <a:prstDash val="solid"/>
              </a:ln>
              <a:solidFill>
                <a:schemeClr val="tx1">
                  <a:lumMod val="65000"/>
                  <a:lumOff val="35000"/>
                </a:schemeClr>
              </a:solidFill>
              <a:effectLst/>
              <a:uLnTx/>
              <a:uFillTx/>
              <a:latin typeface="Agency FB" pitchFamily="34" charset="0"/>
              <a:ea typeface="微软雅黑" panose="020B0503020204020204" charset="-122"/>
            </a:endParaRPr>
          </a:p>
        </p:txBody>
      </p:sp>
      <p:sp>
        <p:nvSpPr>
          <p:cNvPr id="5" name="TextBox 4"/>
          <p:cNvSpPr txBox="1"/>
          <p:nvPr/>
        </p:nvSpPr>
        <p:spPr>
          <a:xfrm>
            <a:off x="3435493" y="1824368"/>
            <a:ext cx="4186661" cy="1458861"/>
          </a:xfrm>
          <a:prstGeom prst="rect">
            <a:avLst/>
          </a:prstGeom>
          <a:noFill/>
        </p:spPr>
        <p:txBody>
          <a:bodyPr wrap="square" rtlCol="0">
            <a:spAutoFit/>
          </a:bodyPr>
          <a:lstStyle/>
          <a:p>
            <a:pPr algn="just">
              <a:lnSpc>
                <a:spcPct val="120000"/>
              </a:lnSpc>
              <a:defRPr/>
            </a:pPr>
            <a:r>
              <a:rPr lang="zh-CN" altLang="en-US" sz="1800" b="1" kern="0"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时光荏苒，转眼</a:t>
            </a:r>
            <a:r>
              <a:rPr lang="en-US" altLang="zh-CN" sz="1800" b="1" kern="0"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2020</a:t>
            </a:r>
            <a:r>
              <a:rPr lang="zh-CN" altLang="en-US" sz="1800" b="1" kern="0"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年即将结束了。在此首先感谢各位学院领导对财务工作的信任和认可，其次感谢各站点老师们对财务工作的理解和支持</a:t>
            </a:r>
            <a:r>
              <a:rPr lang="zh-CN" altLang="en-US" sz="2000" b="1" kern="0" dirty="0" smtClean="0">
                <a:solidFill>
                  <a:schemeClr val="tx1">
                    <a:lumMod val="65000"/>
                    <a:lumOff val="35000"/>
                  </a:schemeClr>
                </a:solidFill>
                <a:latin typeface="楷体" pitchFamily="49" charset="-122"/>
                <a:ea typeface="楷体" pitchFamily="49" charset="-122"/>
                <a:cs typeface="Arial" panose="020B0604020202020204" pitchFamily="34" charset="0"/>
              </a:rPr>
              <a:t>。</a:t>
            </a:r>
            <a:endParaRPr lang="en-US" altLang="zh-CN" sz="2000" b="1" kern="0" dirty="0">
              <a:solidFill>
                <a:schemeClr val="tx1">
                  <a:lumMod val="65000"/>
                  <a:lumOff val="35000"/>
                </a:schemeClr>
              </a:solidFill>
              <a:latin typeface="楷体" pitchFamily="49" charset="-122"/>
              <a:ea typeface="楷体" pitchFamily="49" charset="-122"/>
              <a:cs typeface="Arial" panose="020B0604020202020204" pitchFamily="34" charset="0"/>
            </a:endParaRPr>
          </a:p>
        </p:txBody>
      </p:sp>
      <p:grpSp>
        <p:nvGrpSpPr>
          <p:cNvPr id="6" name="组合 5"/>
          <p:cNvGrpSpPr/>
          <p:nvPr/>
        </p:nvGrpSpPr>
        <p:grpSpPr>
          <a:xfrm>
            <a:off x="4967996" y="540635"/>
            <a:ext cx="1121653" cy="1120272"/>
            <a:chOff x="5086194" y="612599"/>
            <a:chExt cx="1121653" cy="1120272"/>
          </a:xfrm>
        </p:grpSpPr>
        <p:sp>
          <p:nvSpPr>
            <p:cNvPr id="7" name="Freeform 5"/>
            <p:cNvSpPr/>
            <p:nvPr/>
          </p:nvSpPr>
          <p:spPr bwMode="auto">
            <a:xfrm>
              <a:off x="5086194" y="612599"/>
              <a:ext cx="1121653" cy="1120272"/>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27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 name="椭圆 7"/>
            <p:cNvSpPr/>
            <p:nvPr/>
          </p:nvSpPr>
          <p:spPr>
            <a:xfrm>
              <a:off x="5259368" y="791736"/>
              <a:ext cx="775306" cy="77530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6204946" y="378063"/>
            <a:ext cx="1498636" cy="1497600"/>
            <a:chOff x="6323144" y="450027"/>
            <a:chExt cx="1498636" cy="1497600"/>
          </a:xfrm>
        </p:grpSpPr>
        <p:sp>
          <p:nvSpPr>
            <p:cNvPr id="10" name="Freeform 5"/>
            <p:cNvSpPr/>
            <p:nvPr/>
          </p:nvSpPr>
          <p:spPr bwMode="auto">
            <a:xfrm>
              <a:off x="6323144" y="450027"/>
              <a:ext cx="1498636" cy="149760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27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 name="椭圆 10"/>
            <p:cNvSpPr/>
            <p:nvPr/>
          </p:nvSpPr>
          <p:spPr>
            <a:xfrm>
              <a:off x="6529748" y="636675"/>
              <a:ext cx="1085428" cy="1085428"/>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圆角矩形 11"/>
          <p:cNvSpPr/>
          <p:nvPr/>
        </p:nvSpPr>
        <p:spPr>
          <a:xfrm>
            <a:off x="8267766" y="3567231"/>
            <a:ext cx="320705"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3" name="圆角矩形 53"/>
          <p:cNvSpPr/>
          <p:nvPr/>
        </p:nvSpPr>
        <p:spPr>
          <a:xfrm>
            <a:off x="8566107" y="3986309"/>
            <a:ext cx="200774"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4" name="圆角矩形 53"/>
          <p:cNvSpPr/>
          <p:nvPr/>
        </p:nvSpPr>
        <p:spPr>
          <a:xfrm>
            <a:off x="8016682" y="4010371"/>
            <a:ext cx="401548"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gs>
                <a:gs pos="0">
                  <a:schemeClr val="accent2">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5" name="圆角矩形 53"/>
          <p:cNvSpPr/>
          <p:nvPr/>
        </p:nvSpPr>
        <p:spPr>
          <a:xfrm>
            <a:off x="8720124" y="3657583"/>
            <a:ext cx="15990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6" name="圆角矩形 53"/>
          <p:cNvSpPr/>
          <p:nvPr/>
        </p:nvSpPr>
        <p:spPr>
          <a:xfrm>
            <a:off x="8664363" y="3332648"/>
            <a:ext cx="160797"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7" name="圆角矩形 53"/>
          <p:cNvSpPr/>
          <p:nvPr/>
        </p:nvSpPr>
        <p:spPr>
          <a:xfrm flipH="1">
            <a:off x="603141" y="3539418"/>
            <a:ext cx="320947"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8" name="圆角矩形 53"/>
          <p:cNvSpPr/>
          <p:nvPr/>
        </p:nvSpPr>
        <p:spPr>
          <a:xfrm flipH="1">
            <a:off x="424596" y="3958496"/>
            <a:ext cx="200925"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9" name="圆角矩形 53"/>
          <p:cNvSpPr/>
          <p:nvPr/>
        </p:nvSpPr>
        <p:spPr>
          <a:xfrm flipH="1">
            <a:off x="773510" y="3982558"/>
            <a:ext cx="401850"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lumMod val="75000"/>
                  </a:schemeClr>
                </a:gs>
                <a:gs pos="0">
                  <a:schemeClr val="accent2"/>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0" name="圆角矩形 53"/>
          <p:cNvSpPr/>
          <p:nvPr/>
        </p:nvSpPr>
        <p:spPr>
          <a:xfrm flipH="1">
            <a:off x="311360" y="3629770"/>
            <a:ext cx="16002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1" name="圆角矩形 53"/>
          <p:cNvSpPr/>
          <p:nvPr/>
        </p:nvSpPr>
        <p:spPr>
          <a:xfrm flipH="1">
            <a:off x="366274" y="3304835"/>
            <a:ext cx="160918"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pic>
        <p:nvPicPr>
          <p:cNvPr id="22" name="Picture 3" descr="E:\1-于志斌\7-学校PPT及宣传视频\3-学校校徽\西电校徽\西电红黑图标.png"/>
          <p:cNvPicPr>
            <a:picLocks noChangeAspect="1" noChangeArrowheads="1"/>
          </p:cNvPicPr>
          <p:nvPr/>
        </p:nvPicPr>
        <p:blipFill>
          <a:blip r:embed="rId4"/>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90"/>
                                          </p:val>
                                        </p:tav>
                                        <p:tav tm="100000">
                                          <p:val>
                                            <p:fltVal val="0"/>
                                          </p:val>
                                        </p:tav>
                                      </p:tavLst>
                                    </p:anim>
                                    <p:animEffect transition="in" filter="fade">
                                      <p:cBhvr>
                                        <p:cTn id="22" dur="500"/>
                                        <p:tgtEl>
                                          <p:spTgt spid="4"/>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15"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ppt_w</p:attrName>
                                        </p:attrNameLst>
                                      </p:cBhvr>
                                      <p:tavLst>
                                        <p:tav tm="0">
                                          <p:val>
                                            <p:fltVal val="0"/>
                                          </p:val>
                                        </p:tav>
                                        <p:tav tm="100000">
                                          <p:val>
                                            <p:strVal val="#ppt_w"/>
                                          </p:val>
                                        </p:tav>
                                      </p:tavLst>
                                    </p:anim>
                                    <p:anim calcmode="lin" valueType="num">
                                      <p:cBhvr>
                                        <p:cTn id="33" dur="1000" fill="hold"/>
                                        <p:tgtEl>
                                          <p:spTgt spid="6"/>
                                        </p:tgtEl>
                                        <p:attrNameLst>
                                          <p:attrName>ppt_h</p:attrName>
                                        </p:attrNameLst>
                                      </p:cBhvr>
                                      <p:tavLst>
                                        <p:tav tm="0">
                                          <p:val>
                                            <p:fltVal val="0"/>
                                          </p:val>
                                        </p:tav>
                                        <p:tav tm="100000">
                                          <p:val>
                                            <p:strVal val="#ppt_h"/>
                                          </p:val>
                                        </p:tav>
                                      </p:tavLst>
                                    </p:anim>
                                    <p:anim calcmode="lin" valueType="num">
                                      <p:cBhvr>
                                        <p:cTn id="34"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3500"/>
                            </p:stCondLst>
                            <p:childTnLst>
                              <p:par>
                                <p:cTn id="37" presetID="15"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1000" fill="hold"/>
                                        <p:tgtEl>
                                          <p:spTgt spid="9"/>
                                        </p:tgtEl>
                                        <p:attrNameLst>
                                          <p:attrName>ppt_w</p:attrName>
                                        </p:attrNameLst>
                                      </p:cBhvr>
                                      <p:tavLst>
                                        <p:tav tm="0">
                                          <p:val>
                                            <p:fltVal val="0"/>
                                          </p:val>
                                        </p:tav>
                                        <p:tav tm="100000">
                                          <p:val>
                                            <p:strVal val="#ppt_w"/>
                                          </p:val>
                                        </p:tav>
                                      </p:tavLst>
                                    </p:anim>
                                    <p:anim calcmode="lin" valueType="num">
                                      <p:cBhvr>
                                        <p:cTn id="40" dur="1000" fill="hold"/>
                                        <p:tgtEl>
                                          <p:spTgt spid="9"/>
                                        </p:tgtEl>
                                        <p:attrNameLst>
                                          <p:attrName>ppt_h</p:attrName>
                                        </p:attrNameLst>
                                      </p:cBhvr>
                                      <p:tavLst>
                                        <p:tav tm="0">
                                          <p:val>
                                            <p:fltVal val="0"/>
                                          </p:val>
                                        </p:tav>
                                        <p:tav tm="100000">
                                          <p:val>
                                            <p:strVal val="#ppt_h"/>
                                          </p:val>
                                        </p:tav>
                                      </p:tavLst>
                                    </p:anim>
                                    <p:anim calcmode="lin" valueType="num">
                                      <p:cBhvr>
                                        <p:cTn id="41"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0-#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1+#ppt_w/2"/>
                                          </p:val>
                                        </p:tav>
                                        <p:tav tm="100000">
                                          <p:val>
                                            <p:strVal val="#ppt_x"/>
                                          </p:val>
                                        </p:tav>
                                      </p:tavLst>
                                    </p:anim>
                                    <p:anim calcmode="lin" valueType="num">
                                      <p:cBhvr additive="base">
                                        <p:cTn id="60" dur="500" fill="hold"/>
                                        <p:tgtEl>
                                          <p:spTgt spid="12"/>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2" presetClass="entr" presetSubtype="1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fill="hold"/>
                                        <p:tgtEl>
                                          <p:spTgt spid="18"/>
                                        </p:tgtEl>
                                        <p:attrNameLst>
                                          <p:attrName>ppt_x</p:attrName>
                                        </p:attrNameLst>
                                      </p:cBhvr>
                                      <p:tavLst>
                                        <p:tav tm="0">
                                          <p:val>
                                            <p:strVal val="0-#ppt_w/2"/>
                                          </p:val>
                                        </p:tav>
                                        <p:tav tm="100000">
                                          <p:val>
                                            <p:strVal val="#ppt_x"/>
                                          </p:val>
                                        </p:tav>
                                      </p:tavLst>
                                    </p:anim>
                                    <p:anim calcmode="lin" valueType="num">
                                      <p:cBhvr additive="base">
                                        <p:cTn id="65" dur="500" fill="hold"/>
                                        <p:tgtEl>
                                          <p:spTgt spid="18"/>
                                        </p:tgtEl>
                                        <p:attrNameLst>
                                          <p:attrName>ppt_y</p:attrName>
                                        </p:attrNameLst>
                                      </p:cBhvr>
                                      <p:tavLst>
                                        <p:tav tm="0">
                                          <p:val>
                                            <p:strVal val="1+#ppt_h/2"/>
                                          </p:val>
                                        </p:tav>
                                        <p:tav tm="100000">
                                          <p:val>
                                            <p:strVal val="#ppt_y"/>
                                          </p:val>
                                        </p:tav>
                                      </p:tavLst>
                                    </p:anim>
                                  </p:childTnLst>
                                </p:cTn>
                              </p:par>
                              <p:par>
                                <p:cTn id="66" presetID="2" presetClass="entr" presetSubtype="6"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1+#ppt_w/2"/>
                                          </p:val>
                                        </p:tav>
                                        <p:tav tm="100000">
                                          <p:val>
                                            <p:strVal val="#ppt_x"/>
                                          </p:val>
                                        </p:tav>
                                      </p:tavLst>
                                    </p:anim>
                                    <p:anim calcmode="lin" valueType="num">
                                      <p:cBhvr additive="base">
                                        <p:cTn id="69" dur="500" fill="hold"/>
                                        <p:tgtEl>
                                          <p:spTgt spid="13"/>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42"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1000"/>
                                        <p:tgtEl>
                                          <p:spTgt spid="20"/>
                                        </p:tgtEl>
                                      </p:cBhvr>
                                    </p:animEffect>
                                    <p:anim calcmode="lin" valueType="num">
                                      <p:cBhvr>
                                        <p:cTn id="74" dur="1000" fill="hold"/>
                                        <p:tgtEl>
                                          <p:spTgt spid="20"/>
                                        </p:tgtEl>
                                        <p:attrNameLst>
                                          <p:attrName>ppt_x</p:attrName>
                                        </p:attrNameLst>
                                      </p:cBhvr>
                                      <p:tavLst>
                                        <p:tav tm="0">
                                          <p:val>
                                            <p:strVal val="#ppt_x"/>
                                          </p:val>
                                        </p:tav>
                                        <p:tav tm="100000">
                                          <p:val>
                                            <p:strVal val="#ppt_x"/>
                                          </p:val>
                                        </p:tav>
                                      </p:tavLst>
                                    </p:anim>
                                    <p:anim calcmode="lin" valueType="num">
                                      <p:cBhvr>
                                        <p:cTn id="75" dur="1000" fill="hold"/>
                                        <p:tgtEl>
                                          <p:spTgt spid="2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1000"/>
                                        <p:tgtEl>
                                          <p:spTgt spid="15"/>
                                        </p:tgtEl>
                                      </p:cBhvr>
                                    </p:animEffect>
                                    <p:anim calcmode="lin" valueType="num">
                                      <p:cBhvr>
                                        <p:cTn id="79" dur="1000" fill="hold"/>
                                        <p:tgtEl>
                                          <p:spTgt spid="15"/>
                                        </p:tgtEl>
                                        <p:attrNameLst>
                                          <p:attrName>ppt_x</p:attrName>
                                        </p:attrNameLst>
                                      </p:cBhvr>
                                      <p:tavLst>
                                        <p:tav tm="0">
                                          <p:val>
                                            <p:strVal val="#ppt_x"/>
                                          </p:val>
                                        </p:tav>
                                        <p:tav tm="100000">
                                          <p:val>
                                            <p:strVal val="#ppt_x"/>
                                          </p:val>
                                        </p:tav>
                                      </p:tavLst>
                                    </p:anim>
                                    <p:anim calcmode="lin" valueType="num">
                                      <p:cBhvr>
                                        <p:cTn id="80" dur="1000" fill="hold"/>
                                        <p:tgtEl>
                                          <p:spTgt spid="15"/>
                                        </p:tgtEl>
                                        <p:attrNameLst>
                                          <p:attrName>ppt_y</p:attrName>
                                        </p:attrNameLst>
                                      </p:cBhvr>
                                      <p:tavLst>
                                        <p:tav tm="0">
                                          <p:val>
                                            <p:strVal val="#ppt_y+.1"/>
                                          </p:val>
                                        </p:tav>
                                        <p:tav tm="100000">
                                          <p:val>
                                            <p:strVal val="#ppt_y"/>
                                          </p:val>
                                        </p:tav>
                                      </p:tavLst>
                                    </p:anim>
                                  </p:childTnLst>
                                </p:cTn>
                              </p:par>
                            </p:childTnLst>
                          </p:cTn>
                        </p:par>
                        <p:par>
                          <p:cTn id="81" fill="hold">
                            <p:stCondLst>
                              <p:cond delay="7000"/>
                            </p:stCondLst>
                            <p:childTnLst>
                              <p:par>
                                <p:cTn id="82" presetID="47" presetClass="entr" presetSubtype="0"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1000"/>
                                        <p:tgtEl>
                                          <p:spTgt spid="16"/>
                                        </p:tgtEl>
                                      </p:cBhvr>
                                    </p:animEffect>
                                    <p:anim calcmode="lin" valueType="num">
                                      <p:cBhvr>
                                        <p:cTn id="85" dur="1000" fill="hold"/>
                                        <p:tgtEl>
                                          <p:spTgt spid="16"/>
                                        </p:tgtEl>
                                        <p:attrNameLst>
                                          <p:attrName>ppt_x</p:attrName>
                                        </p:attrNameLst>
                                      </p:cBhvr>
                                      <p:tavLst>
                                        <p:tav tm="0">
                                          <p:val>
                                            <p:strVal val="#ppt_x"/>
                                          </p:val>
                                        </p:tav>
                                        <p:tav tm="100000">
                                          <p:val>
                                            <p:strVal val="#ppt_x"/>
                                          </p:val>
                                        </p:tav>
                                      </p:tavLst>
                                    </p:anim>
                                    <p:anim calcmode="lin" valueType="num">
                                      <p:cBhvr>
                                        <p:cTn id="86" dur="1000" fill="hold"/>
                                        <p:tgtEl>
                                          <p:spTgt spid="16"/>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1000"/>
                                        <p:tgtEl>
                                          <p:spTgt spid="21"/>
                                        </p:tgtEl>
                                      </p:cBhvr>
                                    </p:animEffect>
                                    <p:anim calcmode="lin" valueType="num">
                                      <p:cBhvr>
                                        <p:cTn id="90" dur="1000" fill="hold"/>
                                        <p:tgtEl>
                                          <p:spTgt spid="21"/>
                                        </p:tgtEl>
                                        <p:attrNameLst>
                                          <p:attrName>ppt_x</p:attrName>
                                        </p:attrNameLst>
                                      </p:cBhvr>
                                      <p:tavLst>
                                        <p:tav tm="0">
                                          <p:val>
                                            <p:strVal val="#ppt_x"/>
                                          </p:val>
                                        </p:tav>
                                        <p:tav tm="100000">
                                          <p:val>
                                            <p:strVal val="#ppt_x"/>
                                          </p:val>
                                        </p:tav>
                                      </p:tavLst>
                                    </p:anim>
                                    <p:anim calcmode="lin" valueType="num">
                                      <p:cBhvr>
                                        <p:cTn id="9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MH_PageTitle"/>
          <p:cNvSpPr>
            <a:spLocks noGrp="1"/>
          </p:cNvSpPr>
          <p:nvPr>
            <p:ph type="title"/>
            <p:custDataLst>
              <p:tags r:id="rId2"/>
            </p:custDataLst>
          </p:nvPr>
        </p:nvSpPr>
        <p:spPr/>
        <p:txBody>
          <a:bodyPr/>
          <a:lstStyle/>
          <a:p>
            <a:pPr marL="214630" indent="-214630"/>
            <a:r>
              <a:rPr lang="zh-CN" altLang="en-US" dirty="0" smtClean="0">
                <a:solidFill>
                  <a:schemeClr val="tx1">
                    <a:lumMod val="65000"/>
                    <a:lumOff val="35000"/>
                  </a:schemeClr>
                </a:solidFill>
                <a:latin typeface="微软雅黑" panose="020B0503020204020204" charset="-122"/>
                <a:ea typeface="微软雅黑" panose="020B0503020204020204" charset="-122"/>
              </a:rPr>
              <a:t>退费文件</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57" name="MH_SubTitle_1"/>
          <p:cNvSpPr txBox="1">
            <a:spLocks noChangeArrowheads="1"/>
          </p:cNvSpPr>
          <p:nvPr>
            <p:custDataLst>
              <p:tags r:id="rId3"/>
            </p:custDataLst>
          </p:nvPr>
        </p:nvSpPr>
        <p:spPr bwMode="auto">
          <a:xfrm>
            <a:off x="3434311" y="984251"/>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ctr">
              <a:lnSpc>
                <a:spcPct val="130000"/>
              </a:lnSpc>
            </a:pPr>
            <a:endParaRPr lang="en-US" altLang="zh-CN" sz="1100" dirty="0">
              <a:solidFill>
                <a:schemeClr val="tx1">
                  <a:lumMod val="65000"/>
                  <a:lumOff val="35000"/>
                </a:schemeClr>
              </a:solidFill>
              <a:latin typeface="微软雅黑" panose="020B0503020204020204" charset="-122"/>
            </a:endParaRPr>
          </a:p>
        </p:txBody>
      </p:sp>
      <p:sp>
        <p:nvSpPr>
          <p:cNvPr id="61" name="MH_SubTitle_1"/>
          <p:cNvSpPr txBox="1">
            <a:spLocks noChangeArrowheads="1"/>
          </p:cNvSpPr>
          <p:nvPr>
            <p:custDataLst>
              <p:tags r:id="rId4"/>
            </p:custDataLst>
          </p:nvPr>
        </p:nvSpPr>
        <p:spPr bwMode="auto">
          <a:xfrm>
            <a:off x="609504" y="2008376"/>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endParaRPr lang="en-US" altLang="zh-CN" sz="1100" dirty="0">
              <a:solidFill>
                <a:schemeClr val="tx1">
                  <a:lumMod val="65000"/>
                  <a:lumOff val="35000"/>
                </a:schemeClr>
              </a:solidFill>
              <a:latin typeface="微软雅黑" panose="020B0503020204020204" charset="-122"/>
            </a:endParaRPr>
          </a:p>
        </p:txBody>
      </p:sp>
      <p:sp>
        <p:nvSpPr>
          <p:cNvPr id="62" name="MH_SubTitle_1"/>
          <p:cNvSpPr txBox="1">
            <a:spLocks noChangeArrowheads="1"/>
          </p:cNvSpPr>
          <p:nvPr>
            <p:custDataLst>
              <p:tags r:id="rId5"/>
            </p:custDataLst>
          </p:nvPr>
        </p:nvSpPr>
        <p:spPr bwMode="auto">
          <a:xfrm>
            <a:off x="239913" y="3268266"/>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endParaRPr lang="en-US" altLang="zh-CN" sz="1100" dirty="0">
              <a:solidFill>
                <a:schemeClr val="tx1">
                  <a:lumMod val="65000"/>
                  <a:lumOff val="35000"/>
                </a:schemeClr>
              </a:solidFill>
              <a:latin typeface="微软雅黑" panose="020B0503020204020204" charset="-122"/>
            </a:endParaRPr>
          </a:p>
        </p:txBody>
      </p:sp>
      <p:pic>
        <p:nvPicPr>
          <p:cNvPr id="50" name="Picture 3" descr="E:\1-于志斌\7-学校PPT及宣传视频\3-学校校徽\西电校徽\西电红黑图标.png"/>
          <p:cNvPicPr>
            <a:picLocks noChangeAspect="1" noChangeArrowheads="1"/>
          </p:cNvPicPr>
          <p:nvPr/>
        </p:nvPicPr>
        <p:blipFill>
          <a:blip r:embed="rId7"/>
          <a:srcRect/>
          <a:stretch>
            <a:fillRect/>
          </a:stretch>
        </p:blipFill>
        <p:spPr bwMode="auto">
          <a:xfrm>
            <a:off x="217488" y="211138"/>
            <a:ext cx="1817687" cy="512762"/>
          </a:xfrm>
          <a:prstGeom prst="rect">
            <a:avLst/>
          </a:prstGeom>
          <a:noFill/>
          <a:ln w="9525">
            <a:noFill/>
            <a:miter lim="800000"/>
            <a:headEnd/>
            <a:tailEnd/>
          </a:ln>
        </p:spPr>
      </p:pic>
      <p:pic>
        <p:nvPicPr>
          <p:cNvPr id="79874" name="Picture 2"/>
          <p:cNvPicPr>
            <a:picLocks noChangeAspect="1" noChangeArrowheads="1"/>
          </p:cNvPicPr>
          <p:nvPr/>
        </p:nvPicPr>
        <p:blipFill>
          <a:blip r:embed="rId8"/>
          <a:srcRect/>
          <a:stretch>
            <a:fillRect/>
          </a:stretch>
        </p:blipFill>
        <p:spPr bwMode="auto">
          <a:xfrm>
            <a:off x="1240143" y="876822"/>
            <a:ext cx="2646000" cy="3768369"/>
          </a:xfrm>
          <a:prstGeom prst="rect">
            <a:avLst/>
          </a:prstGeom>
          <a:noFill/>
          <a:ln w="9525">
            <a:noFill/>
            <a:miter lim="800000"/>
            <a:headEnd/>
            <a:tailEnd/>
          </a:ln>
          <a:effectLst/>
        </p:spPr>
      </p:pic>
      <p:pic>
        <p:nvPicPr>
          <p:cNvPr id="79875" name="Picture 3"/>
          <p:cNvPicPr>
            <a:picLocks noChangeAspect="1" noChangeArrowheads="1"/>
          </p:cNvPicPr>
          <p:nvPr/>
        </p:nvPicPr>
        <p:blipFill>
          <a:blip r:embed="rId9"/>
          <a:srcRect/>
          <a:stretch>
            <a:fillRect/>
          </a:stretch>
        </p:blipFill>
        <p:spPr bwMode="auto">
          <a:xfrm>
            <a:off x="4293492" y="926665"/>
            <a:ext cx="2646000" cy="3738278"/>
          </a:xfrm>
          <a:prstGeom prst="rect">
            <a:avLst/>
          </a:prstGeom>
          <a:noFill/>
          <a:ln w="9525">
            <a:noFill/>
            <a:miter lim="800000"/>
            <a:headEnd/>
            <a:tailEnd/>
          </a:ln>
          <a:effec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500"/>
                                  </p:stCondLst>
                                  <p:endCondLst>
                                    <p:cond evt="begin" delay="0">
                                      <p:tn val="5"/>
                                    </p:cond>
                                  </p:endCondLst>
                                  <p:childTnLst>
                                    <p:set>
                                      <p:cBhvr>
                                        <p:cTn id="6" dur="1" fill="hold">
                                          <p:stCondLst>
                                            <p:cond delay="0"/>
                                          </p:stCondLst>
                                        </p:cTn>
                                        <p:tgtEl>
                                          <p:spTgt spid="57"/>
                                        </p:tgtEl>
                                        <p:attrNameLst>
                                          <p:attrName>style.visibility</p:attrName>
                                        </p:attrNameLst>
                                      </p:cBhvr>
                                      <p:to>
                                        <p:strVal val="visible"/>
                                      </p:to>
                                    </p:set>
                                    <p:animEffect transition="in" filter="wipe(down)">
                                      <p:cBhvr>
                                        <p:cTn id="7" dur="500"/>
                                        <p:tgtEl>
                                          <p:spTgt spid="57"/>
                                        </p:tgtEl>
                                      </p:cBhvr>
                                    </p:animEffect>
                                  </p:childTnLst>
                                </p:cTn>
                              </p:par>
                              <p:par>
                                <p:cTn id="8" presetID="22" presetClass="entr" presetSubtype="2" fill="hold" grpId="0" nodeType="withEffect" nodePh="1">
                                  <p:stCondLst>
                                    <p:cond delay="1500"/>
                                  </p:stCondLst>
                                  <p:endCondLst>
                                    <p:cond evt="begin" delay="0">
                                      <p:tn val="8"/>
                                    </p:cond>
                                  </p:endCondLst>
                                  <p:childTnLst>
                                    <p:set>
                                      <p:cBhvr>
                                        <p:cTn id="9" dur="1" fill="hold">
                                          <p:stCondLst>
                                            <p:cond delay="0"/>
                                          </p:stCondLst>
                                        </p:cTn>
                                        <p:tgtEl>
                                          <p:spTgt spid="62"/>
                                        </p:tgtEl>
                                        <p:attrNameLst>
                                          <p:attrName>style.visibility</p:attrName>
                                        </p:attrNameLst>
                                      </p:cBhvr>
                                      <p:to>
                                        <p:strVal val="visible"/>
                                      </p:to>
                                    </p:set>
                                    <p:animEffect transition="in" filter="wipe(right)">
                                      <p:cBhvr>
                                        <p:cTn id="10" dur="500"/>
                                        <p:tgtEl>
                                          <p:spTgt spid="62"/>
                                        </p:tgtEl>
                                      </p:cBhvr>
                                    </p:animEffect>
                                  </p:childTnLst>
                                </p:cTn>
                              </p:par>
                              <p:par>
                                <p:cTn id="11" presetID="22" presetClass="entr" presetSubtype="2" fill="hold" grpId="0" nodeType="withEffect" nodePh="1">
                                  <p:stCondLst>
                                    <p:cond delay="2000"/>
                                  </p:stCondLst>
                                  <p:endCondLst>
                                    <p:cond evt="begin" delay="0">
                                      <p:tn val="11"/>
                                    </p:cond>
                                  </p:endCondLst>
                                  <p:childTnLst>
                                    <p:set>
                                      <p:cBhvr>
                                        <p:cTn id="12" dur="1" fill="hold">
                                          <p:stCondLst>
                                            <p:cond delay="0"/>
                                          </p:stCondLst>
                                        </p:cTn>
                                        <p:tgtEl>
                                          <p:spTgt spid="61"/>
                                        </p:tgtEl>
                                        <p:attrNameLst>
                                          <p:attrName>style.visibility</p:attrName>
                                        </p:attrNameLst>
                                      </p:cBhvr>
                                      <p:to>
                                        <p:strVal val="visible"/>
                                      </p:to>
                                    </p:set>
                                    <p:animEffect transition="in" filter="wipe(right)">
                                      <p:cBhvr>
                                        <p:cTn id="1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61" grpId="0"/>
      <p:bldP spid="6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700059" y="1869612"/>
            <a:ext cx="1985159" cy="623248"/>
          </a:xfrm>
          <a:prstGeom prst="rect">
            <a:avLst/>
          </a:prstGeom>
        </p:spPr>
        <p:txBody>
          <a:bodyPr wrap="none" lIns="68580" tIns="34290" rIns="68580" bIns="34290">
            <a:spAutoFit/>
          </a:bodyPr>
          <a:lstStyle/>
          <a:p>
            <a:r>
              <a:rPr lang="zh-CN" altLang="en-US" sz="3600" b="1" dirty="0" smtClean="0">
                <a:solidFill>
                  <a:schemeClr val="tx1">
                    <a:lumMod val="75000"/>
                    <a:lumOff val="25000"/>
                  </a:schemeClr>
                </a:solidFill>
                <a:latin typeface="微软雅黑" panose="020B0503020204020204" charset="-122"/>
                <a:ea typeface="微软雅黑" panose="020B0503020204020204" charset="-122"/>
              </a:rPr>
              <a:t>注意事项</a:t>
            </a:r>
            <a:endParaRPr lang="zh-CN" altLang="en-US" sz="3300" b="1" dirty="0">
              <a:solidFill>
                <a:schemeClr val="tx1">
                  <a:lumMod val="75000"/>
                  <a:lumOff val="25000"/>
                </a:schemeClr>
              </a:solidFill>
              <a:latin typeface="微软雅黑" panose="020B0503020204020204" charset="-122"/>
              <a:ea typeface="微软雅黑" panose="020B0503020204020204" charset="-122"/>
            </a:endParaRPr>
          </a:p>
        </p:txBody>
      </p:sp>
      <p:grpSp>
        <p:nvGrpSpPr>
          <p:cNvPr id="2" name="组合 2"/>
          <p:cNvGrpSpPr/>
          <p:nvPr/>
        </p:nvGrpSpPr>
        <p:grpSpPr>
          <a:xfrm>
            <a:off x="1839138" y="1629843"/>
            <a:ext cx="1837257" cy="1837257"/>
            <a:chOff x="1839138" y="1629843"/>
            <a:chExt cx="1837257" cy="1837257"/>
          </a:xfrm>
        </p:grpSpPr>
        <p:grpSp>
          <p:nvGrpSpPr>
            <p:cNvPr id="3" name="组合 1"/>
            <p:cNvGrpSpPr/>
            <p:nvPr/>
          </p:nvGrpSpPr>
          <p:grpSpPr>
            <a:xfrm>
              <a:off x="1839138" y="1629843"/>
              <a:ext cx="1837257" cy="1837257"/>
              <a:chOff x="2452184" y="2173124"/>
              <a:chExt cx="2449676" cy="2449676"/>
            </a:xfrm>
          </p:grpSpPr>
          <p:grpSp>
            <p:nvGrpSpPr>
              <p:cNvPr id="6" name="组合 6"/>
              <p:cNvGrpSpPr/>
              <p:nvPr/>
            </p:nvGrpSpPr>
            <p:grpSpPr>
              <a:xfrm>
                <a:off x="2452184" y="2173124"/>
                <a:ext cx="2449676" cy="244967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2938198" y="2659139"/>
                <a:ext cx="1477648" cy="1477646"/>
              </a:xfrm>
              <a:prstGeom prst="ellipse">
                <a:avLst/>
              </a:prstGeom>
              <a:solidFill>
                <a:schemeClr val="accent2"/>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p>
            </p:txBody>
          </p:sp>
        </p:grpSp>
        <p:sp>
          <p:nvSpPr>
            <p:cNvPr id="17" name="Freeform 37"/>
            <p:cNvSpPr>
              <a:spLocks noEditPoints="1"/>
            </p:cNvSpPr>
            <p:nvPr/>
          </p:nvSpPr>
          <p:spPr bwMode="auto">
            <a:xfrm>
              <a:off x="2510839" y="2303853"/>
              <a:ext cx="493852" cy="489234"/>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pic>
        <p:nvPicPr>
          <p:cNvPr id="22"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b="1" dirty="0" smtClean="0">
                <a:solidFill>
                  <a:schemeClr val="tx1">
                    <a:lumMod val="75000"/>
                    <a:lumOff val="25000"/>
                  </a:schemeClr>
                </a:solidFill>
                <a:latin typeface="微软雅黑" panose="020B0503020204020204" charset="-122"/>
                <a:ea typeface="微软雅黑" panose="020B0503020204020204" charset="-122"/>
              </a:rPr>
              <a:t>注意事项</a:t>
            </a:r>
            <a:endParaRPr lang="zh-CN" altLang="en-US" sz="2800" b="1" dirty="0">
              <a:solidFill>
                <a:schemeClr val="tx1">
                  <a:lumMod val="75000"/>
                  <a:lumOff val="25000"/>
                </a:schemeClr>
              </a:solidFill>
              <a:latin typeface="微软雅黑" panose="020B0503020204020204" charset="-122"/>
              <a:ea typeface="微软雅黑" panose="020B0503020204020204" charset="-122"/>
            </a:endParaRPr>
          </a:p>
        </p:txBody>
      </p:sp>
      <p:pic>
        <p:nvPicPr>
          <p:cNvPr id="61"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22297" y="876636"/>
            <a:ext cx="2906623" cy="4092764"/>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3" name="组合 62"/>
          <p:cNvGrpSpPr/>
          <p:nvPr/>
        </p:nvGrpSpPr>
        <p:grpSpPr>
          <a:xfrm>
            <a:off x="3993327" y="4095838"/>
            <a:ext cx="764561" cy="764734"/>
            <a:chOff x="3832873" y="2297208"/>
            <a:chExt cx="1516550" cy="1516550"/>
          </a:xfrm>
        </p:grpSpPr>
        <p:grpSp>
          <p:nvGrpSpPr>
            <p:cNvPr id="4" name="组合 6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67" name="椭圆 6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65" name="椭圆 64"/>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5" name="组合 67"/>
          <p:cNvGrpSpPr/>
          <p:nvPr/>
        </p:nvGrpSpPr>
        <p:grpSpPr>
          <a:xfrm>
            <a:off x="3236114" y="3280065"/>
            <a:ext cx="764561" cy="764734"/>
            <a:chOff x="3832873" y="2297208"/>
            <a:chExt cx="1516550" cy="1516550"/>
          </a:xfrm>
        </p:grpSpPr>
        <p:grpSp>
          <p:nvGrpSpPr>
            <p:cNvPr id="6" name="组合 6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72" name="椭圆 7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70" name="椭圆 69"/>
            <p:cNvSpPr/>
            <p:nvPr/>
          </p:nvSpPr>
          <p:spPr>
            <a:xfrm>
              <a:off x="3983164" y="2466913"/>
              <a:ext cx="1185736" cy="1185736"/>
            </a:xfrm>
            <a:prstGeom prst="ellipse">
              <a:avLst/>
            </a:prstGeom>
            <a:solidFill>
              <a:schemeClr val="accent5"/>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7" name="组合 72"/>
          <p:cNvGrpSpPr/>
          <p:nvPr/>
        </p:nvGrpSpPr>
        <p:grpSpPr>
          <a:xfrm>
            <a:off x="4762444" y="2781489"/>
            <a:ext cx="764561" cy="764734"/>
            <a:chOff x="3832873" y="2297208"/>
            <a:chExt cx="1516550" cy="1516550"/>
          </a:xfrm>
        </p:grpSpPr>
        <p:grpSp>
          <p:nvGrpSpPr>
            <p:cNvPr id="8" name="组合 7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77" name="椭圆 7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75" name="椭圆 74"/>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9" name="组合 77"/>
          <p:cNvGrpSpPr/>
          <p:nvPr/>
        </p:nvGrpSpPr>
        <p:grpSpPr>
          <a:xfrm>
            <a:off x="3236114" y="2308590"/>
            <a:ext cx="764561" cy="764734"/>
            <a:chOff x="3832873" y="2297208"/>
            <a:chExt cx="1516550" cy="1516550"/>
          </a:xfrm>
        </p:grpSpPr>
        <p:grpSp>
          <p:nvGrpSpPr>
            <p:cNvPr id="10" name="组合 9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97" name="椭圆 9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95" name="椭圆 94"/>
            <p:cNvSpPr/>
            <p:nvPr/>
          </p:nvSpPr>
          <p:spPr>
            <a:xfrm>
              <a:off x="3983164" y="2466913"/>
              <a:ext cx="1185736" cy="1185736"/>
            </a:xfrm>
            <a:prstGeom prst="ellipse">
              <a:avLst/>
            </a:prstGeom>
            <a:solidFill>
              <a:schemeClr val="accent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11" name="组合 97"/>
          <p:cNvGrpSpPr/>
          <p:nvPr/>
        </p:nvGrpSpPr>
        <p:grpSpPr>
          <a:xfrm>
            <a:off x="4762444" y="1798585"/>
            <a:ext cx="764561" cy="764734"/>
            <a:chOff x="3832873" y="2297208"/>
            <a:chExt cx="1516550" cy="1516550"/>
          </a:xfrm>
        </p:grpSpPr>
        <p:grpSp>
          <p:nvGrpSpPr>
            <p:cNvPr id="12" name="组合 9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1" name="同心圆 1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2" name="椭圆 10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100" name="椭圆 99"/>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13" name="组合 102"/>
          <p:cNvGrpSpPr/>
          <p:nvPr/>
        </p:nvGrpSpPr>
        <p:grpSpPr>
          <a:xfrm>
            <a:off x="3993327" y="952830"/>
            <a:ext cx="764561" cy="764734"/>
            <a:chOff x="3832873" y="2297208"/>
            <a:chExt cx="1516550" cy="1516550"/>
          </a:xfrm>
        </p:grpSpPr>
        <p:grpSp>
          <p:nvGrpSpPr>
            <p:cNvPr id="14" name="组合 10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7" name="椭圆 10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105" name="椭圆 104"/>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15" name="Group 34"/>
          <p:cNvGrpSpPr/>
          <p:nvPr/>
        </p:nvGrpSpPr>
        <p:grpSpPr>
          <a:xfrm>
            <a:off x="4234509" y="1165565"/>
            <a:ext cx="299403" cy="243687"/>
            <a:chOff x="1550139" y="1314466"/>
            <a:chExt cx="509139" cy="414300"/>
          </a:xfrm>
          <a:solidFill>
            <a:schemeClr val="bg1"/>
          </a:solidFill>
        </p:grpSpPr>
        <p:sp>
          <p:nvSpPr>
            <p:cNvPr id="109"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10"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11"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sp>
        <p:nvSpPr>
          <p:cNvPr id="112" name="矩形 3"/>
          <p:cNvSpPr>
            <a:spLocks noChangeArrowheads="1"/>
          </p:cNvSpPr>
          <p:nvPr/>
        </p:nvSpPr>
        <p:spPr bwMode="auto">
          <a:xfrm>
            <a:off x="4902007" y="1186126"/>
            <a:ext cx="907670" cy="3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smtClean="0">
                <a:solidFill>
                  <a:schemeClr val="accent6"/>
                </a:solidFill>
                <a:latin typeface="微软雅黑" panose="020B0503020204020204" charset="-122"/>
                <a:ea typeface="微软雅黑" panose="020B0503020204020204" charset="-122"/>
                <a:sym typeface="Arial" panose="020B0604020202020204" pitchFamily="34" charset="0"/>
              </a:rPr>
              <a:t>关于缴费</a:t>
            </a:r>
            <a:endParaRPr lang="zh-CN" altLang="en-US" sz="1500" b="1" dirty="0">
              <a:solidFill>
                <a:schemeClr val="accent6"/>
              </a:solidFill>
              <a:latin typeface="微软雅黑" panose="020B0503020204020204" charset="-122"/>
              <a:ea typeface="微软雅黑" panose="020B0503020204020204" charset="-122"/>
              <a:sym typeface="Arial" panose="020B0604020202020204" pitchFamily="34" charset="0"/>
            </a:endParaRPr>
          </a:p>
        </p:txBody>
      </p:sp>
      <p:sp>
        <p:nvSpPr>
          <p:cNvPr id="113" name="文本框 13"/>
          <p:cNvSpPr txBox="1"/>
          <p:nvPr/>
        </p:nvSpPr>
        <p:spPr>
          <a:xfrm>
            <a:off x="5821636" y="1220032"/>
            <a:ext cx="2437659" cy="455530"/>
          </a:xfrm>
          <a:prstGeom prst="rect">
            <a:avLst/>
          </a:prstGeom>
          <a:noFill/>
        </p:spPr>
        <p:txBody>
          <a:bodyPr wrap="square" lIns="65807" tIns="32903" rIns="65807" bIns="32903" rtlCol="0">
            <a:spAutoFit/>
          </a:bodyPr>
          <a:lstStyle/>
          <a:p>
            <a:pPr>
              <a:lnSpc>
                <a:spcPct val="120000"/>
              </a:lnSpc>
              <a:spcBef>
                <a:spcPct val="0"/>
              </a:spcBef>
              <a:buNone/>
            </a:pPr>
            <a:r>
              <a:rPr lang="zh-CN" altLang="en-US" sz="1100" b="1" dirty="0" smtClean="0">
                <a:latin typeface="微软雅黑" pitchFamily="34" charset="-122"/>
                <a:ea typeface="微软雅黑" pitchFamily="34" charset="-122"/>
              </a:rPr>
              <a:t>在平台进行全额缴纳需注册学期的学费。</a:t>
            </a:r>
            <a:endParaRPr lang="zh-CN" altLang="en-US" sz="1100" b="1" dirty="0" smtClean="0">
              <a:latin typeface="微软雅黑" pitchFamily="34" charset="-122"/>
              <a:ea typeface="微软雅黑" pitchFamily="34" charset="-122"/>
              <a:sym typeface="微软雅黑" panose="020B0503020204020204" charset="-122"/>
            </a:endParaRPr>
          </a:p>
        </p:txBody>
      </p:sp>
      <p:sp>
        <p:nvSpPr>
          <p:cNvPr id="114" name="矩形 3"/>
          <p:cNvSpPr>
            <a:spLocks noChangeArrowheads="1"/>
          </p:cNvSpPr>
          <p:nvPr/>
        </p:nvSpPr>
        <p:spPr bwMode="auto">
          <a:xfrm>
            <a:off x="5759195" y="1790965"/>
            <a:ext cx="1292631" cy="300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smtClean="0">
                <a:solidFill>
                  <a:schemeClr val="accent5"/>
                </a:solidFill>
                <a:latin typeface="微软雅黑" panose="020B0503020204020204" charset="-122"/>
                <a:ea typeface="微软雅黑" panose="020B0503020204020204" charset="-122"/>
                <a:sym typeface="Arial" panose="020B0604020202020204" pitchFamily="34" charset="0"/>
              </a:rPr>
              <a:t>关于缴费时间</a:t>
            </a:r>
            <a:endParaRPr lang="zh-CN" altLang="en-US" sz="1500" b="1" dirty="0">
              <a:solidFill>
                <a:schemeClr val="accent5"/>
              </a:solidFill>
              <a:latin typeface="微软雅黑" panose="020B0503020204020204" charset="-122"/>
              <a:ea typeface="微软雅黑" panose="020B0503020204020204" charset="-122"/>
              <a:sym typeface="Arial" panose="020B0604020202020204" pitchFamily="34" charset="0"/>
            </a:endParaRPr>
          </a:p>
        </p:txBody>
      </p:sp>
      <p:sp>
        <p:nvSpPr>
          <p:cNvPr id="115" name="文本框 13"/>
          <p:cNvSpPr txBox="1"/>
          <p:nvPr/>
        </p:nvSpPr>
        <p:spPr>
          <a:xfrm>
            <a:off x="5752743" y="2095743"/>
            <a:ext cx="2437659" cy="675846"/>
          </a:xfrm>
          <a:prstGeom prst="rect">
            <a:avLst/>
          </a:prstGeom>
          <a:noFill/>
        </p:spPr>
        <p:txBody>
          <a:bodyPr wrap="square" lIns="65807" tIns="32903" rIns="65807" bIns="32903" rtlCol="0">
            <a:spAutoFit/>
          </a:bodyPr>
          <a:lstStyle/>
          <a:p>
            <a:pPr>
              <a:lnSpc>
                <a:spcPct val="120000"/>
              </a:lnSpc>
              <a:spcBef>
                <a:spcPct val="0"/>
              </a:spcBef>
            </a:pPr>
            <a:r>
              <a:rPr lang="zh-CN" altLang="en-US" sz="1100" b="1" dirty="0" smtClean="0">
                <a:latin typeface="微软雅黑" pitchFamily="34" charset="-122"/>
                <a:ea typeface="微软雅黑" pitchFamily="34" charset="-122"/>
              </a:rPr>
              <a:t>每学期的注册有截止日期，须在注册截止日前通过网银全额缴纳需注册学期的学费并完成注册</a:t>
            </a:r>
          </a:p>
        </p:txBody>
      </p:sp>
      <p:sp>
        <p:nvSpPr>
          <p:cNvPr id="116" name="Freeform 20"/>
          <p:cNvSpPr>
            <a:spLocks noEditPoints="1"/>
          </p:cNvSpPr>
          <p:nvPr/>
        </p:nvSpPr>
        <p:spPr bwMode="auto">
          <a:xfrm>
            <a:off x="4987950" y="2070559"/>
            <a:ext cx="298304" cy="202754"/>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18" tIns="45709" rIns="91418" bIns="45709" numCol="1" anchor="t" anchorCtr="0" compatLnSpc="1"/>
          <a:lstStyle/>
          <a:p>
            <a:endParaRPr lang="en-US">
              <a:latin typeface="微软雅黑" panose="020B0503020204020204" charset="-122"/>
              <a:ea typeface="微软雅黑" panose="020B0503020204020204" charset="-122"/>
            </a:endParaRPr>
          </a:p>
        </p:txBody>
      </p:sp>
      <p:sp>
        <p:nvSpPr>
          <p:cNvPr id="117" name="矩形 3"/>
          <p:cNvSpPr>
            <a:spLocks noChangeArrowheads="1"/>
          </p:cNvSpPr>
          <p:nvPr/>
        </p:nvSpPr>
        <p:spPr bwMode="auto">
          <a:xfrm>
            <a:off x="2096254" y="2171936"/>
            <a:ext cx="1292631" cy="300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smtClean="0">
                <a:solidFill>
                  <a:schemeClr val="accent6"/>
                </a:solidFill>
                <a:latin typeface="微软雅黑" panose="020B0503020204020204" charset="-122"/>
                <a:ea typeface="微软雅黑" panose="020B0503020204020204" charset="-122"/>
                <a:sym typeface="Arial" panose="020B0604020202020204" pitchFamily="34" charset="0"/>
              </a:rPr>
              <a:t>关于学费核对</a:t>
            </a:r>
            <a:endParaRPr lang="zh-CN" altLang="en-US" sz="1500" b="1" dirty="0">
              <a:solidFill>
                <a:schemeClr val="accent6"/>
              </a:solidFill>
              <a:latin typeface="微软雅黑" panose="020B0503020204020204" charset="-122"/>
              <a:ea typeface="微软雅黑" panose="020B0503020204020204" charset="-122"/>
              <a:sym typeface="Arial" panose="020B0604020202020204" pitchFamily="34" charset="0"/>
            </a:endParaRPr>
          </a:p>
        </p:txBody>
      </p:sp>
      <p:sp>
        <p:nvSpPr>
          <p:cNvPr id="118" name="文本框 13"/>
          <p:cNvSpPr txBox="1"/>
          <p:nvPr/>
        </p:nvSpPr>
        <p:spPr>
          <a:xfrm>
            <a:off x="775173" y="2465851"/>
            <a:ext cx="2332949" cy="574280"/>
          </a:xfrm>
          <a:prstGeom prst="rect">
            <a:avLst/>
          </a:prstGeom>
          <a:noFill/>
        </p:spPr>
        <p:txBody>
          <a:bodyPr wrap="square" lIns="65807" tIns="32903" rIns="65807" bIns="32903" rtlCol="0">
            <a:spAutoFit/>
          </a:bodyPr>
          <a:lstStyle/>
          <a:p>
            <a:r>
              <a:rPr lang="zh-CN" altLang="en-US" sz="1100" b="1" dirty="0" smtClean="0">
                <a:latin typeface="微软雅黑" pitchFamily="34" charset="-122"/>
                <a:ea typeface="微软雅黑" pitchFamily="34" charset="-122"/>
              </a:rPr>
              <a:t>当季所有批次的学费须当季注册期内全部缴纳，缺少一个批次不予核算返款数据</a:t>
            </a:r>
            <a:endParaRPr lang="en-US" altLang="zh-CN" sz="1100" b="1" dirty="0" smtClean="0">
              <a:latin typeface="微软雅黑" pitchFamily="34" charset="-122"/>
              <a:ea typeface="微软雅黑" pitchFamily="34" charset="-122"/>
            </a:endParaRPr>
          </a:p>
        </p:txBody>
      </p:sp>
      <p:grpSp>
        <p:nvGrpSpPr>
          <p:cNvPr id="16" name="Group 20"/>
          <p:cNvGrpSpPr/>
          <p:nvPr/>
        </p:nvGrpSpPr>
        <p:grpSpPr>
          <a:xfrm>
            <a:off x="3456114" y="2567653"/>
            <a:ext cx="309319" cy="214295"/>
            <a:chOff x="7416800" y="1122363"/>
            <a:chExt cx="366713" cy="254000"/>
          </a:xfrm>
          <a:solidFill>
            <a:schemeClr val="bg1"/>
          </a:solidFill>
        </p:grpSpPr>
        <p:sp>
          <p:nvSpPr>
            <p:cNvPr id="120"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21"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sp>
        <p:nvSpPr>
          <p:cNvPr id="122" name="矩形 3"/>
          <p:cNvSpPr>
            <a:spLocks noChangeArrowheads="1"/>
          </p:cNvSpPr>
          <p:nvPr/>
        </p:nvSpPr>
        <p:spPr bwMode="auto">
          <a:xfrm>
            <a:off x="5759005" y="2938063"/>
            <a:ext cx="907911" cy="300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smtClean="0">
                <a:solidFill>
                  <a:schemeClr val="accent3"/>
                </a:solidFill>
                <a:latin typeface="微软雅黑" panose="020B0503020204020204" charset="-122"/>
                <a:ea typeface="微软雅黑" panose="020B0503020204020204" charset="-122"/>
                <a:sym typeface="Arial" panose="020B0604020202020204" pitchFamily="34" charset="0"/>
              </a:rPr>
              <a:t>关于奖励</a:t>
            </a:r>
            <a:endParaRPr lang="zh-CN" altLang="en-US" sz="1500" b="1" dirty="0">
              <a:solidFill>
                <a:schemeClr val="accent3"/>
              </a:solidFill>
              <a:latin typeface="微软雅黑" panose="020B0503020204020204" charset="-122"/>
              <a:ea typeface="微软雅黑" panose="020B0503020204020204" charset="-122"/>
              <a:sym typeface="Arial" panose="020B0604020202020204" pitchFamily="34" charset="0"/>
            </a:endParaRPr>
          </a:p>
        </p:txBody>
      </p:sp>
      <p:sp>
        <p:nvSpPr>
          <p:cNvPr id="123" name="文本框 13"/>
          <p:cNvSpPr txBox="1"/>
          <p:nvPr/>
        </p:nvSpPr>
        <p:spPr>
          <a:xfrm>
            <a:off x="5752743" y="3280246"/>
            <a:ext cx="2437659" cy="472714"/>
          </a:xfrm>
          <a:prstGeom prst="rect">
            <a:avLst/>
          </a:prstGeom>
          <a:noFill/>
        </p:spPr>
        <p:txBody>
          <a:bodyPr wrap="square" lIns="65807" tIns="32903" rIns="65807" bIns="32903" rtlCol="0">
            <a:spAutoFit/>
          </a:bodyPr>
          <a:lstStyle/>
          <a:p>
            <a:pPr>
              <a:lnSpc>
                <a:spcPct val="120000"/>
              </a:lnSpc>
              <a:spcBef>
                <a:spcPct val="0"/>
              </a:spcBef>
            </a:pPr>
            <a:r>
              <a:rPr lang="zh-CN" altLang="en-US" sz="1100" b="1" dirty="0" smtClean="0">
                <a:latin typeface="微软雅黑" pitchFamily="34" charset="-122"/>
                <a:ea typeface="微软雅黑" pitchFamily="34" charset="-122"/>
              </a:rPr>
              <a:t>奖励核算方法严格按照奖励文件执行，超出注册期，将不予核算奖励；</a:t>
            </a:r>
          </a:p>
        </p:txBody>
      </p:sp>
      <p:grpSp>
        <p:nvGrpSpPr>
          <p:cNvPr id="17" name="组合 123"/>
          <p:cNvGrpSpPr/>
          <p:nvPr/>
        </p:nvGrpSpPr>
        <p:grpSpPr>
          <a:xfrm>
            <a:off x="4989431" y="2980095"/>
            <a:ext cx="316622" cy="302731"/>
            <a:chOff x="3294063" y="754063"/>
            <a:chExt cx="5600701" cy="5353051"/>
          </a:xfrm>
          <a:solidFill>
            <a:schemeClr val="bg1"/>
          </a:solidFill>
        </p:grpSpPr>
        <p:sp>
          <p:nvSpPr>
            <p:cNvPr id="125"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6"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7"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8"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9"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0"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1"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2"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3"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4"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5"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grpSp>
      <p:sp>
        <p:nvSpPr>
          <p:cNvPr id="136" name="矩形 3"/>
          <p:cNvSpPr>
            <a:spLocks noChangeArrowheads="1"/>
          </p:cNvSpPr>
          <p:nvPr/>
        </p:nvSpPr>
        <p:spPr bwMode="auto">
          <a:xfrm>
            <a:off x="2096255" y="3333896"/>
            <a:ext cx="1292631" cy="300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smtClean="0">
                <a:solidFill>
                  <a:schemeClr val="accent5"/>
                </a:solidFill>
                <a:latin typeface="微软雅黑" panose="020B0503020204020204" charset="-122"/>
                <a:ea typeface="微软雅黑" panose="020B0503020204020204" charset="-122"/>
                <a:sym typeface="Arial" panose="020B0604020202020204" pitchFamily="34" charset="0"/>
              </a:rPr>
              <a:t>关于返款时间</a:t>
            </a:r>
            <a:endParaRPr lang="zh-CN" altLang="en-US" sz="1500" b="1" dirty="0">
              <a:solidFill>
                <a:schemeClr val="accent5"/>
              </a:solidFill>
              <a:latin typeface="微软雅黑" panose="020B0503020204020204" charset="-122"/>
              <a:ea typeface="微软雅黑" panose="020B0503020204020204" charset="-122"/>
              <a:sym typeface="Arial" panose="020B0604020202020204" pitchFamily="34" charset="0"/>
            </a:endParaRPr>
          </a:p>
        </p:txBody>
      </p:sp>
      <p:grpSp>
        <p:nvGrpSpPr>
          <p:cNvPr id="18" name="Group 23"/>
          <p:cNvGrpSpPr/>
          <p:nvPr/>
        </p:nvGrpSpPr>
        <p:grpSpPr>
          <a:xfrm>
            <a:off x="3515278" y="3543431"/>
            <a:ext cx="256867" cy="223986"/>
            <a:chOff x="7540014" y="4306907"/>
            <a:chExt cx="389342" cy="339426"/>
          </a:xfrm>
          <a:solidFill>
            <a:schemeClr val="bg1"/>
          </a:solidFill>
        </p:grpSpPr>
        <p:sp>
          <p:nvSpPr>
            <p:cNvPr id="139"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0"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1"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2"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3"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4"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5"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sp>
        <p:nvSpPr>
          <p:cNvPr id="150" name="矩形 3"/>
          <p:cNvSpPr>
            <a:spLocks noChangeArrowheads="1"/>
          </p:cNvSpPr>
          <p:nvPr/>
        </p:nvSpPr>
        <p:spPr bwMode="auto">
          <a:xfrm>
            <a:off x="4751695" y="4283783"/>
            <a:ext cx="1129275" cy="300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65" tIns="34283" rIns="68565" bIns="34283">
            <a:spAutoFit/>
          </a:bodyPr>
          <a:lstStyle/>
          <a:p>
            <a:r>
              <a:rPr lang="zh-CN" altLang="en-US" sz="1500" b="1" dirty="0" smtClean="0">
                <a:solidFill>
                  <a:schemeClr val="accent1"/>
                </a:solidFill>
                <a:latin typeface="微软雅黑" panose="020B0503020204020204" charset="-122"/>
                <a:ea typeface="微软雅黑" panose="020B0503020204020204" charset="-122"/>
                <a:sym typeface="Arial" panose="020B0604020202020204" pitchFamily="34" charset="0"/>
              </a:rPr>
              <a:t>关于电子票</a:t>
            </a:r>
            <a:endParaRPr lang="zh-CN" altLang="en-US" sz="1500" b="1" dirty="0">
              <a:solidFill>
                <a:schemeClr val="accent1"/>
              </a:solidFill>
              <a:latin typeface="微软雅黑" panose="020B0503020204020204" charset="-122"/>
              <a:ea typeface="微软雅黑" panose="020B0503020204020204" charset="-122"/>
              <a:sym typeface="Arial" panose="020B0604020202020204" pitchFamily="34" charset="0"/>
            </a:endParaRPr>
          </a:p>
        </p:txBody>
      </p:sp>
      <p:sp>
        <p:nvSpPr>
          <p:cNvPr id="151" name="文本框 13"/>
          <p:cNvSpPr txBox="1"/>
          <p:nvPr/>
        </p:nvSpPr>
        <p:spPr>
          <a:xfrm>
            <a:off x="5840425" y="4292639"/>
            <a:ext cx="2437659" cy="675846"/>
          </a:xfrm>
          <a:prstGeom prst="rect">
            <a:avLst/>
          </a:prstGeom>
          <a:noFill/>
        </p:spPr>
        <p:txBody>
          <a:bodyPr wrap="square" lIns="65807" tIns="32903" rIns="65807" bIns="32903" rtlCol="0">
            <a:spAutoFit/>
          </a:bodyPr>
          <a:lstStyle/>
          <a:p>
            <a:pPr>
              <a:lnSpc>
                <a:spcPct val="120000"/>
              </a:lnSpc>
              <a:spcBef>
                <a:spcPct val="0"/>
              </a:spcBef>
              <a:buNone/>
            </a:pPr>
            <a:r>
              <a:rPr lang="zh-CN" altLang="en-US" sz="1100" b="1" dirty="0" smtClean="0">
                <a:latin typeface="微软雅黑" pitchFamily="34" charset="-122"/>
                <a:ea typeface="微软雅黑" pitchFamily="34" charset="-122"/>
                <a:sym typeface="微软雅黑" panose="020B0503020204020204" charset="-122"/>
              </a:rPr>
              <a:t>请站点协助需要开具学费发票的学生开具。目前电子发票只能申请</a:t>
            </a:r>
            <a:r>
              <a:rPr lang="en-US" altLang="zh-CN" sz="1100" b="1" dirty="0" smtClean="0">
                <a:latin typeface="微软雅黑" pitchFamily="34" charset="-122"/>
                <a:ea typeface="微软雅黑" pitchFamily="34" charset="-122"/>
                <a:sym typeface="微软雅黑" panose="020B0503020204020204" charset="-122"/>
              </a:rPr>
              <a:t>2019</a:t>
            </a:r>
            <a:r>
              <a:rPr lang="zh-CN" altLang="en-US" sz="1100" b="1" dirty="0" smtClean="0">
                <a:latin typeface="微软雅黑" pitchFamily="34" charset="-122"/>
                <a:ea typeface="微软雅黑" pitchFamily="34" charset="-122"/>
                <a:sym typeface="微软雅黑" panose="020B0503020204020204" charset="-122"/>
              </a:rPr>
              <a:t>秋以后的。（包含</a:t>
            </a:r>
            <a:r>
              <a:rPr lang="en-US" altLang="zh-CN" sz="1100" b="1" dirty="0" smtClean="0">
                <a:latin typeface="微软雅黑" pitchFamily="34" charset="-122"/>
                <a:ea typeface="微软雅黑" pitchFamily="34" charset="-122"/>
                <a:sym typeface="微软雅黑" panose="020B0503020204020204" charset="-122"/>
              </a:rPr>
              <a:t>2019</a:t>
            </a:r>
            <a:r>
              <a:rPr lang="zh-CN" altLang="en-US" sz="1100" b="1" dirty="0" smtClean="0">
                <a:latin typeface="微软雅黑" pitchFamily="34" charset="-122"/>
                <a:ea typeface="微软雅黑" pitchFamily="34" charset="-122"/>
                <a:sym typeface="微软雅黑" panose="020B0503020204020204" charset="-122"/>
              </a:rPr>
              <a:t>秋）</a:t>
            </a:r>
          </a:p>
        </p:txBody>
      </p:sp>
      <p:grpSp>
        <p:nvGrpSpPr>
          <p:cNvPr id="19" name="Group 9"/>
          <p:cNvGrpSpPr/>
          <p:nvPr/>
        </p:nvGrpSpPr>
        <p:grpSpPr>
          <a:xfrm>
            <a:off x="4231347" y="4388642"/>
            <a:ext cx="288521" cy="213994"/>
            <a:chOff x="4572000" y="3414713"/>
            <a:chExt cx="374651" cy="277813"/>
          </a:xfrm>
          <a:solidFill>
            <a:schemeClr val="bg1"/>
          </a:solidFill>
        </p:grpSpPr>
        <p:sp>
          <p:nvSpPr>
            <p:cNvPr id="153"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54"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pic>
        <p:nvPicPr>
          <p:cNvPr id="81" name="Picture 3" descr="E:\1-于志斌\7-学校PPT及宣传视频\3-学校校徽\西电校徽\西电红黑图标.png"/>
          <p:cNvPicPr>
            <a:picLocks noChangeAspect="1" noChangeArrowheads="1"/>
          </p:cNvPicPr>
          <p:nvPr/>
        </p:nvPicPr>
        <p:blipFill>
          <a:blip r:embed="rId3"/>
          <a:srcRect/>
          <a:stretch>
            <a:fillRect/>
          </a:stretch>
        </p:blipFill>
        <p:spPr bwMode="auto">
          <a:xfrm>
            <a:off x="217488" y="211138"/>
            <a:ext cx="1817687" cy="512762"/>
          </a:xfrm>
          <a:prstGeom prst="rect">
            <a:avLst/>
          </a:prstGeom>
          <a:noFill/>
          <a:ln w="9525">
            <a:noFill/>
            <a:miter lim="800000"/>
            <a:headEnd/>
            <a:tailEnd/>
          </a:ln>
        </p:spPr>
      </p:pic>
      <p:sp>
        <p:nvSpPr>
          <p:cNvPr id="82" name="文本框 13"/>
          <p:cNvSpPr txBox="1"/>
          <p:nvPr/>
        </p:nvSpPr>
        <p:spPr>
          <a:xfrm>
            <a:off x="877469" y="3689226"/>
            <a:ext cx="2332949" cy="1251388"/>
          </a:xfrm>
          <a:prstGeom prst="rect">
            <a:avLst/>
          </a:prstGeom>
          <a:noFill/>
        </p:spPr>
        <p:txBody>
          <a:bodyPr wrap="square" lIns="65807" tIns="32903" rIns="65807" bIns="32903" rtlCol="0">
            <a:spAutoFit/>
          </a:bodyPr>
          <a:lstStyle/>
          <a:p>
            <a:r>
              <a:rPr lang="zh-CN" altLang="en-US" sz="1100" b="1" dirty="0" smtClean="0">
                <a:latin typeface="微软雅黑" pitchFamily="34" charset="-122"/>
                <a:ea typeface="微软雅黑" pitchFamily="34" charset="-122"/>
              </a:rPr>
              <a:t>每学期注册截止日结束</a:t>
            </a:r>
            <a:r>
              <a:rPr lang="en-US" sz="1100" b="1" dirty="0" smtClean="0">
                <a:latin typeface="微软雅黑" pitchFamily="34" charset="-122"/>
                <a:ea typeface="微软雅黑" pitchFamily="34" charset="-122"/>
              </a:rPr>
              <a:t>1</a:t>
            </a:r>
            <a:r>
              <a:rPr lang="zh-CN" altLang="en-US" sz="1100" b="1" dirty="0" smtClean="0">
                <a:latin typeface="微软雅黑" pitchFamily="34" charset="-122"/>
                <a:ea typeface="微软雅黑" pitchFamily="34" charset="-122"/>
              </a:rPr>
              <a:t>个月内，站点与学院财务人员核对本学期缴费明细及奖励金额等，核对无误后，尽快提供相应的符合财务要求的返款资料，学校在收到学习中心的合格返款资料且在教育部将我校上缴的该批次学费返回</a:t>
            </a:r>
            <a:r>
              <a:rPr lang="en-US" sz="1100" b="1" dirty="0" smtClean="0">
                <a:latin typeface="微软雅黑" pitchFamily="34" charset="-122"/>
                <a:ea typeface="微软雅黑" pitchFamily="34" charset="-122"/>
              </a:rPr>
              <a:t>2</a:t>
            </a:r>
            <a:r>
              <a:rPr lang="zh-CN" altLang="en-US" sz="1100" b="1" dirty="0" smtClean="0">
                <a:latin typeface="微软雅黑" pitchFamily="34" charset="-122"/>
                <a:ea typeface="微软雅黑" pitchFamily="34" charset="-122"/>
              </a:rPr>
              <a:t>个月内办理。</a:t>
            </a:r>
            <a:endParaRPr lang="en-US" altLang="zh-CN" sz="1100" b="1" dirty="0" smtClean="0">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down)">
                                      <p:cBhvr>
                                        <p:cTn id="7" dur="500"/>
                                        <p:tgtEl>
                                          <p:spTgt spid="61"/>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6*min(max(#ppt_w*#ppt_h,.3),1)-7.4)/-.7*#ppt_w"/>
                                          </p:val>
                                        </p:tav>
                                        <p:tav tm="100000">
                                          <p:val>
                                            <p:strVal val="#ppt_w"/>
                                          </p:val>
                                        </p:tav>
                                      </p:tavLst>
                                    </p:anim>
                                    <p:anim calcmode="lin" valueType="num">
                                      <p:cBhvr>
                                        <p:cTn id="12" dur="500" fill="hold"/>
                                        <p:tgtEl>
                                          <p:spTgt spid="3"/>
                                        </p:tgtEl>
                                        <p:attrNameLst>
                                          <p:attrName>ppt_h</p:attrName>
                                        </p:attrNameLst>
                                      </p:cBhvr>
                                      <p:tavLst>
                                        <p:tav tm="0">
                                          <p:val>
                                            <p:strVal val="(6*min(max(#ppt_w*#ppt_h,.3),1)-7.4)/-.7*#ppt_h"/>
                                          </p:val>
                                        </p:tav>
                                        <p:tav tm="100000">
                                          <p:val>
                                            <p:strVal val="#ppt_h"/>
                                          </p:val>
                                        </p:tav>
                                      </p:tavLst>
                                    </p:anim>
                                    <p:anim calcmode="lin" valueType="num">
                                      <p:cBhvr>
                                        <p:cTn id="13" dur="500" fill="hold"/>
                                        <p:tgtEl>
                                          <p:spTgt spid="3"/>
                                        </p:tgtEl>
                                        <p:attrNameLst>
                                          <p:attrName>ppt_x</p:attrName>
                                        </p:attrNameLst>
                                      </p:cBhvr>
                                      <p:tavLst>
                                        <p:tav tm="0">
                                          <p:val>
                                            <p:fltVal val="0.5"/>
                                          </p:val>
                                        </p:tav>
                                        <p:tav tm="100000">
                                          <p:val>
                                            <p:strVal val="#ppt_x"/>
                                          </p:val>
                                        </p:tav>
                                      </p:tavLst>
                                    </p:anim>
                                    <p:anim calcmode="lin" valueType="num">
                                      <p:cBhvr>
                                        <p:cTn id="14" dur="500" fill="hold"/>
                                        <p:tgtEl>
                                          <p:spTgt spid="3"/>
                                        </p:tgtEl>
                                        <p:attrNameLst>
                                          <p:attrName>ppt_y</p:attrName>
                                        </p:attrNameLst>
                                      </p:cBhvr>
                                      <p:tavLst>
                                        <p:tav tm="0">
                                          <p:val>
                                            <p:strVal val="1+(6*min(max(#ppt_w*#ppt_h,.3),1)-7.4)/-.7*#ppt_h/2"/>
                                          </p:val>
                                        </p:tav>
                                        <p:tav tm="100000">
                                          <p:val>
                                            <p:strVal val="#ppt_y"/>
                                          </p:val>
                                        </p:tav>
                                      </p:tavLst>
                                    </p:anim>
                                  </p:childTnLst>
                                </p:cTn>
                              </p:par>
                              <p:par>
                                <p:cTn id="15" presetID="23" presetClass="entr" presetSubtype="36" fill="hold" nodeType="withEffect">
                                  <p:stCondLst>
                                    <p:cond delay="2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6*min(max(#ppt_w*#ppt_h,.3),1)-7.4)/-.7*#ppt_w"/>
                                          </p:val>
                                        </p:tav>
                                        <p:tav tm="100000">
                                          <p:val>
                                            <p:strVal val="#ppt_w"/>
                                          </p:val>
                                        </p:tav>
                                      </p:tavLst>
                                    </p:anim>
                                    <p:anim calcmode="lin" valueType="num">
                                      <p:cBhvr>
                                        <p:cTn id="18" dur="500" fill="hold"/>
                                        <p:tgtEl>
                                          <p:spTgt spid="5"/>
                                        </p:tgtEl>
                                        <p:attrNameLst>
                                          <p:attrName>ppt_h</p:attrName>
                                        </p:attrNameLst>
                                      </p:cBhvr>
                                      <p:tavLst>
                                        <p:tav tm="0">
                                          <p:val>
                                            <p:strVal val="(6*min(max(#ppt_w*#ppt_h,.3),1)-7.4)/-.7*#ppt_h"/>
                                          </p:val>
                                        </p:tav>
                                        <p:tav tm="100000">
                                          <p:val>
                                            <p:strVal val="#ppt_h"/>
                                          </p:val>
                                        </p:tav>
                                      </p:tavLst>
                                    </p:anim>
                                    <p:anim calcmode="lin" valueType="num">
                                      <p:cBhvr>
                                        <p:cTn id="19" dur="500" fill="hold"/>
                                        <p:tgtEl>
                                          <p:spTgt spid="5"/>
                                        </p:tgtEl>
                                        <p:attrNameLst>
                                          <p:attrName>ppt_x</p:attrName>
                                        </p:attrNameLst>
                                      </p:cBhvr>
                                      <p:tavLst>
                                        <p:tav tm="0">
                                          <p:val>
                                            <p:fltVal val="0.5"/>
                                          </p:val>
                                        </p:tav>
                                        <p:tav tm="100000">
                                          <p:val>
                                            <p:strVal val="#ppt_x"/>
                                          </p:val>
                                        </p:tav>
                                      </p:tavLst>
                                    </p:anim>
                                    <p:anim calcmode="lin" valueType="num">
                                      <p:cBhvr>
                                        <p:cTn id="20" dur="500" fill="hold"/>
                                        <p:tgtEl>
                                          <p:spTgt spid="5"/>
                                        </p:tgtEl>
                                        <p:attrNameLst>
                                          <p:attrName>ppt_y</p:attrName>
                                        </p:attrNameLst>
                                      </p:cBhvr>
                                      <p:tavLst>
                                        <p:tav tm="0">
                                          <p:val>
                                            <p:strVal val="1+(6*min(max(#ppt_w*#ppt_h,.3),1)-7.4)/-.7*#ppt_h/2"/>
                                          </p:val>
                                        </p:tav>
                                        <p:tav tm="100000">
                                          <p:val>
                                            <p:strVal val="#ppt_y"/>
                                          </p:val>
                                        </p:tav>
                                      </p:tavLst>
                                    </p:anim>
                                  </p:childTnLst>
                                </p:cTn>
                              </p:par>
                              <p:par>
                                <p:cTn id="21" presetID="23" presetClass="entr" presetSubtype="36" fill="hold" nodeType="withEffect">
                                  <p:stCondLst>
                                    <p:cond delay="2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strVal val="(6*min(max(#ppt_w*#ppt_h,.3),1)-7.4)/-.7*#ppt_w"/>
                                          </p:val>
                                        </p:tav>
                                        <p:tav tm="100000">
                                          <p:val>
                                            <p:strVal val="#ppt_w"/>
                                          </p:val>
                                        </p:tav>
                                      </p:tavLst>
                                    </p:anim>
                                    <p:anim calcmode="lin" valueType="num">
                                      <p:cBhvr>
                                        <p:cTn id="24" dur="500" fill="hold"/>
                                        <p:tgtEl>
                                          <p:spTgt spid="7"/>
                                        </p:tgtEl>
                                        <p:attrNameLst>
                                          <p:attrName>ppt_h</p:attrName>
                                        </p:attrNameLst>
                                      </p:cBhvr>
                                      <p:tavLst>
                                        <p:tav tm="0">
                                          <p:val>
                                            <p:strVal val="(6*min(max(#ppt_w*#ppt_h,.3),1)-7.4)/-.7*#ppt_h"/>
                                          </p:val>
                                        </p:tav>
                                        <p:tav tm="100000">
                                          <p:val>
                                            <p:strVal val="#ppt_h"/>
                                          </p:val>
                                        </p:tav>
                                      </p:tavLst>
                                    </p:anim>
                                    <p:anim calcmode="lin" valueType="num">
                                      <p:cBhvr>
                                        <p:cTn id="25" dur="500" fill="hold"/>
                                        <p:tgtEl>
                                          <p:spTgt spid="7"/>
                                        </p:tgtEl>
                                        <p:attrNameLst>
                                          <p:attrName>ppt_x</p:attrName>
                                        </p:attrNameLst>
                                      </p:cBhvr>
                                      <p:tavLst>
                                        <p:tav tm="0">
                                          <p:val>
                                            <p:fltVal val="0.5"/>
                                          </p:val>
                                        </p:tav>
                                        <p:tav tm="100000">
                                          <p:val>
                                            <p:strVal val="#ppt_x"/>
                                          </p:val>
                                        </p:tav>
                                      </p:tavLst>
                                    </p:anim>
                                    <p:anim calcmode="lin" valueType="num">
                                      <p:cBhvr>
                                        <p:cTn id="26" dur="500" fill="hold"/>
                                        <p:tgtEl>
                                          <p:spTgt spid="7"/>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40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strVal val="(6*min(max(#ppt_w*#ppt_h,.3),1)-7.4)/-.7*#ppt_w"/>
                                          </p:val>
                                        </p:tav>
                                        <p:tav tm="100000">
                                          <p:val>
                                            <p:strVal val="#ppt_w"/>
                                          </p:val>
                                        </p:tav>
                                      </p:tavLst>
                                    </p:anim>
                                    <p:anim calcmode="lin" valueType="num">
                                      <p:cBhvr>
                                        <p:cTn id="30" dur="500" fill="hold"/>
                                        <p:tgtEl>
                                          <p:spTgt spid="9"/>
                                        </p:tgtEl>
                                        <p:attrNameLst>
                                          <p:attrName>ppt_h</p:attrName>
                                        </p:attrNameLst>
                                      </p:cBhvr>
                                      <p:tavLst>
                                        <p:tav tm="0">
                                          <p:val>
                                            <p:strVal val="(6*min(max(#ppt_w*#ppt_h,.3),1)-7.4)/-.7*#ppt_h"/>
                                          </p:val>
                                        </p:tav>
                                        <p:tav tm="100000">
                                          <p:val>
                                            <p:strVal val="#ppt_h"/>
                                          </p:val>
                                        </p:tav>
                                      </p:tavLst>
                                    </p:anim>
                                    <p:anim calcmode="lin" valueType="num">
                                      <p:cBhvr>
                                        <p:cTn id="31" dur="500" fill="hold"/>
                                        <p:tgtEl>
                                          <p:spTgt spid="9"/>
                                        </p:tgtEl>
                                        <p:attrNameLst>
                                          <p:attrName>ppt_x</p:attrName>
                                        </p:attrNameLst>
                                      </p:cBhvr>
                                      <p:tavLst>
                                        <p:tav tm="0">
                                          <p:val>
                                            <p:fltVal val="0.5"/>
                                          </p:val>
                                        </p:tav>
                                        <p:tav tm="100000">
                                          <p:val>
                                            <p:strVal val="#ppt_x"/>
                                          </p:val>
                                        </p:tav>
                                      </p:tavLst>
                                    </p:anim>
                                    <p:anim calcmode="lin" valueType="num">
                                      <p:cBhvr>
                                        <p:cTn id="32" dur="500" fill="hold"/>
                                        <p:tgtEl>
                                          <p:spTgt spid="9"/>
                                        </p:tgtEl>
                                        <p:attrNameLst>
                                          <p:attrName>ppt_y</p:attrName>
                                        </p:attrNameLst>
                                      </p:cBhvr>
                                      <p:tavLst>
                                        <p:tav tm="0">
                                          <p:val>
                                            <p:strVal val="1+(6*min(max(#ppt_w*#ppt_h,.3),1)-7.4)/-.7*#ppt_h/2"/>
                                          </p:val>
                                        </p:tav>
                                        <p:tav tm="100000">
                                          <p:val>
                                            <p:strVal val="#ppt_y"/>
                                          </p:val>
                                        </p:tav>
                                      </p:tavLst>
                                    </p:anim>
                                  </p:childTnLst>
                                </p:cTn>
                              </p:par>
                              <p:par>
                                <p:cTn id="33" presetID="23" presetClass="entr" presetSubtype="36" fill="hold" nodeType="withEffect">
                                  <p:stCondLst>
                                    <p:cond delay="6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strVal val="(6*min(max(#ppt_w*#ppt_h,.3),1)-7.4)/-.7*#ppt_w"/>
                                          </p:val>
                                        </p:tav>
                                        <p:tav tm="100000">
                                          <p:val>
                                            <p:strVal val="#ppt_w"/>
                                          </p:val>
                                        </p:tav>
                                      </p:tavLst>
                                    </p:anim>
                                    <p:anim calcmode="lin" valueType="num">
                                      <p:cBhvr>
                                        <p:cTn id="36" dur="500" fill="hold"/>
                                        <p:tgtEl>
                                          <p:spTgt spid="11"/>
                                        </p:tgtEl>
                                        <p:attrNameLst>
                                          <p:attrName>ppt_h</p:attrName>
                                        </p:attrNameLst>
                                      </p:cBhvr>
                                      <p:tavLst>
                                        <p:tav tm="0">
                                          <p:val>
                                            <p:strVal val="(6*min(max(#ppt_w*#ppt_h,.3),1)-7.4)/-.7*#ppt_h"/>
                                          </p:val>
                                        </p:tav>
                                        <p:tav tm="100000">
                                          <p:val>
                                            <p:strVal val="#ppt_h"/>
                                          </p:val>
                                        </p:tav>
                                      </p:tavLst>
                                    </p:anim>
                                    <p:anim calcmode="lin" valueType="num">
                                      <p:cBhvr>
                                        <p:cTn id="37" dur="500" fill="hold"/>
                                        <p:tgtEl>
                                          <p:spTgt spid="11"/>
                                        </p:tgtEl>
                                        <p:attrNameLst>
                                          <p:attrName>ppt_x</p:attrName>
                                        </p:attrNameLst>
                                      </p:cBhvr>
                                      <p:tavLst>
                                        <p:tav tm="0">
                                          <p:val>
                                            <p:fltVal val="0.5"/>
                                          </p:val>
                                        </p:tav>
                                        <p:tav tm="100000">
                                          <p:val>
                                            <p:strVal val="#ppt_x"/>
                                          </p:val>
                                        </p:tav>
                                      </p:tavLst>
                                    </p:anim>
                                    <p:anim calcmode="lin" valueType="num">
                                      <p:cBhvr>
                                        <p:cTn id="38" dur="500" fill="hold"/>
                                        <p:tgtEl>
                                          <p:spTgt spid="11"/>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90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strVal val="(6*min(max(#ppt_w*#ppt_h,.3),1)-7.4)/-.7*#ppt_w"/>
                                          </p:val>
                                        </p:tav>
                                        <p:tav tm="100000">
                                          <p:val>
                                            <p:strVal val="#ppt_w"/>
                                          </p:val>
                                        </p:tav>
                                      </p:tavLst>
                                    </p:anim>
                                    <p:anim calcmode="lin" valueType="num">
                                      <p:cBhvr>
                                        <p:cTn id="42" dur="500" fill="hold"/>
                                        <p:tgtEl>
                                          <p:spTgt spid="13"/>
                                        </p:tgtEl>
                                        <p:attrNameLst>
                                          <p:attrName>ppt_h</p:attrName>
                                        </p:attrNameLst>
                                      </p:cBhvr>
                                      <p:tavLst>
                                        <p:tav tm="0">
                                          <p:val>
                                            <p:strVal val="(6*min(max(#ppt_w*#ppt_h,.3),1)-7.4)/-.7*#ppt_h"/>
                                          </p:val>
                                        </p:tav>
                                        <p:tav tm="100000">
                                          <p:val>
                                            <p:strVal val="#ppt_h"/>
                                          </p:val>
                                        </p:tav>
                                      </p:tavLst>
                                    </p:anim>
                                    <p:anim calcmode="lin" valueType="num">
                                      <p:cBhvr>
                                        <p:cTn id="43" dur="500" fill="hold"/>
                                        <p:tgtEl>
                                          <p:spTgt spid="13"/>
                                        </p:tgtEl>
                                        <p:attrNameLst>
                                          <p:attrName>ppt_x</p:attrName>
                                        </p:attrNameLst>
                                      </p:cBhvr>
                                      <p:tavLst>
                                        <p:tav tm="0">
                                          <p:val>
                                            <p:fltVal val="0.5"/>
                                          </p:val>
                                        </p:tav>
                                        <p:tav tm="100000">
                                          <p:val>
                                            <p:strVal val="#ppt_x"/>
                                          </p:val>
                                        </p:tav>
                                      </p:tavLst>
                                    </p:anim>
                                    <p:anim calcmode="lin" valueType="num">
                                      <p:cBhvr>
                                        <p:cTn id="44" dur="500" fill="hold"/>
                                        <p:tgtEl>
                                          <p:spTgt spid="13"/>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1000"/>
                            </p:stCondLst>
                            <p:childTnLst>
                              <p:par>
                                <p:cTn id="46" presetID="31" presetClass="entr" presetSubtype="0"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 calcmode="lin" valueType="num">
                                      <p:cBhvr>
                                        <p:cTn id="50" dur="500" fill="hold"/>
                                        <p:tgtEl>
                                          <p:spTgt spid="15"/>
                                        </p:tgtEl>
                                        <p:attrNameLst>
                                          <p:attrName>style.rotation</p:attrName>
                                        </p:attrNameLst>
                                      </p:cBhvr>
                                      <p:tavLst>
                                        <p:tav tm="0">
                                          <p:val>
                                            <p:fltVal val="90"/>
                                          </p:val>
                                        </p:tav>
                                        <p:tav tm="100000">
                                          <p:val>
                                            <p:fltVal val="0"/>
                                          </p:val>
                                        </p:tav>
                                      </p:tavLst>
                                    </p:anim>
                                    <p:animEffect transition="in" filter="fade">
                                      <p:cBhvr>
                                        <p:cTn id="51" dur="500"/>
                                        <p:tgtEl>
                                          <p:spTgt spid="15"/>
                                        </p:tgtEl>
                                      </p:cBhvr>
                                    </p:animEffect>
                                  </p:childTnLst>
                                </p:cTn>
                              </p:par>
                            </p:childTnLst>
                          </p:cTn>
                        </p:par>
                        <p:par>
                          <p:cTn id="52" fill="hold">
                            <p:stCondLst>
                              <p:cond delay="1500"/>
                            </p:stCondLst>
                            <p:childTnLst>
                              <p:par>
                                <p:cTn id="53" presetID="22" presetClass="entr" presetSubtype="8" fill="hold" grpId="0" nodeType="afterEffect">
                                  <p:stCondLst>
                                    <p:cond delay="0"/>
                                  </p:stCondLst>
                                  <p:childTnLst>
                                    <p:set>
                                      <p:cBhvr>
                                        <p:cTn id="54" dur="1" fill="hold">
                                          <p:stCondLst>
                                            <p:cond delay="0"/>
                                          </p:stCondLst>
                                        </p:cTn>
                                        <p:tgtEl>
                                          <p:spTgt spid="112"/>
                                        </p:tgtEl>
                                        <p:attrNameLst>
                                          <p:attrName>style.visibility</p:attrName>
                                        </p:attrNameLst>
                                      </p:cBhvr>
                                      <p:to>
                                        <p:strVal val="visible"/>
                                      </p:to>
                                    </p:set>
                                    <p:animEffect transition="in" filter="wipe(left)">
                                      <p:cBhvr>
                                        <p:cTn id="55" dur="500"/>
                                        <p:tgtEl>
                                          <p:spTgt spid="112"/>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113"/>
                                        </p:tgtEl>
                                        <p:attrNameLst>
                                          <p:attrName>style.visibility</p:attrName>
                                        </p:attrNameLst>
                                      </p:cBhvr>
                                      <p:to>
                                        <p:strVal val="visible"/>
                                      </p:to>
                                    </p:set>
                                    <p:animEffect transition="in" filter="wipe(right)">
                                      <p:cBhvr>
                                        <p:cTn id="58" dur="750"/>
                                        <p:tgtEl>
                                          <p:spTgt spid="113"/>
                                        </p:tgtEl>
                                      </p:cBhvr>
                                    </p:animEffect>
                                  </p:childTnLst>
                                </p:cTn>
                              </p:par>
                            </p:childTnLst>
                          </p:cTn>
                        </p:par>
                        <p:par>
                          <p:cTn id="59" fill="hold">
                            <p:stCondLst>
                              <p:cond delay="2000"/>
                            </p:stCondLst>
                            <p:childTnLst>
                              <p:par>
                                <p:cTn id="60" presetID="31" presetClass="entr" presetSubtype="0" fill="hold" grpId="0" nodeType="afterEffect">
                                  <p:stCondLst>
                                    <p:cond delay="0"/>
                                  </p:stCondLst>
                                  <p:childTnLst>
                                    <p:set>
                                      <p:cBhvr>
                                        <p:cTn id="61" dur="1" fill="hold">
                                          <p:stCondLst>
                                            <p:cond delay="0"/>
                                          </p:stCondLst>
                                        </p:cTn>
                                        <p:tgtEl>
                                          <p:spTgt spid="116"/>
                                        </p:tgtEl>
                                        <p:attrNameLst>
                                          <p:attrName>style.visibility</p:attrName>
                                        </p:attrNameLst>
                                      </p:cBhvr>
                                      <p:to>
                                        <p:strVal val="visible"/>
                                      </p:to>
                                    </p:set>
                                    <p:anim calcmode="lin" valueType="num">
                                      <p:cBhvr>
                                        <p:cTn id="62" dur="500" fill="hold"/>
                                        <p:tgtEl>
                                          <p:spTgt spid="116"/>
                                        </p:tgtEl>
                                        <p:attrNameLst>
                                          <p:attrName>ppt_w</p:attrName>
                                        </p:attrNameLst>
                                      </p:cBhvr>
                                      <p:tavLst>
                                        <p:tav tm="0">
                                          <p:val>
                                            <p:fltVal val="0"/>
                                          </p:val>
                                        </p:tav>
                                        <p:tav tm="100000">
                                          <p:val>
                                            <p:strVal val="#ppt_w"/>
                                          </p:val>
                                        </p:tav>
                                      </p:tavLst>
                                    </p:anim>
                                    <p:anim calcmode="lin" valueType="num">
                                      <p:cBhvr>
                                        <p:cTn id="63" dur="500" fill="hold"/>
                                        <p:tgtEl>
                                          <p:spTgt spid="116"/>
                                        </p:tgtEl>
                                        <p:attrNameLst>
                                          <p:attrName>ppt_h</p:attrName>
                                        </p:attrNameLst>
                                      </p:cBhvr>
                                      <p:tavLst>
                                        <p:tav tm="0">
                                          <p:val>
                                            <p:fltVal val="0"/>
                                          </p:val>
                                        </p:tav>
                                        <p:tav tm="100000">
                                          <p:val>
                                            <p:strVal val="#ppt_h"/>
                                          </p:val>
                                        </p:tav>
                                      </p:tavLst>
                                    </p:anim>
                                    <p:anim calcmode="lin" valueType="num">
                                      <p:cBhvr>
                                        <p:cTn id="64" dur="500" fill="hold"/>
                                        <p:tgtEl>
                                          <p:spTgt spid="116"/>
                                        </p:tgtEl>
                                        <p:attrNameLst>
                                          <p:attrName>style.rotation</p:attrName>
                                        </p:attrNameLst>
                                      </p:cBhvr>
                                      <p:tavLst>
                                        <p:tav tm="0">
                                          <p:val>
                                            <p:fltVal val="90"/>
                                          </p:val>
                                        </p:tav>
                                        <p:tav tm="100000">
                                          <p:val>
                                            <p:fltVal val="0"/>
                                          </p:val>
                                        </p:tav>
                                      </p:tavLst>
                                    </p:anim>
                                    <p:animEffect transition="in" filter="fade">
                                      <p:cBhvr>
                                        <p:cTn id="65" dur="500"/>
                                        <p:tgtEl>
                                          <p:spTgt spid="116"/>
                                        </p:tgtEl>
                                      </p:cBhvr>
                                    </p:animEffect>
                                  </p:childTnLst>
                                </p:cTn>
                              </p:par>
                            </p:childTnLst>
                          </p:cTn>
                        </p:par>
                        <p:par>
                          <p:cTn id="66" fill="hold">
                            <p:stCondLst>
                              <p:cond delay="2500"/>
                            </p:stCondLst>
                            <p:childTnLst>
                              <p:par>
                                <p:cTn id="67" presetID="22" presetClass="entr" presetSubtype="8" fill="hold" grpId="0" nodeType="afterEffect">
                                  <p:stCondLst>
                                    <p:cond delay="0"/>
                                  </p:stCondLst>
                                  <p:childTnLst>
                                    <p:set>
                                      <p:cBhvr>
                                        <p:cTn id="68" dur="1" fill="hold">
                                          <p:stCondLst>
                                            <p:cond delay="0"/>
                                          </p:stCondLst>
                                        </p:cTn>
                                        <p:tgtEl>
                                          <p:spTgt spid="114"/>
                                        </p:tgtEl>
                                        <p:attrNameLst>
                                          <p:attrName>style.visibility</p:attrName>
                                        </p:attrNameLst>
                                      </p:cBhvr>
                                      <p:to>
                                        <p:strVal val="visible"/>
                                      </p:to>
                                    </p:set>
                                    <p:animEffect transition="in" filter="wipe(left)">
                                      <p:cBhvr>
                                        <p:cTn id="69" dur="500"/>
                                        <p:tgtEl>
                                          <p:spTgt spid="114"/>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15"/>
                                        </p:tgtEl>
                                        <p:attrNameLst>
                                          <p:attrName>style.visibility</p:attrName>
                                        </p:attrNameLst>
                                      </p:cBhvr>
                                      <p:to>
                                        <p:strVal val="visible"/>
                                      </p:to>
                                    </p:set>
                                    <p:animEffect transition="in" filter="wipe(right)">
                                      <p:cBhvr>
                                        <p:cTn id="72" dur="750"/>
                                        <p:tgtEl>
                                          <p:spTgt spid="115"/>
                                        </p:tgtEl>
                                      </p:cBhvr>
                                    </p:animEffect>
                                  </p:childTnLst>
                                </p:cTn>
                              </p:par>
                            </p:childTnLst>
                          </p:cTn>
                        </p:par>
                        <p:par>
                          <p:cTn id="73" fill="hold">
                            <p:stCondLst>
                              <p:cond delay="3000"/>
                            </p:stCondLst>
                            <p:childTnLst>
                              <p:par>
                                <p:cTn id="74" presetID="31" presetClass="entr" presetSubtype="0" fill="hold"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p:cTn id="76" dur="500" fill="hold"/>
                                        <p:tgtEl>
                                          <p:spTgt spid="16"/>
                                        </p:tgtEl>
                                        <p:attrNameLst>
                                          <p:attrName>ppt_w</p:attrName>
                                        </p:attrNameLst>
                                      </p:cBhvr>
                                      <p:tavLst>
                                        <p:tav tm="0">
                                          <p:val>
                                            <p:fltVal val="0"/>
                                          </p:val>
                                        </p:tav>
                                        <p:tav tm="100000">
                                          <p:val>
                                            <p:strVal val="#ppt_w"/>
                                          </p:val>
                                        </p:tav>
                                      </p:tavLst>
                                    </p:anim>
                                    <p:anim calcmode="lin" valueType="num">
                                      <p:cBhvr>
                                        <p:cTn id="77" dur="500" fill="hold"/>
                                        <p:tgtEl>
                                          <p:spTgt spid="16"/>
                                        </p:tgtEl>
                                        <p:attrNameLst>
                                          <p:attrName>ppt_h</p:attrName>
                                        </p:attrNameLst>
                                      </p:cBhvr>
                                      <p:tavLst>
                                        <p:tav tm="0">
                                          <p:val>
                                            <p:fltVal val="0"/>
                                          </p:val>
                                        </p:tav>
                                        <p:tav tm="100000">
                                          <p:val>
                                            <p:strVal val="#ppt_h"/>
                                          </p:val>
                                        </p:tav>
                                      </p:tavLst>
                                    </p:anim>
                                    <p:anim calcmode="lin" valueType="num">
                                      <p:cBhvr>
                                        <p:cTn id="78" dur="500" fill="hold"/>
                                        <p:tgtEl>
                                          <p:spTgt spid="16"/>
                                        </p:tgtEl>
                                        <p:attrNameLst>
                                          <p:attrName>style.rotation</p:attrName>
                                        </p:attrNameLst>
                                      </p:cBhvr>
                                      <p:tavLst>
                                        <p:tav tm="0">
                                          <p:val>
                                            <p:fltVal val="90"/>
                                          </p:val>
                                        </p:tav>
                                        <p:tav tm="100000">
                                          <p:val>
                                            <p:fltVal val="0"/>
                                          </p:val>
                                        </p:tav>
                                      </p:tavLst>
                                    </p:anim>
                                    <p:animEffect transition="in" filter="fade">
                                      <p:cBhvr>
                                        <p:cTn id="79" dur="500"/>
                                        <p:tgtEl>
                                          <p:spTgt spid="16"/>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117"/>
                                        </p:tgtEl>
                                        <p:attrNameLst>
                                          <p:attrName>style.visibility</p:attrName>
                                        </p:attrNameLst>
                                      </p:cBhvr>
                                      <p:to>
                                        <p:strVal val="visible"/>
                                      </p:to>
                                    </p:set>
                                    <p:animEffect transition="in" filter="wipe(left)">
                                      <p:cBhvr>
                                        <p:cTn id="83" dur="500"/>
                                        <p:tgtEl>
                                          <p:spTgt spid="117"/>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118"/>
                                        </p:tgtEl>
                                        <p:attrNameLst>
                                          <p:attrName>style.visibility</p:attrName>
                                        </p:attrNameLst>
                                      </p:cBhvr>
                                      <p:to>
                                        <p:strVal val="visible"/>
                                      </p:to>
                                    </p:set>
                                    <p:animEffect transition="in" filter="wipe(right)">
                                      <p:cBhvr>
                                        <p:cTn id="86" dur="750"/>
                                        <p:tgtEl>
                                          <p:spTgt spid="118"/>
                                        </p:tgtEl>
                                      </p:cBhvr>
                                    </p:animEffect>
                                  </p:childTnLst>
                                </p:cTn>
                              </p:par>
                            </p:childTnLst>
                          </p:cTn>
                        </p:par>
                        <p:par>
                          <p:cTn id="87" fill="hold">
                            <p:stCondLst>
                              <p:cond delay="4000"/>
                            </p:stCondLst>
                            <p:childTnLst>
                              <p:par>
                                <p:cTn id="88" presetID="31" presetClass="entr" presetSubtype="0" fill="hold" nodeType="afterEffect">
                                  <p:stCondLst>
                                    <p:cond delay="0"/>
                                  </p:stCondLst>
                                  <p:childTnLst>
                                    <p:set>
                                      <p:cBhvr>
                                        <p:cTn id="89" dur="1" fill="hold">
                                          <p:stCondLst>
                                            <p:cond delay="0"/>
                                          </p:stCondLst>
                                        </p:cTn>
                                        <p:tgtEl>
                                          <p:spTgt spid="17"/>
                                        </p:tgtEl>
                                        <p:attrNameLst>
                                          <p:attrName>style.visibility</p:attrName>
                                        </p:attrNameLst>
                                      </p:cBhvr>
                                      <p:to>
                                        <p:strVal val="visible"/>
                                      </p:to>
                                    </p:set>
                                    <p:anim calcmode="lin" valueType="num">
                                      <p:cBhvr>
                                        <p:cTn id="90" dur="500" fill="hold"/>
                                        <p:tgtEl>
                                          <p:spTgt spid="17"/>
                                        </p:tgtEl>
                                        <p:attrNameLst>
                                          <p:attrName>ppt_w</p:attrName>
                                        </p:attrNameLst>
                                      </p:cBhvr>
                                      <p:tavLst>
                                        <p:tav tm="0">
                                          <p:val>
                                            <p:fltVal val="0"/>
                                          </p:val>
                                        </p:tav>
                                        <p:tav tm="100000">
                                          <p:val>
                                            <p:strVal val="#ppt_w"/>
                                          </p:val>
                                        </p:tav>
                                      </p:tavLst>
                                    </p:anim>
                                    <p:anim calcmode="lin" valueType="num">
                                      <p:cBhvr>
                                        <p:cTn id="91" dur="500" fill="hold"/>
                                        <p:tgtEl>
                                          <p:spTgt spid="17"/>
                                        </p:tgtEl>
                                        <p:attrNameLst>
                                          <p:attrName>ppt_h</p:attrName>
                                        </p:attrNameLst>
                                      </p:cBhvr>
                                      <p:tavLst>
                                        <p:tav tm="0">
                                          <p:val>
                                            <p:fltVal val="0"/>
                                          </p:val>
                                        </p:tav>
                                        <p:tav tm="100000">
                                          <p:val>
                                            <p:strVal val="#ppt_h"/>
                                          </p:val>
                                        </p:tav>
                                      </p:tavLst>
                                    </p:anim>
                                    <p:anim calcmode="lin" valueType="num">
                                      <p:cBhvr>
                                        <p:cTn id="92" dur="500" fill="hold"/>
                                        <p:tgtEl>
                                          <p:spTgt spid="17"/>
                                        </p:tgtEl>
                                        <p:attrNameLst>
                                          <p:attrName>style.rotation</p:attrName>
                                        </p:attrNameLst>
                                      </p:cBhvr>
                                      <p:tavLst>
                                        <p:tav tm="0">
                                          <p:val>
                                            <p:fltVal val="90"/>
                                          </p:val>
                                        </p:tav>
                                        <p:tav tm="100000">
                                          <p:val>
                                            <p:fltVal val="0"/>
                                          </p:val>
                                        </p:tav>
                                      </p:tavLst>
                                    </p:anim>
                                    <p:animEffect transition="in" filter="fade">
                                      <p:cBhvr>
                                        <p:cTn id="93" dur="500"/>
                                        <p:tgtEl>
                                          <p:spTgt spid="17"/>
                                        </p:tgtEl>
                                      </p:cBhvr>
                                    </p:animEffect>
                                  </p:childTnLst>
                                </p:cTn>
                              </p:par>
                            </p:childTnLst>
                          </p:cTn>
                        </p:par>
                        <p:par>
                          <p:cTn id="94" fill="hold">
                            <p:stCondLst>
                              <p:cond delay="4500"/>
                            </p:stCondLst>
                            <p:childTnLst>
                              <p:par>
                                <p:cTn id="95" presetID="22" presetClass="entr" presetSubtype="8" fill="hold" grpId="0" nodeType="afterEffect">
                                  <p:stCondLst>
                                    <p:cond delay="0"/>
                                  </p:stCondLst>
                                  <p:childTnLst>
                                    <p:set>
                                      <p:cBhvr>
                                        <p:cTn id="96" dur="1" fill="hold">
                                          <p:stCondLst>
                                            <p:cond delay="0"/>
                                          </p:stCondLst>
                                        </p:cTn>
                                        <p:tgtEl>
                                          <p:spTgt spid="122"/>
                                        </p:tgtEl>
                                        <p:attrNameLst>
                                          <p:attrName>style.visibility</p:attrName>
                                        </p:attrNameLst>
                                      </p:cBhvr>
                                      <p:to>
                                        <p:strVal val="visible"/>
                                      </p:to>
                                    </p:set>
                                    <p:animEffect transition="in" filter="wipe(left)">
                                      <p:cBhvr>
                                        <p:cTn id="97" dur="500"/>
                                        <p:tgtEl>
                                          <p:spTgt spid="122"/>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123"/>
                                        </p:tgtEl>
                                        <p:attrNameLst>
                                          <p:attrName>style.visibility</p:attrName>
                                        </p:attrNameLst>
                                      </p:cBhvr>
                                      <p:to>
                                        <p:strVal val="visible"/>
                                      </p:to>
                                    </p:set>
                                    <p:animEffect transition="in" filter="wipe(right)">
                                      <p:cBhvr>
                                        <p:cTn id="100" dur="750"/>
                                        <p:tgtEl>
                                          <p:spTgt spid="123"/>
                                        </p:tgtEl>
                                      </p:cBhvr>
                                    </p:animEffect>
                                  </p:childTnLst>
                                </p:cTn>
                              </p:par>
                            </p:childTnLst>
                          </p:cTn>
                        </p:par>
                        <p:par>
                          <p:cTn id="101" fill="hold">
                            <p:stCondLst>
                              <p:cond delay="5000"/>
                            </p:stCondLst>
                            <p:childTnLst>
                              <p:par>
                                <p:cTn id="102" presetID="31" presetClass="entr" presetSubtype="0" fill="hold" nodeType="afterEffect">
                                  <p:stCondLst>
                                    <p:cond delay="0"/>
                                  </p:stCondLst>
                                  <p:childTnLst>
                                    <p:set>
                                      <p:cBhvr>
                                        <p:cTn id="103" dur="1" fill="hold">
                                          <p:stCondLst>
                                            <p:cond delay="0"/>
                                          </p:stCondLst>
                                        </p:cTn>
                                        <p:tgtEl>
                                          <p:spTgt spid="18"/>
                                        </p:tgtEl>
                                        <p:attrNameLst>
                                          <p:attrName>style.visibility</p:attrName>
                                        </p:attrNameLst>
                                      </p:cBhvr>
                                      <p:to>
                                        <p:strVal val="visible"/>
                                      </p:to>
                                    </p:set>
                                    <p:anim calcmode="lin" valueType="num">
                                      <p:cBhvr>
                                        <p:cTn id="104" dur="500" fill="hold"/>
                                        <p:tgtEl>
                                          <p:spTgt spid="18"/>
                                        </p:tgtEl>
                                        <p:attrNameLst>
                                          <p:attrName>ppt_w</p:attrName>
                                        </p:attrNameLst>
                                      </p:cBhvr>
                                      <p:tavLst>
                                        <p:tav tm="0">
                                          <p:val>
                                            <p:fltVal val="0"/>
                                          </p:val>
                                        </p:tav>
                                        <p:tav tm="100000">
                                          <p:val>
                                            <p:strVal val="#ppt_w"/>
                                          </p:val>
                                        </p:tav>
                                      </p:tavLst>
                                    </p:anim>
                                    <p:anim calcmode="lin" valueType="num">
                                      <p:cBhvr>
                                        <p:cTn id="105" dur="500" fill="hold"/>
                                        <p:tgtEl>
                                          <p:spTgt spid="18"/>
                                        </p:tgtEl>
                                        <p:attrNameLst>
                                          <p:attrName>ppt_h</p:attrName>
                                        </p:attrNameLst>
                                      </p:cBhvr>
                                      <p:tavLst>
                                        <p:tav tm="0">
                                          <p:val>
                                            <p:fltVal val="0"/>
                                          </p:val>
                                        </p:tav>
                                        <p:tav tm="100000">
                                          <p:val>
                                            <p:strVal val="#ppt_h"/>
                                          </p:val>
                                        </p:tav>
                                      </p:tavLst>
                                    </p:anim>
                                    <p:anim calcmode="lin" valueType="num">
                                      <p:cBhvr>
                                        <p:cTn id="106" dur="500" fill="hold"/>
                                        <p:tgtEl>
                                          <p:spTgt spid="18"/>
                                        </p:tgtEl>
                                        <p:attrNameLst>
                                          <p:attrName>style.rotation</p:attrName>
                                        </p:attrNameLst>
                                      </p:cBhvr>
                                      <p:tavLst>
                                        <p:tav tm="0">
                                          <p:val>
                                            <p:fltVal val="90"/>
                                          </p:val>
                                        </p:tav>
                                        <p:tav tm="100000">
                                          <p:val>
                                            <p:fltVal val="0"/>
                                          </p:val>
                                        </p:tav>
                                      </p:tavLst>
                                    </p:anim>
                                    <p:animEffect transition="in" filter="fade">
                                      <p:cBhvr>
                                        <p:cTn id="107" dur="500"/>
                                        <p:tgtEl>
                                          <p:spTgt spid="18"/>
                                        </p:tgtEl>
                                      </p:cBhvr>
                                    </p:animEffect>
                                  </p:childTnLst>
                                </p:cTn>
                              </p:par>
                            </p:childTnLst>
                          </p:cTn>
                        </p:par>
                        <p:par>
                          <p:cTn id="108" fill="hold">
                            <p:stCondLst>
                              <p:cond delay="5500"/>
                            </p:stCondLst>
                            <p:childTnLst>
                              <p:par>
                                <p:cTn id="109" presetID="22" presetClass="entr" presetSubtype="8" fill="hold" grpId="0" nodeType="afterEffect">
                                  <p:stCondLst>
                                    <p:cond delay="0"/>
                                  </p:stCondLst>
                                  <p:childTnLst>
                                    <p:set>
                                      <p:cBhvr>
                                        <p:cTn id="110" dur="1" fill="hold">
                                          <p:stCondLst>
                                            <p:cond delay="0"/>
                                          </p:stCondLst>
                                        </p:cTn>
                                        <p:tgtEl>
                                          <p:spTgt spid="136"/>
                                        </p:tgtEl>
                                        <p:attrNameLst>
                                          <p:attrName>style.visibility</p:attrName>
                                        </p:attrNameLst>
                                      </p:cBhvr>
                                      <p:to>
                                        <p:strVal val="visible"/>
                                      </p:to>
                                    </p:set>
                                    <p:animEffect transition="in" filter="wipe(left)">
                                      <p:cBhvr>
                                        <p:cTn id="111" dur="500"/>
                                        <p:tgtEl>
                                          <p:spTgt spid="136"/>
                                        </p:tgtEl>
                                      </p:cBhvr>
                                    </p:animEffect>
                                  </p:childTnLst>
                                </p:cTn>
                              </p:par>
                            </p:childTnLst>
                          </p:cTn>
                        </p:par>
                        <p:par>
                          <p:cTn id="112" fill="hold">
                            <p:stCondLst>
                              <p:cond delay="6000"/>
                            </p:stCondLst>
                            <p:childTnLst>
                              <p:par>
                                <p:cTn id="113" presetID="31" presetClass="entr" presetSubtype="0" fill="hold" nodeType="afterEffect">
                                  <p:stCondLst>
                                    <p:cond delay="0"/>
                                  </p:stCondLst>
                                  <p:childTnLst>
                                    <p:set>
                                      <p:cBhvr>
                                        <p:cTn id="114" dur="1" fill="hold">
                                          <p:stCondLst>
                                            <p:cond delay="0"/>
                                          </p:stCondLst>
                                        </p:cTn>
                                        <p:tgtEl>
                                          <p:spTgt spid="19"/>
                                        </p:tgtEl>
                                        <p:attrNameLst>
                                          <p:attrName>style.visibility</p:attrName>
                                        </p:attrNameLst>
                                      </p:cBhvr>
                                      <p:to>
                                        <p:strVal val="visible"/>
                                      </p:to>
                                    </p:set>
                                    <p:anim calcmode="lin" valueType="num">
                                      <p:cBhvr>
                                        <p:cTn id="115" dur="500" fill="hold"/>
                                        <p:tgtEl>
                                          <p:spTgt spid="19"/>
                                        </p:tgtEl>
                                        <p:attrNameLst>
                                          <p:attrName>ppt_w</p:attrName>
                                        </p:attrNameLst>
                                      </p:cBhvr>
                                      <p:tavLst>
                                        <p:tav tm="0">
                                          <p:val>
                                            <p:fltVal val="0"/>
                                          </p:val>
                                        </p:tav>
                                        <p:tav tm="100000">
                                          <p:val>
                                            <p:strVal val="#ppt_w"/>
                                          </p:val>
                                        </p:tav>
                                      </p:tavLst>
                                    </p:anim>
                                    <p:anim calcmode="lin" valueType="num">
                                      <p:cBhvr>
                                        <p:cTn id="116" dur="500" fill="hold"/>
                                        <p:tgtEl>
                                          <p:spTgt spid="19"/>
                                        </p:tgtEl>
                                        <p:attrNameLst>
                                          <p:attrName>ppt_h</p:attrName>
                                        </p:attrNameLst>
                                      </p:cBhvr>
                                      <p:tavLst>
                                        <p:tav tm="0">
                                          <p:val>
                                            <p:fltVal val="0"/>
                                          </p:val>
                                        </p:tav>
                                        <p:tav tm="100000">
                                          <p:val>
                                            <p:strVal val="#ppt_h"/>
                                          </p:val>
                                        </p:tav>
                                      </p:tavLst>
                                    </p:anim>
                                    <p:anim calcmode="lin" valueType="num">
                                      <p:cBhvr>
                                        <p:cTn id="117" dur="500" fill="hold"/>
                                        <p:tgtEl>
                                          <p:spTgt spid="19"/>
                                        </p:tgtEl>
                                        <p:attrNameLst>
                                          <p:attrName>style.rotation</p:attrName>
                                        </p:attrNameLst>
                                      </p:cBhvr>
                                      <p:tavLst>
                                        <p:tav tm="0">
                                          <p:val>
                                            <p:fltVal val="90"/>
                                          </p:val>
                                        </p:tav>
                                        <p:tav tm="100000">
                                          <p:val>
                                            <p:fltVal val="0"/>
                                          </p:val>
                                        </p:tav>
                                      </p:tavLst>
                                    </p:anim>
                                    <p:animEffect transition="in" filter="fade">
                                      <p:cBhvr>
                                        <p:cTn id="118" dur="500"/>
                                        <p:tgtEl>
                                          <p:spTgt spid="19"/>
                                        </p:tgtEl>
                                      </p:cBhvr>
                                    </p:animEffect>
                                  </p:childTnLst>
                                </p:cTn>
                              </p:par>
                            </p:childTnLst>
                          </p:cTn>
                        </p:par>
                        <p:par>
                          <p:cTn id="119" fill="hold">
                            <p:stCondLst>
                              <p:cond delay="6500"/>
                            </p:stCondLst>
                            <p:childTnLst>
                              <p:par>
                                <p:cTn id="120" presetID="22" presetClass="entr" presetSubtype="8" fill="hold" grpId="0" nodeType="afterEffect">
                                  <p:stCondLst>
                                    <p:cond delay="0"/>
                                  </p:stCondLst>
                                  <p:childTnLst>
                                    <p:set>
                                      <p:cBhvr>
                                        <p:cTn id="121" dur="1" fill="hold">
                                          <p:stCondLst>
                                            <p:cond delay="0"/>
                                          </p:stCondLst>
                                        </p:cTn>
                                        <p:tgtEl>
                                          <p:spTgt spid="150"/>
                                        </p:tgtEl>
                                        <p:attrNameLst>
                                          <p:attrName>style.visibility</p:attrName>
                                        </p:attrNameLst>
                                      </p:cBhvr>
                                      <p:to>
                                        <p:strVal val="visible"/>
                                      </p:to>
                                    </p:set>
                                    <p:animEffect transition="in" filter="wipe(left)">
                                      <p:cBhvr>
                                        <p:cTn id="122" dur="500"/>
                                        <p:tgtEl>
                                          <p:spTgt spid="150"/>
                                        </p:tgtEl>
                                      </p:cBhvr>
                                    </p:animEffect>
                                  </p:childTnLst>
                                </p:cTn>
                              </p:par>
                              <p:par>
                                <p:cTn id="123" presetID="22" presetClass="entr" presetSubtype="2" fill="hold" grpId="0" nodeType="withEffect">
                                  <p:stCondLst>
                                    <p:cond delay="0"/>
                                  </p:stCondLst>
                                  <p:childTnLst>
                                    <p:set>
                                      <p:cBhvr>
                                        <p:cTn id="124" dur="1" fill="hold">
                                          <p:stCondLst>
                                            <p:cond delay="0"/>
                                          </p:stCondLst>
                                        </p:cTn>
                                        <p:tgtEl>
                                          <p:spTgt spid="151"/>
                                        </p:tgtEl>
                                        <p:attrNameLst>
                                          <p:attrName>style.visibility</p:attrName>
                                        </p:attrNameLst>
                                      </p:cBhvr>
                                      <p:to>
                                        <p:strVal val="visible"/>
                                      </p:to>
                                    </p:set>
                                    <p:animEffect transition="in" filter="wipe(right)">
                                      <p:cBhvr>
                                        <p:cTn id="125" dur="750"/>
                                        <p:tgtEl>
                                          <p:spTgt spid="151"/>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82"/>
                                        </p:tgtEl>
                                        <p:attrNameLst>
                                          <p:attrName>style.visibility</p:attrName>
                                        </p:attrNameLst>
                                      </p:cBhvr>
                                      <p:to>
                                        <p:strVal val="visible"/>
                                      </p:to>
                                    </p:set>
                                    <p:animEffect transition="in" filter="wipe(right)">
                                      <p:cBhvr>
                                        <p:cTn id="128" dur="75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p:bldP spid="114" grpId="0"/>
      <p:bldP spid="115" grpId="0"/>
      <p:bldP spid="116" grpId="0" animBg="1"/>
      <p:bldP spid="117" grpId="0"/>
      <p:bldP spid="118" grpId="0"/>
      <p:bldP spid="122" grpId="0"/>
      <p:bldP spid="123" grpId="0"/>
      <p:bldP spid="136" grpId="0"/>
      <p:bldP spid="150" grpId="0"/>
      <p:bldP spid="151" grpId="0"/>
      <p:bldP spid="8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400" b="1" dirty="0" smtClean="0">
                <a:solidFill>
                  <a:schemeClr val="tx1">
                    <a:lumMod val="75000"/>
                    <a:lumOff val="25000"/>
                  </a:schemeClr>
                </a:solidFill>
                <a:latin typeface="微软雅黑" panose="020B0503020204020204" charset="-122"/>
                <a:ea typeface="微软雅黑" panose="020B0503020204020204" charset="-122"/>
              </a:rPr>
              <a:t>注意事项</a:t>
            </a:r>
            <a:endParaRPr lang="zh-CN" altLang="en-US" dirty="0">
              <a:latin typeface="微软雅黑" panose="020B0503020204020204" charset="-122"/>
              <a:ea typeface="微软雅黑" panose="020B0503020204020204" charset="-122"/>
            </a:endParaRPr>
          </a:p>
        </p:txBody>
      </p:sp>
      <p:sp>
        <p:nvSpPr>
          <p:cNvPr id="42" name="矩形 47"/>
          <p:cNvSpPr>
            <a:spLocks noChangeArrowheads="1"/>
          </p:cNvSpPr>
          <p:nvPr/>
        </p:nvSpPr>
        <p:spPr bwMode="auto">
          <a:xfrm>
            <a:off x="1077238" y="4415425"/>
            <a:ext cx="7302673" cy="27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smtClean="0">
                <a:solidFill>
                  <a:schemeClr val="tx1">
                    <a:lumMod val="75000"/>
                    <a:lumOff val="25000"/>
                  </a:schemeClr>
                </a:solidFill>
                <a:sym typeface="微软雅黑" panose="020B0503020204020204" charset="-122"/>
              </a:rPr>
              <a:t>以上为</a:t>
            </a:r>
            <a:r>
              <a:rPr lang="en-US" altLang="zh-CN" sz="1100" dirty="0" smtClean="0">
                <a:solidFill>
                  <a:schemeClr val="tx1">
                    <a:lumMod val="75000"/>
                    <a:lumOff val="25000"/>
                  </a:schemeClr>
                </a:solidFill>
                <a:sym typeface="微软雅黑" panose="020B0503020204020204" charset="-122"/>
              </a:rPr>
              <a:t>2018</a:t>
            </a:r>
            <a:r>
              <a:rPr lang="zh-CN" altLang="en-US" sz="1100" dirty="0" smtClean="0">
                <a:solidFill>
                  <a:schemeClr val="tx1">
                    <a:lumMod val="75000"/>
                    <a:lumOff val="25000"/>
                  </a:schemeClr>
                </a:solidFill>
                <a:sym typeface="微软雅黑" panose="020B0503020204020204" charset="-122"/>
              </a:rPr>
              <a:t>秋批次至</a:t>
            </a:r>
            <a:r>
              <a:rPr lang="en-US" altLang="zh-CN" sz="1100" dirty="0" smtClean="0">
                <a:solidFill>
                  <a:schemeClr val="tx1">
                    <a:lumMod val="75000"/>
                    <a:lumOff val="25000"/>
                  </a:schemeClr>
                </a:solidFill>
                <a:sym typeface="微软雅黑" panose="020B0503020204020204" charset="-122"/>
              </a:rPr>
              <a:t>2019</a:t>
            </a:r>
            <a:r>
              <a:rPr lang="zh-CN" altLang="en-US" sz="1100" dirty="0" smtClean="0">
                <a:solidFill>
                  <a:schemeClr val="tx1">
                    <a:lumMod val="75000"/>
                    <a:lumOff val="25000"/>
                  </a:schemeClr>
                </a:solidFill>
                <a:sym typeface="微软雅黑" panose="020B0503020204020204" charset="-122"/>
              </a:rPr>
              <a:t>秋批次各个省存在的欠费率，请区域涉及到的站点及时处理欠费。如有疑问请咨学院财务。</a:t>
            </a:r>
            <a:endParaRPr lang="zh-CN" altLang="en-US" sz="1100" dirty="0">
              <a:solidFill>
                <a:schemeClr val="tx1">
                  <a:lumMod val="75000"/>
                  <a:lumOff val="25000"/>
                </a:schemeClr>
              </a:solidFill>
              <a:sym typeface="微软雅黑" panose="020B0503020204020204" charset="-122"/>
            </a:endParaRPr>
          </a:p>
        </p:txBody>
      </p:sp>
      <p:grpSp>
        <p:nvGrpSpPr>
          <p:cNvPr id="43" name="组合 42"/>
          <p:cNvGrpSpPr/>
          <p:nvPr/>
        </p:nvGrpSpPr>
        <p:grpSpPr>
          <a:xfrm>
            <a:off x="1428943" y="1437277"/>
            <a:ext cx="3061841" cy="102062"/>
            <a:chOff x="1507396" y="1628800"/>
            <a:chExt cx="4320480" cy="144016"/>
          </a:xfrm>
        </p:grpSpPr>
        <p:cxnSp>
          <p:nvCxnSpPr>
            <p:cNvPr id="44" name="直接连接符 43"/>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5" name="组合 54"/>
          <p:cNvGrpSpPr/>
          <p:nvPr/>
        </p:nvGrpSpPr>
        <p:grpSpPr>
          <a:xfrm>
            <a:off x="4884357" y="1437277"/>
            <a:ext cx="3061841" cy="102062"/>
            <a:chOff x="1507396" y="1628800"/>
            <a:chExt cx="4320480" cy="144016"/>
          </a:xfrm>
        </p:grpSpPr>
        <p:cxnSp>
          <p:nvCxnSpPr>
            <p:cNvPr id="56" name="直接连接符 55"/>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7" name="TextBox 132"/>
          <p:cNvSpPr txBox="1"/>
          <p:nvPr/>
        </p:nvSpPr>
        <p:spPr>
          <a:xfrm>
            <a:off x="4356332" y="1240976"/>
            <a:ext cx="308416"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1%</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68" name="TextBox 133"/>
          <p:cNvSpPr txBox="1"/>
          <p:nvPr/>
        </p:nvSpPr>
        <p:spPr>
          <a:xfrm>
            <a:off x="4021526" y="1240976"/>
            <a:ext cx="308416"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5%</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69" name="TextBox 134"/>
          <p:cNvSpPr txBox="1"/>
          <p:nvPr/>
        </p:nvSpPr>
        <p:spPr>
          <a:xfrm>
            <a:off x="3681321" y="1240976"/>
            <a:ext cx="138562" cy="207747"/>
          </a:xfrm>
          <a:prstGeom prst="rect">
            <a:avLst/>
          </a:prstGeom>
          <a:noFill/>
        </p:spPr>
        <p:txBody>
          <a:bodyPr wrap="none" lIns="68579" tIns="34289" rIns="68579" bIns="34289" rtlCol="0">
            <a:spAutoFit/>
          </a:bodyPr>
          <a:lstStyle/>
          <a:p>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70" name="TextBox 135"/>
          <p:cNvSpPr txBox="1"/>
          <p:nvPr/>
        </p:nvSpPr>
        <p:spPr>
          <a:xfrm>
            <a:off x="3341117" y="1240976"/>
            <a:ext cx="138562" cy="207747"/>
          </a:xfrm>
          <a:prstGeom prst="rect">
            <a:avLst/>
          </a:prstGeom>
          <a:noFill/>
        </p:spPr>
        <p:txBody>
          <a:bodyPr wrap="none" lIns="68579" tIns="34289" rIns="68579" bIns="34289" rtlCol="0">
            <a:spAutoFit/>
          </a:bodyPr>
          <a:lstStyle/>
          <a:p>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71" name="TextBox 136"/>
          <p:cNvSpPr txBox="1"/>
          <p:nvPr/>
        </p:nvSpPr>
        <p:spPr>
          <a:xfrm>
            <a:off x="3000912" y="1240976"/>
            <a:ext cx="138562" cy="207747"/>
          </a:xfrm>
          <a:prstGeom prst="rect">
            <a:avLst/>
          </a:prstGeom>
          <a:noFill/>
        </p:spPr>
        <p:txBody>
          <a:bodyPr wrap="none" lIns="68579" tIns="34289" rIns="68579" bIns="34289" rtlCol="0">
            <a:spAutoFit/>
          </a:bodyPr>
          <a:lstStyle/>
          <a:p>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72" name="TextBox 137"/>
          <p:cNvSpPr txBox="1"/>
          <p:nvPr/>
        </p:nvSpPr>
        <p:spPr>
          <a:xfrm>
            <a:off x="2660708" y="1240976"/>
            <a:ext cx="138562" cy="207747"/>
          </a:xfrm>
          <a:prstGeom prst="rect">
            <a:avLst/>
          </a:prstGeom>
          <a:noFill/>
        </p:spPr>
        <p:txBody>
          <a:bodyPr wrap="none" lIns="68579" tIns="34289" rIns="68579" bIns="34289" rtlCol="0">
            <a:spAutoFit/>
          </a:bodyPr>
          <a:lstStyle/>
          <a:p>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73" name="TextBox 138"/>
          <p:cNvSpPr txBox="1"/>
          <p:nvPr/>
        </p:nvSpPr>
        <p:spPr>
          <a:xfrm>
            <a:off x="2320505" y="1240976"/>
            <a:ext cx="138562" cy="207747"/>
          </a:xfrm>
          <a:prstGeom prst="rect">
            <a:avLst/>
          </a:prstGeom>
          <a:noFill/>
        </p:spPr>
        <p:txBody>
          <a:bodyPr wrap="none" lIns="68579" tIns="34289" rIns="68579" bIns="34289" rtlCol="0">
            <a:spAutoFit/>
          </a:bodyPr>
          <a:lstStyle/>
          <a:p>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74" name="TextBox 139"/>
          <p:cNvSpPr txBox="1"/>
          <p:nvPr/>
        </p:nvSpPr>
        <p:spPr>
          <a:xfrm>
            <a:off x="1980300" y="1240976"/>
            <a:ext cx="138562" cy="207747"/>
          </a:xfrm>
          <a:prstGeom prst="rect">
            <a:avLst/>
          </a:prstGeom>
          <a:noFill/>
        </p:spPr>
        <p:txBody>
          <a:bodyPr wrap="none" lIns="68579" tIns="34289" rIns="68579" bIns="34289" rtlCol="0">
            <a:spAutoFit/>
          </a:bodyPr>
          <a:lstStyle/>
          <a:p>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77" name="TextBox 142"/>
          <p:cNvSpPr txBox="1"/>
          <p:nvPr/>
        </p:nvSpPr>
        <p:spPr>
          <a:xfrm>
            <a:off x="4756814" y="1240976"/>
            <a:ext cx="308416"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1%</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78" name="TextBox 143"/>
          <p:cNvSpPr txBox="1"/>
          <p:nvPr/>
        </p:nvSpPr>
        <p:spPr>
          <a:xfrm>
            <a:off x="5095511" y="1240976"/>
            <a:ext cx="308416"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5%</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79" name="TextBox 144"/>
          <p:cNvSpPr txBox="1"/>
          <p:nvPr/>
        </p:nvSpPr>
        <p:spPr>
          <a:xfrm>
            <a:off x="5435714" y="1240976"/>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10%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0" name="TextBox 145"/>
          <p:cNvSpPr txBox="1"/>
          <p:nvPr/>
        </p:nvSpPr>
        <p:spPr>
          <a:xfrm>
            <a:off x="5775917" y="1240976"/>
            <a:ext cx="443255" cy="207747"/>
          </a:xfrm>
          <a:prstGeom prst="rect">
            <a:avLst/>
          </a:prstGeom>
          <a:noFill/>
        </p:spPr>
        <p:txBody>
          <a:bodyPr wrap="squar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15%</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1" name="TextBox 146"/>
          <p:cNvSpPr txBox="1"/>
          <p:nvPr/>
        </p:nvSpPr>
        <p:spPr>
          <a:xfrm>
            <a:off x="6116123" y="1240976"/>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20%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2" name="TextBox 147"/>
          <p:cNvSpPr txBox="1"/>
          <p:nvPr/>
        </p:nvSpPr>
        <p:spPr>
          <a:xfrm>
            <a:off x="6456327" y="1240976"/>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25%</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3" name="TextBox 148"/>
          <p:cNvSpPr txBox="1"/>
          <p:nvPr/>
        </p:nvSpPr>
        <p:spPr>
          <a:xfrm>
            <a:off x="6796532" y="1240976"/>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30%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4" name="TextBox 149"/>
          <p:cNvSpPr txBox="1"/>
          <p:nvPr/>
        </p:nvSpPr>
        <p:spPr>
          <a:xfrm>
            <a:off x="7136735" y="1240976"/>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35%</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5" name="TextBox 150"/>
          <p:cNvSpPr txBox="1"/>
          <p:nvPr/>
        </p:nvSpPr>
        <p:spPr>
          <a:xfrm>
            <a:off x="7476939" y="1240976"/>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40%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6" name="TextBox 151"/>
          <p:cNvSpPr txBox="1"/>
          <p:nvPr/>
        </p:nvSpPr>
        <p:spPr>
          <a:xfrm>
            <a:off x="7785338" y="1240976"/>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45%</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7" name="五边形 86"/>
          <p:cNvSpPr/>
          <p:nvPr/>
        </p:nvSpPr>
        <p:spPr>
          <a:xfrm flipH="1">
            <a:off x="4277637" y="1720796"/>
            <a:ext cx="213143"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800" b="1" dirty="0" smtClean="0">
                <a:solidFill>
                  <a:schemeClr val="tx1">
                    <a:lumMod val="75000"/>
                    <a:lumOff val="25000"/>
                  </a:schemeClr>
                </a:solidFill>
                <a:latin typeface="楷体" pitchFamily="49" charset="-122"/>
                <a:ea typeface="楷体" pitchFamily="49" charset="-122"/>
              </a:rPr>
              <a:t>3</a:t>
            </a:r>
            <a:endParaRPr lang="zh-CN" altLang="en-US" sz="800" b="1" dirty="0">
              <a:solidFill>
                <a:schemeClr val="tx1">
                  <a:lumMod val="75000"/>
                  <a:lumOff val="25000"/>
                </a:schemeClr>
              </a:solidFill>
              <a:latin typeface="楷体" pitchFamily="49" charset="-122"/>
              <a:ea typeface="楷体" pitchFamily="49" charset="-122"/>
            </a:endParaRPr>
          </a:p>
        </p:txBody>
      </p:sp>
      <p:sp>
        <p:nvSpPr>
          <p:cNvPr id="88" name="五边形 87"/>
          <p:cNvSpPr/>
          <p:nvPr/>
        </p:nvSpPr>
        <p:spPr>
          <a:xfrm flipH="1">
            <a:off x="4146114" y="2085030"/>
            <a:ext cx="344665"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800" b="1" dirty="0" smtClean="0">
                <a:solidFill>
                  <a:schemeClr val="tx1">
                    <a:lumMod val="75000"/>
                    <a:lumOff val="25000"/>
                  </a:schemeClr>
                </a:solidFill>
                <a:latin typeface="楷体" pitchFamily="49" charset="-122"/>
                <a:ea typeface="楷体" pitchFamily="49" charset="-122"/>
              </a:rPr>
              <a:t>5</a:t>
            </a:r>
            <a:endParaRPr lang="zh-CN" altLang="en-US" sz="800" b="1" dirty="0">
              <a:solidFill>
                <a:schemeClr val="tx1">
                  <a:lumMod val="75000"/>
                  <a:lumOff val="25000"/>
                </a:schemeClr>
              </a:solidFill>
              <a:latin typeface="楷体" pitchFamily="49" charset="-122"/>
              <a:ea typeface="楷体" pitchFamily="49" charset="-122"/>
            </a:endParaRPr>
          </a:p>
        </p:txBody>
      </p:sp>
      <p:sp>
        <p:nvSpPr>
          <p:cNvPr id="89" name="五边形 88"/>
          <p:cNvSpPr/>
          <p:nvPr/>
        </p:nvSpPr>
        <p:spPr>
          <a:xfrm flipH="1">
            <a:off x="4089747" y="2449265"/>
            <a:ext cx="401033"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1200" dirty="0" smtClean="0">
                <a:solidFill>
                  <a:schemeClr val="tx1">
                    <a:lumMod val="75000"/>
                    <a:lumOff val="25000"/>
                  </a:schemeClr>
                </a:solidFill>
              </a:rPr>
              <a:t>7</a:t>
            </a:r>
            <a:endParaRPr lang="zh-CN" altLang="en-US" sz="1200" dirty="0">
              <a:solidFill>
                <a:schemeClr val="tx1">
                  <a:lumMod val="75000"/>
                  <a:lumOff val="25000"/>
                </a:schemeClr>
              </a:solidFill>
            </a:endParaRPr>
          </a:p>
        </p:txBody>
      </p:sp>
      <p:sp>
        <p:nvSpPr>
          <p:cNvPr id="90" name="五边形 89"/>
          <p:cNvSpPr/>
          <p:nvPr/>
        </p:nvSpPr>
        <p:spPr>
          <a:xfrm flipH="1">
            <a:off x="4039643" y="2813498"/>
            <a:ext cx="451139"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1200" dirty="0" smtClean="0">
                <a:solidFill>
                  <a:schemeClr val="tx1">
                    <a:lumMod val="75000"/>
                    <a:lumOff val="25000"/>
                  </a:schemeClr>
                </a:solidFill>
              </a:rPr>
              <a:t>8</a:t>
            </a:r>
            <a:endParaRPr lang="zh-CN" altLang="en-US" sz="1200" dirty="0">
              <a:solidFill>
                <a:schemeClr val="tx1">
                  <a:lumMod val="75000"/>
                  <a:lumOff val="25000"/>
                </a:schemeClr>
              </a:solidFill>
            </a:endParaRPr>
          </a:p>
        </p:txBody>
      </p:sp>
      <p:sp>
        <p:nvSpPr>
          <p:cNvPr id="91" name="五边形 90"/>
          <p:cNvSpPr/>
          <p:nvPr/>
        </p:nvSpPr>
        <p:spPr>
          <a:xfrm flipH="1">
            <a:off x="3964488" y="3177733"/>
            <a:ext cx="526296"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1200" dirty="0" smtClean="0">
                <a:solidFill>
                  <a:schemeClr val="tx1">
                    <a:lumMod val="75000"/>
                    <a:lumOff val="25000"/>
                  </a:schemeClr>
                </a:solidFill>
              </a:rPr>
              <a:t>9</a:t>
            </a:r>
            <a:endParaRPr lang="zh-CN" altLang="en-US" sz="1200" dirty="0">
              <a:solidFill>
                <a:schemeClr val="tx1">
                  <a:lumMod val="75000"/>
                  <a:lumOff val="25000"/>
                </a:schemeClr>
              </a:solidFill>
            </a:endParaRPr>
          </a:p>
        </p:txBody>
      </p:sp>
      <p:sp>
        <p:nvSpPr>
          <p:cNvPr id="92" name="五边形 91"/>
          <p:cNvSpPr/>
          <p:nvPr/>
        </p:nvSpPr>
        <p:spPr>
          <a:xfrm flipH="1">
            <a:off x="3776596" y="3541967"/>
            <a:ext cx="714185"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1200" dirty="0" smtClean="0">
                <a:solidFill>
                  <a:schemeClr val="tx1">
                    <a:lumMod val="75000"/>
                    <a:lumOff val="25000"/>
                  </a:schemeClr>
                </a:solidFill>
              </a:rPr>
              <a:t>12</a:t>
            </a:r>
            <a:endParaRPr lang="zh-CN" altLang="en-US" sz="1200" dirty="0">
              <a:solidFill>
                <a:schemeClr val="tx1">
                  <a:lumMod val="75000"/>
                  <a:lumOff val="25000"/>
                </a:schemeClr>
              </a:solidFill>
            </a:endParaRPr>
          </a:p>
        </p:txBody>
      </p:sp>
      <p:sp>
        <p:nvSpPr>
          <p:cNvPr id="93" name="五边形 92"/>
          <p:cNvSpPr/>
          <p:nvPr/>
        </p:nvSpPr>
        <p:spPr>
          <a:xfrm flipH="1">
            <a:off x="2536521" y="3906536"/>
            <a:ext cx="1954260"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dirty="0">
              <a:solidFill>
                <a:schemeClr val="tx1">
                  <a:lumMod val="75000"/>
                  <a:lumOff val="25000"/>
                </a:schemeClr>
              </a:solidFill>
            </a:endParaRPr>
          </a:p>
        </p:txBody>
      </p:sp>
      <p:sp>
        <p:nvSpPr>
          <p:cNvPr id="94" name="TextBox 159"/>
          <p:cNvSpPr txBox="1"/>
          <p:nvPr/>
        </p:nvSpPr>
        <p:spPr>
          <a:xfrm>
            <a:off x="3848164" y="1726546"/>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四川</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95" name="TextBox 160"/>
          <p:cNvSpPr txBox="1"/>
          <p:nvPr/>
        </p:nvSpPr>
        <p:spPr>
          <a:xfrm>
            <a:off x="3583581" y="2091223"/>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浙江</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96" name="TextBox 161"/>
          <p:cNvSpPr txBox="1"/>
          <p:nvPr/>
        </p:nvSpPr>
        <p:spPr>
          <a:xfrm>
            <a:off x="3389564" y="2467708"/>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山东</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97" name="TextBox 162"/>
          <p:cNvSpPr txBox="1"/>
          <p:nvPr/>
        </p:nvSpPr>
        <p:spPr>
          <a:xfrm>
            <a:off x="3229400" y="2832289"/>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河南</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98" name="TextBox 163"/>
          <p:cNvSpPr txBox="1"/>
          <p:nvPr/>
        </p:nvSpPr>
        <p:spPr>
          <a:xfrm>
            <a:off x="3054390" y="3183484"/>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山西</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99" name="TextBox 164"/>
          <p:cNvSpPr txBox="1"/>
          <p:nvPr/>
        </p:nvSpPr>
        <p:spPr>
          <a:xfrm>
            <a:off x="2928018" y="3535635"/>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陕西</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00" name="TextBox 165"/>
          <p:cNvSpPr txBox="1"/>
          <p:nvPr/>
        </p:nvSpPr>
        <p:spPr>
          <a:xfrm>
            <a:off x="1905436" y="3918381"/>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江西</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01" name="五边形 100"/>
          <p:cNvSpPr/>
          <p:nvPr/>
        </p:nvSpPr>
        <p:spPr>
          <a:xfrm>
            <a:off x="4884357" y="1720796"/>
            <a:ext cx="194947"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800" b="1" dirty="0" smtClean="0">
                <a:solidFill>
                  <a:schemeClr val="tx1">
                    <a:lumMod val="75000"/>
                    <a:lumOff val="25000"/>
                  </a:schemeClr>
                </a:solidFill>
                <a:latin typeface="楷体" pitchFamily="49" charset="-122"/>
                <a:ea typeface="楷体" pitchFamily="49" charset="-122"/>
              </a:rPr>
              <a:t>3</a:t>
            </a:r>
            <a:endParaRPr lang="zh-CN" altLang="en-US" sz="800" b="1" dirty="0">
              <a:solidFill>
                <a:schemeClr val="tx1">
                  <a:lumMod val="75000"/>
                  <a:lumOff val="25000"/>
                </a:schemeClr>
              </a:solidFill>
              <a:latin typeface="楷体" pitchFamily="49" charset="-122"/>
              <a:ea typeface="楷体" pitchFamily="49" charset="-122"/>
            </a:endParaRPr>
          </a:p>
        </p:txBody>
      </p:sp>
      <p:sp>
        <p:nvSpPr>
          <p:cNvPr id="102" name="五边形 101"/>
          <p:cNvSpPr/>
          <p:nvPr/>
        </p:nvSpPr>
        <p:spPr>
          <a:xfrm>
            <a:off x="4884359" y="2085030"/>
            <a:ext cx="332731"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1200" dirty="0" smtClean="0">
                <a:solidFill>
                  <a:schemeClr val="tx1">
                    <a:lumMod val="75000"/>
                    <a:lumOff val="25000"/>
                  </a:schemeClr>
                </a:solidFill>
              </a:rPr>
              <a:t>5</a:t>
            </a:r>
            <a:endParaRPr lang="zh-CN" altLang="en-US" sz="1200" dirty="0">
              <a:solidFill>
                <a:schemeClr val="tx1">
                  <a:lumMod val="75000"/>
                  <a:lumOff val="25000"/>
                </a:schemeClr>
              </a:solidFill>
            </a:endParaRPr>
          </a:p>
        </p:txBody>
      </p:sp>
      <p:sp>
        <p:nvSpPr>
          <p:cNvPr id="103" name="五边形 102"/>
          <p:cNvSpPr/>
          <p:nvPr/>
        </p:nvSpPr>
        <p:spPr>
          <a:xfrm>
            <a:off x="4884360" y="2449265"/>
            <a:ext cx="457992"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1200" dirty="0" smtClean="0">
                <a:solidFill>
                  <a:schemeClr val="tx1">
                    <a:lumMod val="75000"/>
                    <a:lumOff val="25000"/>
                  </a:schemeClr>
                </a:solidFill>
              </a:rPr>
              <a:t>7</a:t>
            </a:r>
            <a:endParaRPr lang="zh-CN" altLang="en-US" sz="1200" dirty="0">
              <a:solidFill>
                <a:schemeClr val="tx1">
                  <a:lumMod val="75000"/>
                  <a:lumOff val="25000"/>
                </a:schemeClr>
              </a:solidFill>
            </a:endParaRPr>
          </a:p>
        </p:txBody>
      </p:sp>
      <p:sp>
        <p:nvSpPr>
          <p:cNvPr id="104" name="五边形 103"/>
          <p:cNvSpPr/>
          <p:nvPr/>
        </p:nvSpPr>
        <p:spPr>
          <a:xfrm>
            <a:off x="4884359" y="2813498"/>
            <a:ext cx="483044"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1200" dirty="0" smtClean="0">
                <a:solidFill>
                  <a:schemeClr val="tx1">
                    <a:lumMod val="75000"/>
                    <a:lumOff val="25000"/>
                  </a:schemeClr>
                </a:solidFill>
              </a:rPr>
              <a:t>8</a:t>
            </a:r>
            <a:endParaRPr lang="zh-CN" altLang="en-US" sz="1200" dirty="0">
              <a:solidFill>
                <a:schemeClr val="tx1">
                  <a:lumMod val="75000"/>
                  <a:lumOff val="25000"/>
                </a:schemeClr>
              </a:solidFill>
            </a:endParaRPr>
          </a:p>
        </p:txBody>
      </p:sp>
      <p:sp>
        <p:nvSpPr>
          <p:cNvPr id="105" name="五边形 104"/>
          <p:cNvSpPr/>
          <p:nvPr/>
        </p:nvSpPr>
        <p:spPr>
          <a:xfrm>
            <a:off x="4884361" y="3177733"/>
            <a:ext cx="564462"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1200" dirty="0" smtClean="0">
                <a:solidFill>
                  <a:schemeClr val="tx1">
                    <a:lumMod val="75000"/>
                    <a:lumOff val="25000"/>
                  </a:schemeClr>
                </a:solidFill>
              </a:rPr>
              <a:t>9</a:t>
            </a:r>
            <a:endParaRPr lang="zh-CN" altLang="en-US" sz="1200" dirty="0">
              <a:solidFill>
                <a:schemeClr val="tx1">
                  <a:lumMod val="75000"/>
                  <a:lumOff val="25000"/>
                </a:schemeClr>
              </a:solidFill>
            </a:endParaRPr>
          </a:p>
        </p:txBody>
      </p:sp>
      <p:sp>
        <p:nvSpPr>
          <p:cNvPr id="106" name="五边形 105"/>
          <p:cNvSpPr/>
          <p:nvPr/>
        </p:nvSpPr>
        <p:spPr>
          <a:xfrm>
            <a:off x="4884359" y="3541967"/>
            <a:ext cx="921455"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r>
              <a:rPr lang="en-US" altLang="zh-CN" sz="1200" dirty="0" smtClean="0">
                <a:solidFill>
                  <a:schemeClr val="tx1">
                    <a:lumMod val="75000"/>
                    <a:lumOff val="25000"/>
                  </a:schemeClr>
                </a:solidFill>
              </a:rPr>
              <a:t>12</a:t>
            </a:r>
            <a:endParaRPr lang="zh-CN" altLang="en-US" sz="1200" dirty="0">
              <a:solidFill>
                <a:schemeClr val="tx1">
                  <a:lumMod val="75000"/>
                  <a:lumOff val="25000"/>
                </a:schemeClr>
              </a:solidFill>
            </a:endParaRPr>
          </a:p>
        </p:txBody>
      </p:sp>
      <p:sp>
        <p:nvSpPr>
          <p:cNvPr id="107" name="五边形 106"/>
          <p:cNvSpPr/>
          <p:nvPr/>
        </p:nvSpPr>
        <p:spPr>
          <a:xfrm>
            <a:off x="4884358" y="3906537"/>
            <a:ext cx="1785751" cy="223696"/>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dirty="0">
              <a:solidFill>
                <a:schemeClr val="tx1">
                  <a:lumMod val="75000"/>
                  <a:lumOff val="25000"/>
                </a:schemeClr>
              </a:solidFill>
            </a:endParaRPr>
          </a:p>
        </p:txBody>
      </p:sp>
      <p:sp>
        <p:nvSpPr>
          <p:cNvPr id="108" name="TextBox 173"/>
          <p:cNvSpPr txBox="1"/>
          <p:nvPr/>
        </p:nvSpPr>
        <p:spPr>
          <a:xfrm>
            <a:off x="5379852" y="1726546"/>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重庆</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09" name="TextBox 174"/>
          <p:cNvSpPr txBox="1"/>
          <p:nvPr/>
        </p:nvSpPr>
        <p:spPr>
          <a:xfrm>
            <a:off x="5561958" y="2053645"/>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福建</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10" name="TextBox 175"/>
          <p:cNvSpPr txBox="1"/>
          <p:nvPr/>
        </p:nvSpPr>
        <p:spPr>
          <a:xfrm>
            <a:off x="5672394" y="2442656"/>
            <a:ext cx="779699"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广东，江苏</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11" name="TextBox 176"/>
          <p:cNvSpPr txBox="1"/>
          <p:nvPr/>
        </p:nvSpPr>
        <p:spPr>
          <a:xfrm>
            <a:off x="5850069" y="2826026"/>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海南</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12" name="TextBox 177"/>
          <p:cNvSpPr txBox="1"/>
          <p:nvPr/>
        </p:nvSpPr>
        <p:spPr>
          <a:xfrm>
            <a:off x="6077301" y="3183484"/>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安徽</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13" name="TextBox 178"/>
          <p:cNvSpPr txBox="1"/>
          <p:nvPr/>
        </p:nvSpPr>
        <p:spPr>
          <a:xfrm>
            <a:off x="6328682" y="3535635"/>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吉林</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14" name="TextBox 179"/>
          <p:cNvSpPr txBox="1"/>
          <p:nvPr/>
        </p:nvSpPr>
        <p:spPr>
          <a:xfrm>
            <a:off x="6699406" y="3924644"/>
            <a:ext cx="394978" cy="223136"/>
          </a:xfrm>
          <a:prstGeom prst="rect">
            <a:avLst/>
          </a:prstGeom>
          <a:noFill/>
        </p:spPr>
        <p:txBody>
          <a:bodyPr wrap="none" lIns="68579" tIns="34289" rIns="68579" bIns="34289" rtlCol="0">
            <a:spAutoFit/>
          </a:bodyPr>
          <a:lstStyle/>
          <a:p>
            <a:r>
              <a:rPr lang="zh-CN" altLang="en-US" sz="1000" dirty="0" smtClean="0">
                <a:solidFill>
                  <a:schemeClr val="tx1">
                    <a:lumMod val="75000"/>
                    <a:lumOff val="25000"/>
                  </a:schemeClr>
                </a:solidFill>
                <a:latin typeface="微软雅黑" panose="020B0503020204020204" charset="-122"/>
                <a:ea typeface="微软雅黑" panose="020B0503020204020204" charset="-122"/>
              </a:rPr>
              <a:t>湖南</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15" name="TextBox 180"/>
          <p:cNvSpPr txBox="1"/>
          <p:nvPr/>
        </p:nvSpPr>
        <p:spPr>
          <a:xfrm>
            <a:off x="4557949" y="1693827"/>
            <a:ext cx="300401"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A</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6" name="TextBox 181"/>
          <p:cNvSpPr txBox="1"/>
          <p:nvPr/>
        </p:nvSpPr>
        <p:spPr>
          <a:xfrm>
            <a:off x="4557949" y="2058062"/>
            <a:ext cx="282768"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B</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7" name="TextBox 182"/>
          <p:cNvSpPr txBox="1"/>
          <p:nvPr/>
        </p:nvSpPr>
        <p:spPr>
          <a:xfrm>
            <a:off x="4557950" y="2422295"/>
            <a:ext cx="292386"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C</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8" name="TextBox 183"/>
          <p:cNvSpPr txBox="1"/>
          <p:nvPr/>
        </p:nvSpPr>
        <p:spPr>
          <a:xfrm>
            <a:off x="4557949" y="2786529"/>
            <a:ext cx="314828"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D</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9" name="TextBox 184"/>
          <p:cNvSpPr txBox="1"/>
          <p:nvPr/>
        </p:nvSpPr>
        <p:spPr>
          <a:xfrm>
            <a:off x="4557949" y="3150764"/>
            <a:ext cx="265135"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E</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0" name="TextBox 185"/>
          <p:cNvSpPr txBox="1"/>
          <p:nvPr/>
        </p:nvSpPr>
        <p:spPr>
          <a:xfrm>
            <a:off x="4557950" y="3514998"/>
            <a:ext cx="261929"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F</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1" name="TextBox 186"/>
          <p:cNvSpPr txBox="1"/>
          <p:nvPr/>
        </p:nvSpPr>
        <p:spPr>
          <a:xfrm>
            <a:off x="4557950" y="3879233"/>
            <a:ext cx="310019"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G</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pic>
        <p:nvPicPr>
          <p:cNvPr id="122"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
        <p:nvSpPr>
          <p:cNvPr id="124" name="TextBox 133"/>
          <p:cNvSpPr txBox="1"/>
          <p:nvPr/>
        </p:nvSpPr>
        <p:spPr>
          <a:xfrm>
            <a:off x="3660359" y="1249326"/>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10%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125" name="TextBox 133"/>
          <p:cNvSpPr txBox="1"/>
          <p:nvPr/>
        </p:nvSpPr>
        <p:spPr>
          <a:xfrm>
            <a:off x="3311718" y="1257677"/>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15%</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126" name="TextBox 133"/>
          <p:cNvSpPr txBox="1"/>
          <p:nvPr/>
        </p:nvSpPr>
        <p:spPr>
          <a:xfrm>
            <a:off x="2942200" y="1257677"/>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20%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127" name="TextBox 133"/>
          <p:cNvSpPr txBox="1"/>
          <p:nvPr/>
        </p:nvSpPr>
        <p:spPr>
          <a:xfrm>
            <a:off x="2622786" y="1251414"/>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25%</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128" name="TextBox 133"/>
          <p:cNvSpPr txBox="1"/>
          <p:nvPr/>
        </p:nvSpPr>
        <p:spPr>
          <a:xfrm>
            <a:off x="2278321" y="1251414"/>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30%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129" name="TextBox 133"/>
          <p:cNvSpPr txBox="1"/>
          <p:nvPr/>
        </p:nvSpPr>
        <p:spPr>
          <a:xfrm>
            <a:off x="1921329" y="1238888"/>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35%</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130" name="TextBox 133"/>
          <p:cNvSpPr txBox="1"/>
          <p:nvPr/>
        </p:nvSpPr>
        <p:spPr>
          <a:xfrm>
            <a:off x="1589389" y="1238888"/>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40%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131" name="TextBox 133"/>
          <p:cNvSpPr txBox="1"/>
          <p:nvPr/>
        </p:nvSpPr>
        <p:spPr>
          <a:xfrm>
            <a:off x="1238660" y="1232625"/>
            <a:ext cx="375742" cy="207747"/>
          </a:xfrm>
          <a:prstGeom prst="rect">
            <a:avLst/>
          </a:prstGeom>
          <a:noFill/>
        </p:spPr>
        <p:txBody>
          <a:bodyPr wrap="none" lIns="68579" tIns="34289" rIns="68579" bIns="34289" rtlCol="0">
            <a:spAutoFit/>
          </a:bodyPr>
          <a:lstStyle/>
          <a:p>
            <a:r>
              <a:rPr lang="en-US" altLang="zh-CN" sz="900" dirty="0" smtClean="0">
                <a:solidFill>
                  <a:schemeClr val="tx1">
                    <a:lumMod val="75000"/>
                    <a:lumOff val="25000"/>
                  </a:schemeClr>
                </a:solidFill>
                <a:latin typeface="微软雅黑" panose="020B0503020204020204" charset="-122"/>
                <a:ea typeface="微软雅黑" panose="020B0503020204020204" charset="-122"/>
              </a:rPr>
              <a:t>45%</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123" name="TextBox 133"/>
          <p:cNvSpPr txBox="1"/>
          <p:nvPr/>
        </p:nvSpPr>
        <p:spPr>
          <a:xfrm>
            <a:off x="601920" y="1309869"/>
            <a:ext cx="600162" cy="207747"/>
          </a:xfrm>
          <a:prstGeom prst="rect">
            <a:avLst/>
          </a:prstGeom>
        </p:spPr>
        <p:style>
          <a:lnRef idx="2">
            <a:schemeClr val="dk1"/>
          </a:lnRef>
          <a:fillRef idx="1">
            <a:schemeClr val="lt1"/>
          </a:fillRef>
          <a:effectRef idx="0">
            <a:schemeClr val="dk1"/>
          </a:effectRef>
          <a:fontRef idx="minor">
            <a:schemeClr val="dk1"/>
          </a:fontRef>
        </p:style>
        <p:txBody>
          <a:bodyPr wrap="none" lIns="68579" tIns="34289" rIns="68579" bIns="34289" rtlCol="0">
            <a:spAutoFit/>
          </a:bodyPr>
          <a:lstStyle/>
          <a:p>
            <a:r>
              <a:rPr lang="zh-CN" altLang="en-US" sz="900" dirty="0" smtClean="0">
                <a:solidFill>
                  <a:schemeClr val="tx1">
                    <a:lumMod val="75000"/>
                    <a:lumOff val="25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rPr>
              <a:t>欠费比例</a:t>
            </a:r>
            <a:endParaRPr lang="zh-CN" altLang="en-US" sz="900" dirty="0">
              <a:solidFill>
                <a:schemeClr val="tx1">
                  <a:lumMod val="75000"/>
                  <a:lumOff val="25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135" name="左大括号 134"/>
          <p:cNvSpPr/>
          <p:nvPr/>
        </p:nvSpPr>
        <p:spPr>
          <a:xfrm>
            <a:off x="939451" y="1665962"/>
            <a:ext cx="569935" cy="243004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6" name="TextBox 135"/>
          <p:cNvSpPr txBox="1"/>
          <p:nvPr/>
        </p:nvSpPr>
        <p:spPr>
          <a:xfrm>
            <a:off x="720247" y="2586625"/>
            <a:ext cx="294361" cy="623246"/>
          </a:xfrm>
          <a:prstGeom prst="rect">
            <a:avLst/>
          </a:prstGeom>
        </p:spPr>
        <p:style>
          <a:lnRef idx="2">
            <a:schemeClr val="dk1"/>
          </a:lnRef>
          <a:fillRef idx="1">
            <a:schemeClr val="lt1"/>
          </a:fillRef>
          <a:effectRef idx="0">
            <a:schemeClr val="dk1"/>
          </a:effectRef>
          <a:fontRef idx="minor">
            <a:schemeClr val="dk1"/>
          </a:fontRef>
        </p:style>
        <p:txBody>
          <a:bodyPr wrap="square" lIns="68579" tIns="34289" rIns="68579" bIns="34289" rtlCol="0">
            <a:spAutoFit/>
          </a:bodyPr>
          <a:lstStyle/>
          <a:p>
            <a:r>
              <a:rPr lang="zh-CN" altLang="en-US" sz="900" dirty="0" smtClean="0">
                <a:solidFill>
                  <a:schemeClr val="tx1">
                    <a:lumMod val="75000"/>
                    <a:lumOff val="25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rPr>
              <a:t>欠费省份</a:t>
            </a:r>
            <a:endParaRPr lang="zh-CN" altLang="en-US" sz="900" dirty="0">
              <a:solidFill>
                <a:schemeClr val="tx1">
                  <a:lumMod val="75000"/>
                  <a:lumOff val="25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outVertical)">
                                      <p:cBhvr>
                                        <p:cTn id="7" dur="500"/>
                                        <p:tgtEl>
                                          <p:spTgt spid="4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ppt_x"/>
                                          </p:val>
                                        </p:tav>
                                        <p:tav tm="100000">
                                          <p:val>
                                            <p:strVal val="#ppt_x"/>
                                          </p:val>
                                        </p:tav>
                                      </p:tavLst>
                                    </p:anim>
                                    <p:anim calcmode="lin" valueType="num">
                                      <p:cBhvr additive="base">
                                        <p:cTn id="12" dur="500" fill="hold"/>
                                        <p:tgtEl>
                                          <p:spTgt spid="11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16"/>
                                        </p:tgtEl>
                                        <p:attrNameLst>
                                          <p:attrName>style.visibility</p:attrName>
                                        </p:attrNameLst>
                                      </p:cBhvr>
                                      <p:to>
                                        <p:strVal val="visible"/>
                                      </p:to>
                                    </p:set>
                                    <p:anim calcmode="lin" valueType="num">
                                      <p:cBhvr additive="base">
                                        <p:cTn id="15" dur="500" fill="hold"/>
                                        <p:tgtEl>
                                          <p:spTgt spid="116"/>
                                        </p:tgtEl>
                                        <p:attrNameLst>
                                          <p:attrName>ppt_x</p:attrName>
                                        </p:attrNameLst>
                                      </p:cBhvr>
                                      <p:tavLst>
                                        <p:tav tm="0">
                                          <p:val>
                                            <p:strVal val="#ppt_x"/>
                                          </p:val>
                                        </p:tav>
                                        <p:tav tm="100000">
                                          <p:val>
                                            <p:strVal val="#ppt_x"/>
                                          </p:val>
                                        </p:tav>
                                      </p:tavLst>
                                    </p:anim>
                                    <p:anim calcmode="lin" valueType="num">
                                      <p:cBhvr additive="base">
                                        <p:cTn id="16" dur="500" fill="hold"/>
                                        <p:tgtEl>
                                          <p:spTgt spid="116"/>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17"/>
                                        </p:tgtEl>
                                        <p:attrNameLst>
                                          <p:attrName>style.visibility</p:attrName>
                                        </p:attrNameLst>
                                      </p:cBhvr>
                                      <p:to>
                                        <p:strVal val="visible"/>
                                      </p:to>
                                    </p:set>
                                    <p:anim calcmode="lin" valueType="num">
                                      <p:cBhvr additive="base">
                                        <p:cTn id="19" dur="500" fill="hold"/>
                                        <p:tgtEl>
                                          <p:spTgt spid="117"/>
                                        </p:tgtEl>
                                        <p:attrNameLst>
                                          <p:attrName>ppt_x</p:attrName>
                                        </p:attrNameLst>
                                      </p:cBhvr>
                                      <p:tavLst>
                                        <p:tav tm="0">
                                          <p:val>
                                            <p:strVal val="#ppt_x"/>
                                          </p:val>
                                        </p:tav>
                                        <p:tav tm="100000">
                                          <p:val>
                                            <p:strVal val="#ppt_x"/>
                                          </p:val>
                                        </p:tav>
                                      </p:tavLst>
                                    </p:anim>
                                    <p:anim calcmode="lin" valueType="num">
                                      <p:cBhvr additive="base">
                                        <p:cTn id="20" dur="500" fill="hold"/>
                                        <p:tgtEl>
                                          <p:spTgt spid="1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18"/>
                                        </p:tgtEl>
                                        <p:attrNameLst>
                                          <p:attrName>style.visibility</p:attrName>
                                        </p:attrNameLst>
                                      </p:cBhvr>
                                      <p:to>
                                        <p:strVal val="visible"/>
                                      </p:to>
                                    </p:set>
                                    <p:anim calcmode="lin" valueType="num">
                                      <p:cBhvr additive="base">
                                        <p:cTn id="23" dur="500" fill="hold"/>
                                        <p:tgtEl>
                                          <p:spTgt spid="118"/>
                                        </p:tgtEl>
                                        <p:attrNameLst>
                                          <p:attrName>ppt_x</p:attrName>
                                        </p:attrNameLst>
                                      </p:cBhvr>
                                      <p:tavLst>
                                        <p:tav tm="0">
                                          <p:val>
                                            <p:strVal val="#ppt_x"/>
                                          </p:val>
                                        </p:tav>
                                        <p:tav tm="100000">
                                          <p:val>
                                            <p:strVal val="#ppt_x"/>
                                          </p:val>
                                        </p:tav>
                                      </p:tavLst>
                                    </p:anim>
                                    <p:anim calcmode="lin" valueType="num">
                                      <p:cBhvr additive="base">
                                        <p:cTn id="24" dur="500" fill="hold"/>
                                        <p:tgtEl>
                                          <p:spTgt spid="11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19"/>
                                        </p:tgtEl>
                                        <p:attrNameLst>
                                          <p:attrName>style.visibility</p:attrName>
                                        </p:attrNameLst>
                                      </p:cBhvr>
                                      <p:to>
                                        <p:strVal val="visible"/>
                                      </p:to>
                                    </p:set>
                                    <p:anim calcmode="lin" valueType="num">
                                      <p:cBhvr additive="base">
                                        <p:cTn id="27" dur="500" fill="hold"/>
                                        <p:tgtEl>
                                          <p:spTgt spid="119"/>
                                        </p:tgtEl>
                                        <p:attrNameLst>
                                          <p:attrName>ppt_x</p:attrName>
                                        </p:attrNameLst>
                                      </p:cBhvr>
                                      <p:tavLst>
                                        <p:tav tm="0">
                                          <p:val>
                                            <p:strVal val="#ppt_x"/>
                                          </p:val>
                                        </p:tav>
                                        <p:tav tm="100000">
                                          <p:val>
                                            <p:strVal val="#ppt_x"/>
                                          </p:val>
                                        </p:tav>
                                      </p:tavLst>
                                    </p:anim>
                                    <p:anim calcmode="lin" valueType="num">
                                      <p:cBhvr additive="base">
                                        <p:cTn id="28" dur="500" fill="hold"/>
                                        <p:tgtEl>
                                          <p:spTgt spid="11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20"/>
                                        </p:tgtEl>
                                        <p:attrNameLst>
                                          <p:attrName>style.visibility</p:attrName>
                                        </p:attrNameLst>
                                      </p:cBhvr>
                                      <p:to>
                                        <p:strVal val="visible"/>
                                      </p:to>
                                    </p:set>
                                    <p:anim calcmode="lin" valueType="num">
                                      <p:cBhvr additive="base">
                                        <p:cTn id="31" dur="500" fill="hold"/>
                                        <p:tgtEl>
                                          <p:spTgt spid="120"/>
                                        </p:tgtEl>
                                        <p:attrNameLst>
                                          <p:attrName>ppt_x</p:attrName>
                                        </p:attrNameLst>
                                      </p:cBhvr>
                                      <p:tavLst>
                                        <p:tav tm="0">
                                          <p:val>
                                            <p:strVal val="#ppt_x"/>
                                          </p:val>
                                        </p:tav>
                                        <p:tav tm="100000">
                                          <p:val>
                                            <p:strVal val="#ppt_x"/>
                                          </p:val>
                                        </p:tav>
                                      </p:tavLst>
                                    </p:anim>
                                    <p:anim calcmode="lin" valueType="num">
                                      <p:cBhvr additive="base">
                                        <p:cTn id="32" dur="500" fill="hold"/>
                                        <p:tgtEl>
                                          <p:spTgt spid="12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21"/>
                                        </p:tgtEl>
                                        <p:attrNameLst>
                                          <p:attrName>style.visibility</p:attrName>
                                        </p:attrNameLst>
                                      </p:cBhvr>
                                      <p:to>
                                        <p:strVal val="visible"/>
                                      </p:to>
                                    </p:set>
                                    <p:anim calcmode="lin" valueType="num">
                                      <p:cBhvr additive="base">
                                        <p:cTn id="35" dur="500" fill="hold"/>
                                        <p:tgtEl>
                                          <p:spTgt spid="121"/>
                                        </p:tgtEl>
                                        <p:attrNameLst>
                                          <p:attrName>ppt_x</p:attrName>
                                        </p:attrNameLst>
                                      </p:cBhvr>
                                      <p:tavLst>
                                        <p:tav tm="0">
                                          <p:val>
                                            <p:strVal val="#ppt_x"/>
                                          </p:val>
                                        </p:tav>
                                        <p:tav tm="100000">
                                          <p:val>
                                            <p:strVal val="#ppt_x"/>
                                          </p:val>
                                        </p:tav>
                                      </p:tavLst>
                                    </p:anim>
                                    <p:anim calcmode="lin" valueType="num">
                                      <p:cBhvr additive="base">
                                        <p:cTn id="36" dur="500" fill="hold"/>
                                        <p:tgtEl>
                                          <p:spTgt spid="121"/>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01"/>
                                        </p:tgtEl>
                                        <p:attrNameLst>
                                          <p:attrName>style.visibility</p:attrName>
                                        </p:attrNameLst>
                                      </p:cBhvr>
                                      <p:to>
                                        <p:strVal val="visible"/>
                                      </p:to>
                                    </p:set>
                                    <p:animEffect transition="in" filter="wipe(left)">
                                      <p:cBhvr>
                                        <p:cTn id="40" dur="500"/>
                                        <p:tgtEl>
                                          <p:spTgt spid="101"/>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02"/>
                                        </p:tgtEl>
                                        <p:attrNameLst>
                                          <p:attrName>style.visibility</p:attrName>
                                        </p:attrNameLst>
                                      </p:cBhvr>
                                      <p:to>
                                        <p:strVal val="visible"/>
                                      </p:to>
                                    </p:set>
                                    <p:animEffect transition="in" filter="wipe(left)">
                                      <p:cBhvr>
                                        <p:cTn id="43" dur="500"/>
                                        <p:tgtEl>
                                          <p:spTgt spid="102"/>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03"/>
                                        </p:tgtEl>
                                        <p:attrNameLst>
                                          <p:attrName>style.visibility</p:attrName>
                                        </p:attrNameLst>
                                      </p:cBhvr>
                                      <p:to>
                                        <p:strVal val="visible"/>
                                      </p:to>
                                    </p:set>
                                    <p:animEffect transition="in" filter="wipe(left)">
                                      <p:cBhvr>
                                        <p:cTn id="46" dur="500"/>
                                        <p:tgtEl>
                                          <p:spTgt spid="103"/>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04"/>
                                        </p:tgtEl>
                                        <p:attrNameLst>
                                          <p:attrName>style.visibility</p:attrName>
                                        </p:attrNameLst>
                                      </p:cBhvr>
                                      <p:to>
                                        <p:strVal val="visible"/>
                                      </p:to>
                                    </p:set>
                                    <p:animEffect transition="in" filter="wipe(left)">
                                      <p:cBhvr>
                                        <p:cTn id="49" dur="500"/>
                                        <p:tgtEl>
                                          <p:spTgt spid="104"/>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05"/>
                                        </p:tgtEl>
                                        <p:attrNameLst>
                                          <p:attrName>style.visibility</p:attrName>
                                        </p:attrNameLst>
                                      </p:cBhvr>
                                      <p:to>
                                        <p:strVal val="visible"/>
                                      </p:to>
                                    </p:set>
                                    <p:animEffect transition="in" filter="wipe(left)">
                                      <p:cBhvr>
                                        <p:cTn id="52" dur="500"/>
                                        <p:tgtEl>
                                          <p:spTgt spid="105"/>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06"/>
                                        </p:tgtEl>
                                        <p:attrNameLst>
                                          <p:attrName>style.visibility</p:attrName>
                                        </p:attrNameLst>
                                      </p:cBhvr>
                                      <p:to>
                                        <p:strVal val="visible"/>
                                      </p:to>
                                    </p:set>
                                    <p:animEffect transition="in" filter="wipe(left)">
                                      <p:cBhvr>
                                        <p:cTn id="55" dur="500"/>
                                        <p:tgtEl>
                                          <p:spTgt spid="106"/>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07"/>
                                        </p:tgtEl>
                                        <p:attrNameLst>
                                          <p:attrName>style.visibility</p:attrName>
                                        </p:attrNameLst>
                                      </p:cBhvr>
                                      <p:to>
                                        <p:strVal val="visible"/>
                                      </p:to>
                                    </p:set>
                                    <p:animEffect transition="in" filter="wipe(left)">
                                      <p:cBhvr>
                                        <p:cTn id="58" dur="500"/>
                                        <p:tgtEl>
                                          <p:spTgt spid="107"/>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87"/>
                                        </p:tgtEl>
                                        <p:attrNameLst>
                                          <p:attrName>style.visibility</p:attrName>
                                        </p:attrNameLst>
                                      </p:cBhvr>
                                      <p:to>
                                        <p:strVal val="visible"/>
                                      </p:to>
                                    </p:set>
                                    <p:animEffect transition="in" filter="wipe(right)">
                                      <p:cBhvr>
                                        <p:cTn id="61" dur="500"/>
                                        <p:tgtEl>
                                          <p:spTgt spid="87"/>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88"/>
                                        </p:tgtEl>
                                        <p:attrNameLst>
                                          <p:attrName>style.visibility</p:attrName>
                                        </p:attrNameLst>
                                      </p:cBhvr>
                                      <p:to>
                                        <p:strVal val="visible"/>
                                      </p:to>
                                    </p:set>
                                    <p:animEffect transition="in" filter="wipe(right)">
                                      <p:cBhvr>
                                        <p:cTn id="64" dur="500"/>
                                        <p:tgtEl>
                                          <p:spTgt spid="88"/>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89"/>
                                        </p:tgtEl>
                                        <p:attrNameLst>
                                          <p:attrName>style.visibility</p:attrName>
                                        </p:attrNameLst>
                                      </p:cBhvr>
                                      <p:to>
                                        <p:strVal val="visible"/>
                                      </p:to>
                                    </p:set>
                                    <p:animEffect transition="in" filter="wipe(right)">
                                      <p:cBhvr>
                                        <p:cTn id="67" dur="500"/>
                                        <p:tgtEl>
                                          <p:spTgt spid="89"/>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90"/>
                                        </p:tgtEl>
                                        <p:attrNameLst>
                                          <p:attrName>style.visibility</p:attrName>
                                        </p:attrNameLst>
                                      </p:cBhvr>
                                      <p:to>
                                        <p:strVal val="visible"/>
                                      </p:to>
                                    </p:set>
                                    <p:animEffect transition="in" filter="wipe(right)">
                                      <p:cBhvr>
                                        <p:cTn id="70" dur="500"/>
                                        <p:tgtEl>
                                          <p:spTgt spid="90"/>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91"/>
                                        </p:tgtEl>
                                        <p:attrNameLst>
                                          <p:attrName>style.visibility</p:attrName>
                                        </p:attrNameLst>
                                      </p:cBhvr>
                                      <p:to>
                                        <p:strVal val="visible"/>
                                      </p:to>
                                    </p:set>
                                    <p:animEffect transition="in" filter="wipe(right)">
                                      <p:cBhvr>
                                        <p:cTn id="73" dur="500"/>
                                        <p:tgtEl>
                                          <p:spTgt spid="91"/>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92"/>
                                        </p:tgtEl>
                                        <p:attrNameLst>
                                          <p:attrName>style.visibility</p:attrName>
                                        </p:attrNameLst>
                                      </p:cBhvr>
                                      <p:to>
                                        <p:strVal val="visible"/>
                                      </p:to>
                                    </p:set>
                                    <p:animEffect transition="in" filter="wipe(right)">
                                      <p:cBhvr>
                                        <p:cTn id="76" dur="500"/>
                                        <p:tgtEl>
                                          <p:spTgt spid="92"/>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93"/>
                                        </p:tgtEl>
                                        <p:attrNameLst>
                                          <p:attrName>style.visibility</p:attrName>
                                        </p:attrNameLst>
                                      </p:cBhvr>
                                      <p:to>
                                        <p:strVal val="visible"/>
                                      </p:to>
                                    </p:set>
                                    <p:animEffect transition="in" filter="wipe(right)">
                                      <p:cBhvr>
                                        <p:cTn id="79" dur="500"/>
                                        <p:tgtEl>
                                          <p:spTgt spid="93"/>
                                        </p:tgtEl>
                                      </p:cBhvr>
                                    </p:animEffect>
                                  </p:childTnLst>
                                </p:cTn>
                              </p:par>
                            </p:childTnLst>
                          </p:cTn>
                        </p:par>
                        <p:par>
                          <p:cTn id="80" fill="hold">
                            <p:stCondLst>
                              <p:cond delay="1500"/>
                            </p:stCondLst>
                            <p:childTnLst>
                              <p:par>
                                <p:cTn id="81" presetID="22" presetClass="entr" presetSubtype="8" fill="hold" grpId="0" nodeType="afterEffect">
                                  <p:stCondLst>
                                    <p:cond delay="0"/>
                                  </p:stCondLst>
                                  <p:childTnLst>
                                    <p:set>
                                      <p:cBhvr>
                                        <p:cTn id="82" dur="1" fill="hold">
                                          <p:stCondLst>
                                            <p:cond delay="0"/>
                                          </p:stCondLst>
                                        </p:cTn>
                                        <p:tgtEl>
                                          <p:spTgt spid="108"/>
                                        </p:tgtEl>
                                        <p:attrNameLst>
                                          <p:attrName>style.visibility</p:attrName>
                                        </p:attrNameLst>
                                      </p:cBhvr>
                                      <p:to>
                                        <p:strVal val="visible"/>
                                      </p:to>
                                    </p:set>
                                    <p:animEffect transition="in" filter="wipe(left)">
                                      <p:cBhvr>
                                        <p:cTn id="83" dur="500"/>
                                        <p:tgtEl>
                                          <p:spTgt spid="108"/>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09"/>
                                        </p:tgtEl>
                                        <p:attrNameLst>
                                          <p:attrName>style.visibility</p:attrName>
                                        </p:attrNameLst>
                                      </p:cBhvr>
                                      <p:to>
                                        <p:strVal val="visible"/>
                                      </p:to>
                                    </p:set>
                                    <p:animEffect transition="in" filter="wipe(left)">
                                      <p:cBhvr>
                                        <p:cTn id="86" dur="500"/>
                                        <p:tgtEl>
                                          <p:spTgt spid="10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10"/>
                                        </p:tgtEl>
                                        <p:attrNameLst>
                                          <p:attrName>style.visibility</p:attrName>
                                        </p:attrNameLst>
                                      </p:cBhvr>
                                      <p:to>
                                        <p:strVal val="visible"/>
                                      </p:to>
                                    </p:set>
                                    <p:animEffect transition="in" filter="wipe(left)">
                                      <p:cBhvr>
                                        <p:cTn id="89" dur="500"/>
                                        <p:tgtEl>
                                          <p:spTgt spid="11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11"/>
                                        </p:tgtEl>
                                        <p:attrNameLst>
                                          <p:attrName>style.visibility</p:attrName>
                                        </p:attrNameLst>
                                      </p:cBhvr>
                                      <p:to>
                                        <p:strVal val="visible"/>
                                      </p:to>
                                    </p:set>
                                    <p:animEffect transition="in" filter="wipe(left)">
                                      <p:cBhvr>
                                        <p:cTn id="92" dur="500"/>
                                        <p:tgtEl>
                                          <p:spTgt spid="11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12"/>
                                        </p:tgtEl>
                                        <p:attrNameLst>
                                          <p:attrName>style.visibility</p:attrName>
                                        </p:attrNameLst>
                                      </p:cBhvr>
                                      <p:to>
                                        <p:strVal val="visible"/>
                                      </p:to>
                                    </p:set>
                                    <p:animEffect transition="in" filter="wipe(left)">
                                      <p:cBhvr>
                                        <p:cTn id="95" dur="500"/>
                                        <p:tgtEl>
                                          <p:spTgt spid="11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13"/>
                                        </p:tgtEl>
                                        <p:attrNameLst>
                                          <p:attrName>style.visibility</p:attrName>
                                        </p:attrNameLst>
                                      </p:cBhvr>
                                      <p:to>
                                        <p:strVal val="visible"/>
                                      </p:to>
                                    </p:set>
                                    <p:animEffect transition="in" filter="wipe(left)">
                                      <p:cBhvr>
                                        <p:cTn id="98" dur="500"/>
                                        <p:tgtEl>
                                          <p:spTgt spid="113"/>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14"/>
                                        </p:tgtEl>
                                        <p:attrNameLst>
                                          <p:attrName>style.visibility</p:attrName>
                                        </p:attrNameLst>
                                      </p:cBhvr>
                                      <p:to>
                                        <p:strVal val="visible"/>
                                      </p:to>
                                    </p:set>
                                    <p:animEffect transition="in" filter="wipe(left)">
                                      <p:cBhvr>
                                        <p:cTn id="101" dur="500"/>
                                        <p:tgtEl>
                                          <p:spTgt spid="114"/>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94"/>
                                        </p:tgtEl>
                                        <p:attrNameLst>
                                          <p:attrName>style.visibility</p:attrName>
                                        </p:attrNameLst>
                                      </p:cBhvr>
                                      <p:to>
                                        <p:strVal val="visible"/>
                                      </p:to>
                                    </p:set>
                                    <p:animEffect transition="in" filter="wipe(right)">
                                      <p:cBhvr>
                                        <p:cTn id="104" dur="500"/>
                                        <p:tgtEl>
                                          <p:spTgt spid="94"/>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95"/>
                                        </p:tgtEl>
                                        <p:attrNameLst>
                                          <p:attrName>style.visibility</p:attrName>
                                        </p:attrNameLst>
                                      </p:cBhvr>
                                      <p:to>
                                        <p:strVal val="visible"/>
                                      </p:to>
                                    </p:set>
                                    <p:animEffect transition="in" filter="wipe(right)">
                                      <p:cBhvr>
                                        <p:cTn id="107" dur="500"/>
                                        <p:tgtEl>
                                          <p:spTgt spid="95"/>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96"/>
                                        </p:tgtEl>
                                        <p:attrNameLst>
                                          <p:attrName>style.visibility</p:attrName>
                                        </p:attrNameLst>
                                      </p:cBhvr>
                                      <p:to>
                                        <p:strVal val="visible"/>
                                      </p:to>
                                    </p:set>
                                    <p:animEffect transition="in" filter="wipe(right)">
                                      <p:cBhvr>
                                        <p:cTn id="110" dur="500"/>
                                        <p:tgtEl>
                                          <p:spTgt spid="96"/>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97"/>
                                        </p:tgtEl>
                                        <p:attrNameLst>
                                          <p:attrName>style.visibility</p:attrName>
                                        </p:attrNameLst>
                                      </p:cBhvr>
                                      <p:to>
                                        <p:strVal val="visible"/>
                                      </p:to>
                                    </p:set>
                                    <p:animEffect transition="in" filter="wipe(right)">
                                      <p:cBhvr>
                                        <p:cTn id="113" dur="500"/>
                                        <p:tgtEl>
                                          <p:spTgt spid="9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98"/>
                                        </p:tgtEl>
                                        <p:attrNameLst>
                                          <p:attrName>style.visibility</p:attrName>
                                        </p:attrNameLst>
                                      </p:cBhvr>
                                      <p:to>
                                        <p:strVal val="visible"/>
                                      </p:to>
                                    </p:set>
                                    <p:animEffect transition="in" filter="wipe(right)">
                                      <p:cBhvr>
                                        <p:cTn id="116" dur="500"/>
                                        <p:tgtEl>
                                          <p:spTgt spid="98"/>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99"/>
                                        </p:tgtEl>
                                        <p:attrNameLst>
                                          <p:attrName>style.visibility</p:attrName>
                                        </p:attrNameLst>
                                      </p:cBhvr>
                                      <p:to>
                                        <p:strVal val="visible"/>
                                      </p:to>
                                    </p:set>
                                    <p:animEffect transition="in" filter="wipe(right)">
                                      <p:cBhvr>
                                        <p:cTn id="119" dur="500"/>
                                        <p:tgtEl>
                                          <p:spTgt spid="99"/>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00"/>
                                        </p:tgtEl>
                                        <p:attrNameLst>
                                          <p:attrName>style.visibility</p:attrName>
                                        </p:attrNameLst>
                                      </p:cBhvr>
                                      <p:to>
                                        <p:strVal val="visible"/>
                                      </p:to>
                                    </p:set>
                                    <p:animEffect transition="in" filter="wipe(right)">
                                      <p:cBhvr>
                                        <p:cTn id="122" dur="500"/>
                                        <p:tgtEl>
                                          <p:spTgt spid="100"/>
                                        </p:tgtEl>
                                      </p:cBhvr>
                                    </p:animEffect>
                                  </p:childTnLst>
                                </p:cTn>
                              </p:par>
                            </p:childTnLst>
                          </p:cTn>
                        </p:par>
                        <p:par>
                          <p:cTn id="123" fill="hold">
                            <p:stCondLst>
                              <p:cond delay="2000"/>
                            </p:stCondLst>
                            <p:childTnLst>
                              <p:par>
                                <p:cTn id="124" presetID="10" presetClass="entr" presetSubtype="0" fill="hold" nodeType="afterEffect">
                                  <p:stCondLst>
                                    <p:cond delay="0"/>
                                  </p:stCondLst>
                                  <p:childTnLst>
                                    <p:set>
                                      <p:cBhvr>
                                        <p:cTn id="125" dur="1" fill="hold">
                                          <p:stCondLst>
                                            <p:cond delay="0"/>
                                          </p:stCondLst>
                                        </p:cTn>
                                        <p:tgtEl>
                                          <p:spTgt spid="43"/>
                                        </p:tgtEl>
                                        <p:attrNameLst>
                                          <p:attrName>style.visibility</p:attrName>
                                        </p:attrNameLst>
                                      </p:cBhvr>
                                      <p:to>
                                        <p:strVal val="visible"/>
                                      </p:to>
                                    </p:set>
                                    <p:animEffect transition="in" filter="fade">
                                      <p:cBhvr>
                                        <p:cTn id="126" dur="500"/>
                                        <p:tgtEl>
                                          <p:spTgt spid="43"/>
                                        </p:tgtEl>
                                      </p:cBhvr>
                                    </p:animEffect>
                                  </p:childTnLst>
                                </p:cTn>
                              </p:par>
                              <p:par>
                                <p:cTn id="127" presetID="10" presetClass="entr" presetSubtype="0" fill="hold" nodeType="withEffect">
                                  <p:stCondLst>
                                    <p:cond delay="0"/>
                                  </p:stCondLst>
                                  <p:childTnLst>
                                    <p:set>
                                      <p:cBhvr>
                                        <p:cTn id="128" dur="1" fill="hold">
                                          <p:stCondLst>
                                            <p:cond delay="0"/>
                                          </p:stCondLst>
                                        </p:cTn>
                                        <p:tgtEl>
                                          <p:spTgt spid="55"/>
                                        </p:tgtEl>
                                        <p:attrNameLst>
                                          <p:attrName>style.visibility</p:attrName>
                                        </p:attrNameLst>
                                      </p:cBhvr>
                                      <p:to>
                                        <p:strVal val="visible"/>
                                      </p:to>
                                    </p:set>
                                    <p:animEffect transition="in" filter="fade">
                                      <p:cBhvr>
                                        <p:cTn id="129" dur="500"/>
                                        <p:tgtEl>
                                          <p:spTgt spid="55"/>
                                        </p:tgtEl>
                                      </p:cBhvr>
                                    </p:animEffect>
                                  </p:childTnLst>
                                </p:cTn>
                              </p:par>
                            </p:childTnLst>
                          </p:cTn>
                        </p:par>
                        <p:par>
                          <p:cTn id="130" fill="hold">
                            <p:stCondLst>
                              <p:cond delay="2500"/>
                            </p:stCondLst>
                            <p:childTnLst>
                              <p:par>
                                <p:cTn id="131" presetID="12" presetClass="entr" presetSubtype="4" fill="hold" grpId="0" nodeType="afterEffect">
                                  <p:stCondLst>
                                    <p:cond delay="0"/>
                                  </p:stCondLst>
                                  <p:childTnLst>
                                    <p:set>
                                      <p:cBhvr>
                                        <p:cTn id="132" dur="1" fill="hold">
                                          <p:stCondLst>
                                            <p:cond delay="0"/>
                                          </p:stCondLst>
                                        </p:cTn>
                                        <p:tgtEl>
                                          <p:spTgt spid="67"/>
                                        </p:tgtEl>
                                        <p:attrNameLst>
                                          <p:attrName>style.visibility</p:attrName>
                                        </p:attrNameLst>
                                      </p:cBhvr>
                                      <p:to>
                                        <p:strVal val="visible"/>
                                      </p:to>
                                    </p:set>
                                    <p:anim calcmode="lin" valueType="num">
                                      <p:cBhvr additive="base">
                                        <p:cTn id="133" dur="500"/>
                                        <p:tgtEl>
                                          <p:spTgt spid="67"/>
                                        </p:tgtEl>
                                        <p:attrNameLst>
                                          <p:attrName>ppt_y</p:attrName>
                                        </p:attrNameLst>
                                      </p:cBhvr>
                                      <p:tavLst>
                                        <p:tav tm="0">
                                          <p:val>
                                            <p:strVal val="#ppt_y+#ppt_h*1.125000"/>
                                          </p:val>
                                        </p:tav>
                                        <p:tav tm="100000">
                                          <p:val>
                                            <p:strVal val="#ppt_y"/>
                                          </p:val>
                                        </p:tav>
                                      </p:tavLst>
                                    </p:anim>
                                    <p:animEffect transition="in" filter="wipe(up)">
                                      <p:cBhvr>
                                        <p:cTn id="134" dur="500"/>
                                        <p:tgtEl>
                                          <p:spTgt spid="67"/>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68"/>
                                        </p:tgtEl>
                                        <p:attrNameLst>
                                          <p:attrName>style.visibility</p:attrName>
                                        </p:attrNameLst>
                                      </p:cBhvr>
                                      <p:to>
                                        <p:strVal val="visible"/>
                                      </p:to>
                                    </p:set>
                                    <p:anim calcmode="lin" valueType="num">
                                      <p:cBhvr additive="base">
                                        <p:cTn id="137" dur="500"/>
                                        <p:tgtEl>
                                          <p:spTgt spid="68"/>
                                        </p:tgtEl>
                                        <p:attrNameLst>
                                          <p:attrName>ppt_y</p:attrName>
                                        </p:attrNameLst>
                                      </p:cBhvr>
                                      <p:tavLst>
                                        <p:tav tm="0">
                                          <p:val>
                                            <p:strVal val="#ppt_y+#ppt_h*1.125000"/>
                                          </p:val>
                                        </p:tav>
                                        <p:tav tm="100000">
                                          <p:val>
                                            <p:strVal val="#ppt_y"/>
                                          </p:val>
                                        </p:tav>
                                      </p:tavLst>
                                    </p:anim>
                                    <p:animEffect transition="in" filter="wipe(up)">
                                      <p:cBhvr>
                                        <p:cTn id="138" dur="500"/>
                                        <p:tgtEl>
                                          <p:spTgt spid="68"/>
                                        </p:tgtEl>
                                      </p:cBhvr>
                                    </p:animEffect>
                                  </p:childTnLst>
                                </p:cTn>
                              </p:par>
                              <p:par>
                                <p:cTn id="139" presetID="12" presetClass="entr" presetSubtype="4" fill="hold" grpId="0" nodeType="withEffect" nodePh="1">
                                  <p:stCondLst>
                                    <p:cond delay="200"/>
                                  </p:stCondLst>
                                  <p:endCondLst>
                                    <p:cond evt="begin" delay="0">
                                      <p:tn val="139"/>
                                    </p:cond>
                                  </p:endCondLst>
                                  <p:childTnLst>
                                    <p:set>
                                      <p:cBhvr>
                                        <p:cTn id="140" dur="1" fill="hold">
                                          <p:stCondLst>
                                            <p:cond delay="0"/>
                                          </p:stCondLst>
                                        </p:cTn>
                                        <p:tgtEl>
                                          <p:spTgt spid="69"/>
                                        </p:tgtEl>
                                        <p:attrNameLst>
                                          <p:attrName>style.visibility</p:attrName>
                                        </p:attrNameLst>
                                      </p:cBhvr>
                                      <p:to>
                                        <p:strVal val="visible"/>
                                      </p:to>
                                    </p:set>
                                    <p:anim calcmode="lin" valueType="num">
                                      <p:cBhvr additive="base">
                                        <p:cTn id="141" dur="500"/>
                                        <p:tgtEl>
                                          <p:spTgt spid="69"/>
                                        </p:tgtEl>
                                        <p:attrNameLst>
                                          <p:attrName>ppt_y</p:attrName>
                                        </p:attrNameLst>
                                      </p:cBhvr>
                                      <p:tavLst>
                                        <p:tav tm="0">
                                          <p:val>
                                            <p:strVal val="#ppt_y+#ppt_h*1.125000"/>
                                          </p:val>
                                        </p:tav>
                                        <p:tav tm="100000">
                                          <p:val>
                                            <p:strVal val="#ppt_y"/>
                                          </p:val>
                                        </p:tav>
                                      </p:tavLst>
                                    </p:anim>
                                    <p:animEffect transition="in" filter="wipe(up)">
                                      <p:cBhvr>
                                        <p:cTn id="142" dur="500"/>
                                        <p:tgtEl>
                                          <p:spTgt spid="69"/>
                                        </p:tgtEl>
                                      </p:cBhvr>
                                    </p:animEffect>
                                  </p:childTnLst>
                                </p:cTn>
                              </p:par>
                              <p:par>
                                <p:cTn id="143" presetID="12" presetClass="entr" presetSubtype="4" fill="hold" grpId="0" nodeType="withEffect" nodePh="1">
                                  <p:stCondLst>
                                    <p:cond delay="300"/>
                                  </p:stCondLst>
                                  <p:endCondLst>
                                    <p:cond evt="begin" delay="0">
                                      <p:tn val="143"/>
                                    </p:cond>
                                  </p:endCondLst>
                                  <p:childTnLst>
                                    <p:set>
                                      <p:cBhvr>
                                        <p:cTn id="144" dur="1" fill="hold">
                                          <p:stCondLst>
                                            <p:cond delay="0"/>
                                          </p:stCondLst>
                                        </p:cTn>
                                        <p:tgtEl>
                                          <p:spTgt spid="70"/>
                                        </p:tgtEl>
                                        <p:attrNameLst>
                                          <p:attrName>style.visibility</p:attrName>
                                        </p:attrNameLst>
                                      </p:cBhvr>
                                      <p:to>
                                        <p:strVal val="visible"/>
                                      </p:to>
                                    </p:set>
                                    <p:anim calcmode="lin" valueType="num">
                                      <p:cBhvr additive="base">
                                        <p:cTn id="145" dur="500"/>
                                        <p:tgtEl>
                                          <p:spTgt spid="70"/>
                                        </p:tgtEl>
                                        <p:attrNameLst>
                                          <p:attrName>ppt_y</p:attrName>
                                        </p:attrNameLst>
                                      </p:cBhvr>
                                      <p:tavLst>
                                        <p:tav tm="0">
                                          <p:val>
                                            <p:strVal val="#ppt_y+#ppt_h*1.125000"/>
                                          </p:val>
                                        </p:tav>
                                        <p:tav tm="100000">
                                          <p:val>
                                            <p:strVal val="#ppt_y"/>
                                          </p:val>
                                        </p:tav>
                                      </p:tavLst>
                                    </p:anim>
                                    <p:animEffect transition="in" filter="wipe(up)">
                                      <p:cBhvr>
                                        <p:cTn id="146" dur="500"/>
                                        <p:tgtEl>
                                          <p:spTgt spid="70"/>
                                        </p:tgtEl>
                                      </p:cBhvr>
                                    </p:animEffect>
                                  </p:childTnLst>
                                </p:cTn>
                              </p:par>
                              <p:par>
                                <p:cTn id="147" presetID="12" presetClass="entr" presetSubtype="4" fill="hold" grpId="0" nodeType="withEffect" nodePh="1">
                                  <p:stCondLst>
                                    <p:cond delay="400"/>
                                  </p:stCondLst>
                                  <p:endCondLst>
                                    <p:cond evt="begin" delay="0">
                                      <p:tn val="147"/>
                                    </p:cond>
                                  </p:endCondLst>
                                  <p:childTnLst>
                                    <p:set>
                                      <p:cBhvr>
                                        <p:cTn id="148" dur="1" fill="hold">
                                          <p:stCondLst>
                                            <p:cond delay="0"/>
                                          </p:stCondLst>
                                        </p:cTn>
                                        <p:tgtEl>
                                          <p:spTgt spid="71"/>
                                        </p:tgtEl>
                                        <p:attrNameLst>
                                          <p:attrName>style.visibility</p:attrName>
                                        </p:attrNameLst>
                                      </p:cBhvr>
                                      <p:to>
                                        <p:strVal val="visible"/>
                                      </p:to>
                                    </p:set>
                                    <p:anim calcmode="lin" valueType="num">
                                      <p:cBhvr additive="base">
                                        <p:cTn id="149" dur="500"/>
                                        <p:tgtEl>
                                          <p:spTgt spid="71"/>
                                        </p:tgtEl>
                                        <p:attrNameLst>
                                          <p:attrName>ppt_y</p:attrName>
                                        </p:attrNameLst>
                                      </p:cBhvr>
                                      <p:tavLst>
                                        <p:tav tm="0">
                                          <p:val>
                                            <p:strVal val="#ppt_y+#ppt_h*1.125000"/>
                                          </p:val>
                                        </p:tav>
                                        <p:tav tm="100000">
                                          <p:val>
                                            <p:strVal val="#ppt_y"/>
                                          </p:val>
                                        </p:tav>
                                      </p:tavLst>
                                    </p:anim>
                                    <p:animEffect transition="in" filter="wipe(up)">
                                      <p:cBhvr>
                                        <p:cTn id="150" dur="500"/>
                                        <p:tgtEl>
                                          <p:spTgt spid="71"/>
                                        </p:tgtEl>
                                      </p:cBhvr>
                                    </p:animEffect>
                                  </p:childTnLst>
                                </p:cTn>
                              </p:par>
                              <p:par>
                                <p:cTn id="151" presetID="12" presetClass="entr" presetSubtype="4" fill="hold" grpId="0" nodeType="withEffect" nodePh="1">
                                  <p:stCondLst>
                                    <p:cond delay="500"/>
                                  </p:stCondLst>
                                  <p:endCondLst>
                                    <p:cond evt="begin" delay="0">
                                      <p:tn val="151"/>
                                    </p:cond>
                                  </p:endCondLst>
                                  <p:childTnLst>
                                    <p:set>
                                      <p:cBhvr>
                                        <p:cTn id="152" dur="1" fill="hold">
                                          <p:stCondLst>
                                            <p:cond delay="0"/>
                                          </p:stCondLst>
                                        </p:cTn>
                                        <p:tgtEl>
                                          <p:spTgt spid="72"/>
                                        </p:tgtEl>
                                        <p:attrNameLst>
                                          <p:attrName>style.visibility</p:attrName>
                                        </p:attrNameLst>
                                      </p:cBhvr>
                                      <p:to>
                                        <p:strVal val="visible"/>
                                      </p:to>
                                    </p:set>
                                    <p:anim calcmode="lin" valueType="num">
                                      <p:cBhvr additive="base">
                                        <p:cTn id="153" dur="500"/>
                                        <p:tgtEl>
                                          <p:spTgt spid="72"/>
                                        </p:tgtEl>
                                        <p:attrNameLst>
                                          <p:attrName>ppt_y</p:attrName>
                                        </p:attrNameLst>
                                      </p:cBhvr>
                                      <p:tavLst>
                                        <p:tav tm="0">
                                          <p:val>
                                            <p:strVal val="#ppt_y+#ppt_h*1.125000"/>
                                          </p:val>
                                        </p:tav>
                                        <p:tav tm="100000">
                                          <p:val>
                                            <p:strVal val="#ppt_y"/>
                                          </p:val>
                                        </p:tav>
                                      </p:tavLst>
                                    </p:anim>
                                    <p:animEffect transition="in" filter="wipe(up)">
                                      <p:cBhvr>
                                        <p:cTn id="154" dur="500"/>
                                        <p:tgtEl>
                                          <p:spTgt spid="72"/>
                                        </p:tgtEl>
                                      </p:cBhvr>
                                    </p:animEffect>
                                  </p:childTnLst>
                                </p:cTn>
                              </p:par>
                              <p:par>
                                <p:cTn id="155" presetID="12" presetClass="entr" presetSubtype="4" fill="hold" grpId="0" nodeType="withEffect" nodePh="1">
                                  <p:stCondLst>
                                    <p:cond delay="600"/>
                                  </p:stCondLst>
                                  <p:endCondLst>
                                    <p:cond evt="begin" delay="0">
                                      <p:tn val="155"/>
                                    </p:cond>
                                  </p:endCondLst>
                                  <p:childTnLst>
                                    <p:set>
                                      <p:cBhvr>
                                        <p:cTn id="156" dur="1" fill="hold">
                                          <p:stCondLst>
                                            <p:cond delay="0"/>
                                          </p:stCondLst>
                                        </p:cTn>
                                        <p:tgtEl>
                                          <p:spTgt spid="73"/>
                                        </p:tgtEl>
                                        <p:attrNameLst>
                                          <p:attrName>style.visibility</p:attrName>
                                        </p:attrNameLst>
                                      </p:cBhvr>
                                      <p:to>
                                        <p:strVal val="visible"/>
                                      </p:to>
                                    </p:set>
                                    <p:anim calcmode="lin" valueType="num">
                                      <p:cBhvr additive="base">
                                        <p:cTn id="157" dur="500"/>
                                        <p:tgtEl>
                                          <p:spTgt spid="73"/>
                                        </p:tgtEl>
                                        <p:attrNameLst>
                                          <p:attrName>ppt_y</p:attrName>
                                        </p:attrNameLst>
                                      </p:cBhvr>
                                      <p:tavLst>
                                        <p:tav tm="0">
                                          <p:val>
                                            <p:strVal val="#ppt_y+#ppt_h*1.125000"/>
                                          </p:val>
                                        </p:tav>
                                        <p:tav tm="100000">
                                          <p:val>
                                            <p:strVal val="#ppt_y"/>
                                          </p:val>
                                        </p:tav>
                                      </p:tavLst>
                                    </p:anim>
                                    <p:animEffect transition="in" filter="wipe(up)">
                                      <p:cBhvr>
                                        <p:cTn id="158" dur="500"/>
                                        <p:tgtEl>
                                          <p:spTgt spid="73"/>
                                        </p:tgtEl>
                                      </p:cBhvr>
                                    </p:animEffect>
                                  </p:childTnLst>
                                </p:cTn>
                              </p:par>
                              <p:par>
                                <p:cTn id="159" presetID="12" presetClass="entr" presetSubtype="4" fill="hold" grpId="0" nodeType="withEffect" nodePh="1">
                                  <p:stCondLst>
                                    <p:cond delay="700"/>
                                  </p:stCondLst>
                                  <p:endCondLst>
                                    <p:cond evt="begin" delay="0">
                                      <p:tn val="159"/>
                                    </p:cond>
                                  </p:endCondLst>
                                  <p:childTnLst>
                                    <p:set>
                                      <p:cBhvr>
                                        <p:cTn id="160" dur="1" fill="hold">
                                          <p:stCondLst>
                                            <p:cond delay="0"/>
                                          </p:stCondLst>
                                        </p:cTn>
                                        <p:tgtEl>
                                          <p:spTgt spid="74"/>
                                        </p:tgtEl>
                                        <p:attrNameLst>
                                          <p:attrName>style.visibility</p:attrName>
                                        </p:attrNameLst>
                                      </p:cBhvr>
                                      <p:to>
                                        <p:strVal val="visible"/>
                                      </p:to>
                                    </p:set>
                                    <p:anim calcmode="lin" valueType="num">
                                      <p:cBhvr additive="base">
                                        <p:cTn id="161" dur="500"/>
                                        <p:tgtEl>
                                          <p:spTgt spid="74"/>
                                        </p:tgtEl>
                                        <p:attrNameLst>
                                          <p:attrName>ppt_y</p:attrName>
                                        </p:attrNameLst>
                                      </p:cBhvr>
                                      <p:tavLst>
                                        <p:tav tm="0">
                                          <p:val>
                                            <p:strVal val="#ppt_y+#ppt_h*1.125000"/>
                                          </p:val>
                                        </p:tav>
                                        <p:tav tm="100000">
                                          <p:val>
                                            <p:strVal val="#ppt_y"/>
                                          </p:val>
                                        </p:tav>
                                      </p:tavLst>
                                    </p:anim>
                                    <p:animEffect transition="in" filter="wipe(up)">
                                      <p:cBhvr>
                                        <p:cTn id="162" dur="500"/>
                                        <p:tgtEl>
                                          <p:spTgt spid="74"/>
                                        </p:tgtEl>
                                      </p:cBhvr>
                                    </p:animEffect>
                                  </p:childTnLst>
                                </p:cTn>
                              </p:par>
                              <p:par>
                                <p:cTn id="163" presetID="12" presetClass="entr" presetSubtype="4" fill="hold" grpId="0" nodeType="withEffect">
                                  <p:stCondLst>
                                    <p:cond delay="0"/>
                                  </p:stCondLst>
                                  <p:childTnLst>
                                    <p:set>
                                      <p:cBhvr>
                                        <p:cTn id="164" dur="1" fill="hold">
                                          <p:stCondLst>
                                            <p:cond delay="0"/>
                                          </p:stCondLst>
                                        </p:cTn>
                                        <p:tgtEl>
                                          <p:spTgt spid="77"/>
                                        </p:tgtEl>
                                        <p:attrNameLst>
                                          <p:attrName>style.visibility</p:attrName>
                                        </p:attrNameLst>
                                      </p:cBhvr>
                                      <p:to>
                                        <p:strVal val="visible"/>
                                      </p:to>
                                    </p:set>
                                    <p:anim calcmode="lin" valueType="num">
                                      <p:cBhvr additive="base">
                                        <p:cTn id="165" dur="500"/>
                                        <p:tgtEl>
                                          <p:spTgt spid="77"/>
                                        </p:tgtEl>
                                        <p:attrNameLst>
                                          <p:attrName>ppt_y</p:attrName>
                                        </p:attrNameLst>
                                      </p:cBhvr>
                                      <p:tavLst>
                                        <p:tav tm="0">
                                          <p:val>
                                            <p:strVal val="#ppt_y+#ppt_h*1.125000"/>
                                          </p:val>
                                        </p:tav>
                                        <p:tav tm="100000">
                                          <p:val>
                                            <p:strVal val="#ppt_y"/>
                                          </p:val>
                                        </p:tav>
                                      </p:tavLst>
                                    </p:anim>
                                    <p:animEffect transition="in" filter="wipe(up)">
                                      <p:cBhvr>
                                        <p:cTn id="166" dur="500"/>
                                        <p:tgtEl>
                                          <p:spTgt spid="77"/>
                                        </p:tgtEl>
                                      </p:cBhvr>
                                    </p:animEffect>
                                  </p:childTnLst>
                                </p:cTn>
                              </p:par>
                              <p:par>
                                <p:cTn id="167" presetID="12" presetClass="entr" presetSubtype="4" fill="hold" grpId="0" nodeType="withEffect">
                                  <p:stCondLst>
                                    <p:cond delay="100"/>
                                  </p:stCondLst>
                                  <p:childTnLst>
                                    <p:set>
                                      <p:cBhvr>
                                        <p:cTn id="168" dur="1" fill="hold">
                                          <p:stCondLst>
                                            <p:cond delay="0"/>
                                          </p:stCondLst>
                                        </p:cTn>
                                        <p:tgtEl>
                                          <p:spTgt spid="78"/>
                                        </p:tgtEl>
                                        <p:attrNameLst>
                                          <p:attrName>style.visibility</p:attrName>
                                        </p:attrNameLst>
                                      </p:cBhvr>
                                      <p:to>
                                        <p:strVal val="visible"/>
                                      </p:to>
                                    </p:set>
                                    <p:anim calcmode="lin" valueType="num">
                                      <p:cBhvr additive="base">
                                        <p:cTn id="169" dur="500"/>
                                        <p:tgtEl>
                                          <p:spTgt spid="78"/>
                                        </p:tgtEl>
                                        <p:attrNameLst>
                                          <p:attrName>ppt_y</p:attrName>
                                        </p:attrNameLst>
                                      </p:cBhvr>
                                      <p:tavLst>
                                        <p:tav tm="0">
                                          <p:val>
                                            <p:strVal val="#ppt_y+#ppt_h*1.125000"/>
                                          </p:val>
                                        </p:tav>
                                        <p:tav tm="100000">
                                          <p:val>
                                            <p:strVal val="#ppt_y"/>
                                          </p:val>
                                        </p:tav>
                                      </p:tavLst>
                                    </p:anim>
                                    <p:animEffect transition="in" filter="wipe(up)">
                                      <p:cBhvr>
                                        <p:cTn id="170" dur="500"/>
                                        <p:tgtEl>
                                          <p:spTgt spid="78"/>
                                        </p:tgtEl>
                                      </p:cBhvr>
                                    </p:animEffect>
                                  </p:childTnLst>
                                </p:cTn>
                              </p:par>
                              <p:par>
                                <p:cTn id="171" presetID="12" presetClass="entr" presetSubtype="4" fill="hold" grpId="0" nodeType="withEffect">
                                  <p:stCondLst>
                                    <p:cond delay="200"/>
                                  </p:stCondLst>
                                  <p:childTnLst>
                                    <p:set>
                                      <p:cBhvr>
                                        <p:cTn id="172" dur="1" fill="hold">
                                          <p:stCondLst>
                                            <p:cond delay="0"/>
                                          </p:stCondLst>
                                        </p:cTn>
                                        <p:tgtEl>
                                          <p:spTgt spid="79"/>
                                        </p:tgtEl>
                                        <p:attrNameLst>
                                          <p:attrName>style.visibility</p:attrName>
                                        </p:attrNameLst>
                                      </p:cBhvr>
                                      <p:to>
                                        <p:strVal val="visible"/>
                                      </p:to>
                                    </p:set>
                                    <p:anim calcmode="lin" valueType="num">
                                      <p:cBhvr additive="base">
                                        <p:cTn id="173" dur="500"/>
                                        <p:tgtEl>
                                          <p:spTgt spid="79"/>
                                        </p:tgtEl>
                                        <p:attrNameLst>
                                          <p:attrName>ppt_y</p:attrName>
                                        </p:attrNameLst>
                                      </p:cBhvr>
                                      <p:tavLst>
                                        <p:tav tm="0">
                                          <p:val>
                                            <p:strVal val="#ppt_y+#ppt_h*1.125000"/>
                                          </p:val>
                                        </p:tav>
                                        <p:tav tm="100000">
                                          <p:val>
                                            <p:strVal val="#ppt_y"/>
                                          </p:val>
                                        </p:tav>
                                      </p:tavLst>
                                    </p:anim>
                                    <p:animEffect transition="in" filter="wipe(up)">
                                      <p:cBhvr>
                                        <p:cTn id="174" dur="500"/>
                                        <p:tgtEl>
                                          <p:spTgt spid="79"/>
                                        </p:tgtEl>
                                      </p:cBhvr>
                                    </p:animEffect>
                                  </p:childTnLst>
                                </p:cTn>
                              </p:par>
                              <p:par>
                                <p:cTn id="175" presetID="12" presetClass="entr" presetSubtype="4" fill="hold" grpId="0" nodeType="withEffect">
                                  <p:stCondLst>
                                    <p:cond delay="300"/>
                                  </p:stCondLst>
                                  <p:childTnLst>
                                    <p:set>
                                      <p:cBhvr>
                                        <p:cTn id="176" dur="1" fill="hold">
                                          <p:stCondLst>
                                            <p:cond delay="0"/>
                                          </p:stCondLst>
                                        </p:cTn>
                                        <p:tgtEl>
                                          <p:spTgt spid="80"/>
                                        </p:tgtEl>
                                        <p:attrNameLst>
                                          <p:attrName>style.visibility</p:attrName>
                                        </p:attrNameLst>
                                      </p:cBhvr>
                                      <p:to>
                                        <p:strVal val="visible"/>
                                      </p:to>
                                    </p:set>
                                    <p:anim calcmode="lin" valueType="num">
                                      <p:cBhvr additive="base">
                                        <p:cTn id="177" dur="500"/>
                                        <p:tgtEl>
                                          <p:spTgt spid="80"/>
                                        </p:tgtEl>
                                        <p:attrNameLst>
                                          <p:attrName>ppt_y</p:attrName>
                                        </p:attrNameLst>
                                      </p:cBhvr>
                                      <p:tavLst>
                                        <p:tav tm="0">
                                          <p:val>
                                            <p:strVal val="#ppt_y+#ppt_h*1.125000"/>
                                          </p:val>
                                        </p:tav>
                                        <p:tav tm="100000">
                                          <p:val>
                                            <p:strVal val="#ppt_y"/>
                                          </p:val>
                                        </p:tav>
                                      </p:tavLst>
                                    </p:anim>
                                    <p:animEffect transition="in" filter="wipe(up)">
                                      <p:cBhvr>
                                        <p:cTn id="178" dur="500"/>
                                        <p:tgtEl>
                                          <p:spTgt spid="80"/>
                                        </p:tgtEl>
                                      </p:cBhvr>
                                    </p:animEffect>
                                  </p:childTnLst>
                                </p:cTn>
                              </p:par>
                              <p:par>
                                <p:cTn id="179" presetID="12" presetClass="entr" presetSubtype="4" fill="hold" grpId="0" nodeType="withEffect">
                                  <p:stCondLst>
                                    <p:cond delay="400"/>
                                  </p:stCondLst>
                                  <p:childTnLst>
                                    <p:set>
                                      <p:cBhvr>
                                        <p:cTn id="180" dur="1" fill="hold">
                                          <p:stCondLst>
                                            <p:cond delay="0"/>
                                          </p:stCondLst>
                                        </p:cTn>
                                        <p:tgtEl>
                                          <p:spTgt spid="81"/>
                                        </p:tgtEl>
                                        <p:attrNameLst>
                                          <p:attrName>style.visibility</p:attrName>
                                        </p:attrNameLst>
                                      </p:cBhvr>
                                      <p:to>
                                        <p:strVal val="visible"/>
                                      </p:to>
                                    </p:set>
                                    <p:anim calcmode="lin" valueType="num">
                                      <p:cBhvr additive="base">
                                        <p:cTn id="181" dur="500"/>
                                        <p:tgtEl>
                                          <p:spTgt spid="81"/>
                                        </p:tgtEl>
                                        <p:attrNameLst>
                                          <p:attrName>ppt_y</p:attrName>
                                        </p:attrNameLst>
                                      </p:cBhvr>
                                      <p:tavLst>
                                        <p:tav tm="0">
                                          <p:val>
                                            <p:strVal val="#ppt_y+#ppt_h*1.125000"/>
                                          </p:val>
                                        </p:tav>
                                        <p:tav tm="100000">
                                          <p:val>
                                            <p:strVal val="#ppt_y"/>
                                          </p:val>
                                        </p:tav>
                                      </p:tavLst>
                                    </p:anim>
                                    <p:animEffect transition="in" filter="wipe(up)">
                                      <p:cBhvr>
                                        <p:cTn id="182" dur="500"/>
                                        <p:tgtEl>
                                          <p:spTgt spid="81"/>
                                        </p:tgtEl>
                                      </p:cBhvr>
                                    </p:animEffect>
                                  </p:childTnLst>
                                </p:cTn>
                              </p:par>
                              <p:par>
                                <p:cTn id="183" presetID="12" presetClass="entr" presetSubtype="4" fill="hold" grpId="0" nodeType="withEffect">
                                  <p:stCondLst>
                                    <p:cond delay="500"/>
                                  </p:stCondLst>
                                  <p:childTnLst>
                                    <p:set>
                                      <p:cBhvr>
                                        <p:cTn id="184" dur="1" fill="hold">
                                          <p:stCondLst>
                                            <p:cond delay="0"/>
                                          </p:stCondLst>
                                        </p:cTn>
                                        <p:tgtEl>
                                          <p:spTgt spid="82"/>
                                        </p:tgtEl>
                                        <p:attrNameLst>
                                          <p:attrName>style.visibility</p:attrName>
                                        </p:attrNameLst>
                                      </p:cBhvr>
                                      <p:to>
                                        <p:strVal val="visible"/>
                                      </p:to>
                                    </p:set>
                                    <p:anim calcmode="lin" valueType="num">
                                      <p:cBhvr additive="base">
                                        <p:cTn id="185" dur="500"/>
                                        <p:tgtEl>
                                          <p:spTgt spid="82"/>
                                        </p:tgtEl>
                                        <p:attrNameLst>
                                          <p:attrName>ppt_y</p:attrName>
                                        </p:attrNameLst>
                                      </p:cBhvr>
                                      <p:tavLst>
                                        <p:tav tm="0">
                                          <p:val>
                                            <p:strVal val="#ppt_y+#ppt_h*1.125000"/>
                                          </p:val>
                                        </p:tav>
                                        <p:tav tm="100000">
                                          <p:val>
                                            <p:strVal val="#ppt_y"/>
                                          </p:val>
                                        </p:tav>
                                      </p:tavLst>
                                    </p:anim>
                                    <p:animEffect transition="in" filter="wipe(up)">
                                      <p:cBhvr>
                                        <p:cTn id="186" dur="500"/>
                                        <p:tgtEl>
                                          <p:spTgt spid="82"/>
                                        </p:tgtEl>
                                      </p:cBhvr>
                                    </p:animEffect>
                                  </p:childTnLst>
                                </p:cTn>
                              </p:par>
                              <p:par>
                                <p:cTn id="187" presetID="12" presetClass="entr" presetSubtype="4" fill="hold" grpId="0" nodeType="withEffect">
                                  <p:stCondLst>
                                    <p:cond delay="600"/>
                                  </p:stCondLst>
                                  <p:childTnLst>
                                    <p:set>
                                      <p:cBhvr>
                                        <p:cTn id="188" dur="1" fill="hold">
                                          <p:stCondLst>
                                            <p:cond delay="0"/>
                                          </p:stCondLst>
                                        </p:cTn>
                                        <p:tgtEl>
                                          <p:spTgt spid="83"/>
                                        </p:tgtEl>
                                        <p:attrNameLst>
                                          <p:attrName>style.visibility</p:attrName>
                                        </p:attrNameLst>
                                      </p:cBhvr>
                                      <p:to>
                                        <p:strVal val="visible"/>
                                      </p:to>
                                    </p:set>
                                    <p:anim calcmode="lin" valueType="num">
                                      <p:cBhvr additive="base">
                                        <p:cTn id="189" dur="500"/>
                                        <p:tgtEl>
                                          <p:spTgt spid="83"/>
                                        </p:tgtEl>
                                        <p:attrNameLst>
                                          <p:attrName>ppt_y</p:attrName>
                                        </p:attrNameLst>
                                      </p:cBhvr>
                                      <p:tavLst>
                                        <p:tav tm="0">
                                          <p:val>
                                            <p:strVal val="#ppt_y+#ppt_h*1.125000"/>
                                          </p:val>
                                        </p:tav>
                                        <p:tav tm="100000">
                                          <p:val>
                                            <p:strVal val="#ppt_y"/>
                                          </p:val>
                                        </p:tav>
                                      </p:tavLst>
                                    </p:anim>
                                    <p:animEffect transition="in" filter="wipe(up)">
                                      <p:cBhvr>
                                        <p:cTn id="190" dur="500"/>
                                        <p:tgtEl>
                                          <p:spTgt spid="83"/>
                                        </p:tgtEl>
                                      </p:cBhvr>
                                    </p:animEffect>
                                  </p:childTnLst>
                                </p:cTn>
                              </p:par>
                              <p:par>
                                <p:cTn id="191" presetID="12" presetClass="entr" presetSubtype="4" fill="hold" grpId="0" nodeType="withEffect">
                                  <p:stCondLst>
                                    <p:cond delay="700"/>
                                  </p:stCondLst>
                                  <p:childTnLst>
                                    <p:set>
                                      <p:cBhvr>
                                        <p:cTn id="192" dur="1" fill="hold">
                                          <p:stCondLst>
                                            <p:cond delay="0"/>
                                          </p:stCondLst>
                                        </p:cTn>
                                        <p:tgtEl>
                                          <p:spTgt spid="84"/>
                                        </p:tgtEl>
                                        <p:attrNameLst>
                                          <p:attrName>style.visibility</p:attrName>
                                        </p:attrNameLst>
                                      </p:cBhvr>
                                      <p:to>
                                        <p:strVal val="visible"/>
                                      </p:to>
                                    </p:set>
                                    <p:anim calcmode="lin" valueType="num">
                                      <p:cBhvr additive="base">
                                        <p:cTn id="193" dur="500"/>
                                        <p:tgtEl>
                                          <p:spTgt spid="84"/>
                                        </p:tgtEl>
                                        <p:attrNameLst>
                                          <p:attrName>ppt_y</p:attrName>
                                        </p:attrNameLst>
                                      </p:cBhvr>
                                      <p:tavLst>
                                        <p:tav tm="0">
                                          <p:val>
                                            <p:strVal val="#ppt_y+#ppt_h*1.125000"/>
                                          </p:val>
                                        </p:tav>
                                        <p:tav tm="100000">
                                          <p:val>
                                            <p:strVal val="#ppt_y"/>
                                          </p:val>
                                        </p:tav>
                                      </p:tavLst>
                                    </p:anim>
                                    <p:animEffect transition="in" filter="wipe(up)">
                                      <p:cBhvr>
                                        <p:cTn id="194" dur="500"/>
                                        <p:tgtEl>
                                          <p:spTgt spid="84"/>
                                        </p:tgtEl>
                                      </p:cBhvr>
                                    </p:animEffect>
                                  </p:childTnLst>
                                </p:cTn>
                              </p:par>
                              <p:par>
                                <p:cTn id="195" presetID="12" presetClass="entr" presetSubtype="4" fill="hold" grpId="0" nodeType="withEffect">
                                  <p:stCondLst>
                                    <p:cond delay="800"/>
                                  </p:stCondLst>
                                  <p:childTnLst>
                                    <p:set>
                                      <p:cBhvr>
                                        <p:cTn id="196" dur="1" fill="hold">
                                          <p:stCondLst>
                                            <p:cond delay="0"/>
                                          </p:stCondLst>
                                        </p:cTn>
                                        <p:tgtEl>
                                          <p:spTgt spid="85"/>
                                        </p:tgtEl>
                                        <p:attrNameLst>
                                          <p:attrName>style.visibility</p:attrName>
                                        </p:attrNameLst>
                                      </p:cBhvr>
                                      <p:to>
                                        <p:strVal val="visible"/>
                                      </p:to>
                                    </p:set>
                                    <p:anim calcmode="lin" valueType="num">
                                      <p:cBhvr additive="base">
                                        <p:cTn id="197" dur="500"/>
                                        <p:tgtEl>
                                          <p:spTgt spid="85"/>
                                        </p:tgtEl>
                                        <p:attrNameLst>
                                          <p:attrName>ppt_y</p:attrName>
                                        </p:attrNameLst>
                                      </p:cBhvr>
                                      <p:tavLst>
                                        <p:tav tm="0">
                                          <p:val>
                                            <p:strVal val="#ppt_y+#ppt_h*1.125000"/>
                                          </p:val>
                                        </p:tav>
                                        <p:tav tm="100000">
                                          <p:val>
                                            <p:strVal val="#ppt_y"/>
                                          </p:val>
                                        </p:tav>
                                      </p:tavLst>
                                    </p:anim>
                                    <p:animEffect transition="in" filter="wipe(up)">
                                      <p:cBhvr>
                                        <p:cTn id="198" dur="500"/>
                                        <p:tgtEl>
                                          <p:spTgt spid="85"/>
                                        </p:tgtEl>
                                      </p:cBhvr>
                                    </p:animEffect>
                                  </p:childTnLst>
                                </p:cTn>
                              </p:par>
                              <p:par>
                                <p:cTn id="199" presetID="12" presetClass="entr" presetSubtype="4" fill="hold" grpId="0" nodeType="withEffect">
                                  <p:stCondLst>
                                    <p:cond delay="900"/>
                                  </p:stCondLst>
                                  <p:childTnLst>
                                    <p:set>
                                      <p:cBhvr>
                                        <p:cTn id="200" dur="1" fill="hold">
                                          <p:stCondLst>
                                            <p:cond delay="0"/>
                                          </p:stCondLst>
                                        </p:cTn>
                                        <p:tgtEl>
                                          <p:spTgt spid="86"/>
                                        </p:tgtEl>
                                        <p:attrNameLst>
                                          <p:attrName>style.visibility</p:attrName>
                                        </p:attrNameLst>
                                      </p:cBhvr>
                                      <p:to>
                                        <p:strVal val="visible"/>
                                      </p:to>
                                    </p:set>
                                    <p:anim calcmode="lin" valueType="num">
                                      <p:cBhvr additive="base">
                                        <p:cTn id="201" dur="500"/>
                                        <p:tgtEl>
                                          <p:spTgt spid="86"/>
                                        </p:tgtEl>
                                        <p:attrNameLst>
                                          <p:attrName>ppt_y</p:attrName>
                                        </p:attrNameLst>
                                      </p:cBhvr>
                                      <p:tavLst>
                                        <p:tav tm="0">
                                          <p:val>
                                            <p:strVal val="#ppt_y+#ppt_h*1.125000"/>
                                          </p:val>
                                        </p:tav>
                                        <p:tav tm="100000">
                                          <p:val>
                                            <p:strVal val="#ppt_y"/>
                                          </p:val>
                                        </p:tav>
                                      </p:tavLst>
                                    </p:anim>
                                    <p:animEffect transition="in" filter="wipe(up)">
                                      <p:cBhvr>
                                        <p:cTn id="202" dur="500"/>
                                        <p:tgtEl>
                                          <p:spTgt spid="86"/>
                                        </p:tgtEl>
                                      </p:cBhvr>
                                    </p:animEffect>
                                  </p:childTnLst>
                                </p:cTn>
                              </p:par>
                              <p:par>
                                <p:cTn id="203" presetID="12" presetClass="entr" presetSubtype="4" fill="hold" grpId="0" nodeType="withEffect">
                                  <p:stCondLst>
                                    <p:cond delay="100"/>
                                  </p:stCondLst>
                                  <p:childTnLst>
                                    <p:set>
                                      <p:cBhvr>
                                        <p:cTn id="204" dur="1" fill="hold">
                                          <p:stCondLst>
                                            <p:cond delay="0"/>
                                          </p:stCondLst>
                                        </p:cTn>
                                        <p:tgtEl>
                                          <p:spTgt spid="124"/>
                                        </p:tgtEl>
                                        <p:attrNameLst>
                                          <p:attrName>style.visibility</p:attrName>
                                        </p:attrNameLst>
                                      </p:cBhvr>
                                      <p:to>
                                        <p:strVal val="visible"/>
                                      </p:to>
                                    </p:set>
                                    <p:anim calcmode="lin" valueType="num">
                                      <p:cBhvr additive="base">
                                        <p:cTn id="205" dur="500"/>
                                        <p:tgtEl>
                                          <p:spTgt spid="124"/>
                                        </p:tgtEl>
                                        <p:attrNameLst>
                                          <p:attrName>ppt_y</p:attrName>
                                        </p:attrNameLst>
                                      </p:cBhvr>
                                      <p:tavLst>
                                        <p:tav tm="0">
                                          <p:val>
                                            <p:strVal val="#ppt_y+#ppt_h*1.125000"/>
                                          </p:val>
                                        </p:tav>
                                        <p:tav tm="100000">
                                          <p:val>
                                            <p:strVal val="#ppt_y"/>
                                          </p:val>
                                        </p:tav>
                                      </p:tavLst>
                                    </p:anim>
                                    <p:animEffect transition="in" filter="wipe(up)">
                                      <p:cBhvr>
                                        <p:cTn id="206" dur="500"/>
                                        <p:tgtEl>
                                          <p:spTgt spid="124"/>
                                        </p:tgtEl>
                                      </p:cBhvr>
                                    </p:animEffect>
                                  </p:childTnLst>
                                </p:cTn>
                              </p:par>
                              <p:par>
                                <p:cTn id="207" presetID="12" presetClass="entr" presetSubtype="4" fill="hold" grpId="0" nodeType="withEffect">
                                  <p:stCondLst>
                                    <p:cond delay="100"/>
                                  </p:stCondLst>
                                  <p:childTnLst>
                                    <p:set>
                                      <p:cBhvr>
                                        <p:cTn id="208" dur="1" fill="hold">
                                          <p:stCondLst>
                                            <p:cond delay="0"/>
                                          </p:stCondLst>
                                        </p:cTn>
                                        <p:tgtEl>
                                          <p:spTgt spid="125"/>
                                        </p:tgtEl>
                                        <p:attrNameLst>
                                          <p:attrName>style.visibility</p:attrName>
                                        </p:attrNameLst>
                                      </p:cBhvr>
                                      <p:to>
                                        <p:strVal val="visible"/>
                                      </p:to>
                                    </p:set>
                                    <p:anim calcmode="lin" valueType="num">
                                      <p:cBhvr additive="base">
                                        <p:cTn id="209" dur="500"/>
                                        <p:tgtEl>
                                          <p:spTgt spid="125"/>
                                        </p:tgtEl>
                                        <p:attrNameLst>
                                          <p:attrName>ppt_y</p:attrName>
                                        </p:attrNameLst>
                                      </p:cBhvr>
                                      <p:tavLst>
                                        <p:tav tm="0">
                                          <p:val>
                                            <p:strVal val="#ppt_y+#ppt_h*1.125000"/>
                                          </p:val>
                                        </p:tav>
                                        <p:tav tm="100000">
                                          <p:val>
                                            <p:strVal val="#ppt_y"/>
                                          </p:val>
                                        </p:tav>
                                      </p:tavLst>
                                    </p:anim>
                                    <p:animEffect transition="in" filter="wipe(up)">
                                      <p:cBhvr>
                                        <p:cTn id="210" dur="500"/>
                                        <p:tgtEl>
                                          <p:spTgt spid="125"/>
                                        </p:tgtEl>
                                      </p:cBhvr>
                                    </p:animEffect>
                                  </p:childTnLst>
                                </p:cTn>
                              </p:par>
                              <p:par>
                                <p:cTn id="211" presetID="12" presetClass="entr" presetSubtype="4" fill="hold" grpId="0" nodeType="withEffect">
                                  <p:stCondLst>
                                    <p:cond delay="100"/>
                                  </p:stCondLst>
                                  <p:childTnLst>
                                    <p:set>
                                      <p:cBhvr>
                                        <p:cTn id="212" dur="1" fill="hold">
                                          <p:stCondLst>
                                            <p:cond delay="0"/>
                                          </p:stCondLst>
                                        </p:cTn>
                                        <p:tgtEl>
                                          <p:spTgt spid="126"/>
                                        </p:tgtEl>
                                        <p:attrNameLst>
                                          <p:attrName>style.visibility</p:attrName>
                                        </p:attrNameLst>
                                      </p:cBhvr>
                                      <p:to>
                                        <p:strVal val="visible"/>
                                      </p:to>
                                    </p:set>
                                    <p:anim calcmode="lin" valueType="num">
                                      <p:cBhvr additive="base">
                                        <p:cTn id="213" dur="500"/>
                                        <p:tgtEl>
                                          <p:spTgt spid="126"/>
                                        </p:tgtEl>
                                        <p:attrNameLst>
                                          <p:attrName>ppt_y</p:attrName>
                                        </p:attrNameLst>
                                      </p:cBhvr>
                                      <p:tavLst>
                                        <p:tav tm="0">
                                          <p:val>
                                            <p:strVal val="#ppt_y+#ppt_h*1.125000"/>
                                          </p:val>
                                        </p:tav>
                                        <p:tav tm="100000">
                                          <p:val>
                                            <p:strVal val="#ppt_y"/>
                                          </p:val>
                                        </p:tav>
                                      </p:tavLst>
                                    </p:anim>
                                    <p:animEffect transition="in" filter="wipe(up)">
                                      <p:cBhvr>
                                        <p:cTn id="214" dur="500"/>
                                        <p:tgtEl>
                                          <p:spTgt spid="126"/>
                                        </p:tgtEl>
                                      </p:cBhvr>
                                    </p:animEffect>
                                  </p:childTnLst>
                                </p:cTn>
                              </p:par>
                              <p:par>
                                <p:cTn id="215" presetID="12" presetClass="entr" presetSubtype="4" fill="hold" grpId="0" nodeType="withEffect">
                                  <p:stCondLst>
                                    <p:cond delay="100"/>
                                  </p:stCondLst>
                                  <p:childTnLst>
                                    <p:set>
                                      <p:cBhvr>
                                        <p:cTn id="216" dur="1" fill="hold">
                                          <p:stCondLst>
                                            <p:cond delay="0"/>
                                          </p:stCondLst>
                                        </p:cTn>
                                        <p:tgtEl>
                                          <p:spTgt spid="127"/>
                                        </p:tgtEl>
                                        <p:attrNameLst>
                                          <p:attrName>style.visibility</p:attrName>
                                        </p:attrNameLst>
                                      </p:cBhvr>
                                      <p:to>
                                        <p:strVal val="visible"/>
                                      </p:to>
                                    </p:set>
                                    <p:anim calcmode="lin" valueType="num">
                                      <p:cBhvr additive="base">
                                        <p:cTn id="217" dur="500"/>
                                        <p:tgtEl>
                                          <p:spTgt spid="127"/>
                                        </p:tgtEl>
                                        <p:attrNameLst>
                                          <p:attrName>ppt_y</p:attrName>
                                        </p:attrNameLst>
                                      </p:cBhvr>
                                      <p:tavLst>
                                        <p:tav tm="0">
                                          <p:val>
                                            <p:strVal val="#ppt_y+#ppt_h*1.125000"/>
                                          </p:val>
                                        </p:tav>
                                        <p:tav tm="100000">
                                          <p:val>
                                            <p:strVal val="#ppt_y"/>
                                          </p:val>
                                        </p:tav>
                                      </p:tavLst>
                                    </p:anim>
                                    <p:animEffect transition="in" filter="wipe(up)">
                                      <p:cBhvr>
                                        <p:cTn id="218" dur="500"/>
                                        <p:tgtEl>
                                          <p:spTgt spid="127"/>
                                        </p:tgtEl>
                                      </p:cBhvr>
                                    </p:animEffect>
                                  </p:childTnLst>
                                </p:cTn>
                              </p:par>
                              <p:par>
                                <p:cTn id="219" presetID="12" presetClass="entr" presetSubtype="4" fill="hold" grpId="0" nodeType="withEffect">
                                  <p:stCondLst>
                                    <p:cond delay="100"/>
                                  </p:stCondLst>
                                  <p:childTnLst>
                                    <p:set>
                                      <p:cBhvr>
                                        <p:cTn id="220" dur="1" fill="hold">
                                          <p:stCondLst>
                                            <p:cond delay="0"/>
                                          </p:stCondLst>
                                        </p:cTn>
                                        <p:tgtEl>
                                          <p:spTgt spid="128"/>
                                        </p:tgtEl>
                                        <p:attrNameLst>
                                          <p:attrName>style.visibility</p:attrName>
                                        </p:attrNameLst>
                                      </p:cBhvr>
                                      <p:to>
                                        <p:strVal val="visible"/>
                                      </p:to>
                                    </p:set>
                                    <p:anim calcmode="lin" valueType="num">
                                      <p:cBhvr additive="base">
                                        <p:cTn id="221" dur="500"/>
                                        <p:tgtEl>
                                          <p:spTgt spid="128"/>
                                        </p:tgtEl>
                                        <p:attrNameLst>
                                          <p:attrName>ppt_y</p:attrName>
                                        </p:attrNameLst>
                                      </p:cBhvr>
                                      <p:tavLst>
                                        <p:tav tm="0">
                                          <p:val>
                                            <p:strVal val="#ppt_y+#ppt_h*1.125000"/>
                                          </p:val>
                                        </p:tav>
                                        <p:tav tm="100000">
                                          <p:val>
                                            <p:strVal val="#ppt_y"/>
                                          </p:val>
                                        </p:tav>
                                      </p:tavLst>
                                    </p:anim>
                                    <p:animEffect transition="in" filter="wipe(up)">
                                      <p:cBhvr>
                                        <p:cTn id="222" dur="500"/>
                                        <p:tgtEl>
                                          <p:spTgt spid="128"/>
                                        </p:tgtEl>
                                      </p:cBhvr>
                                    </p:animEffect>
                                  </p:childTnLst>
                                </p:cTn>
                              </p:par>
                              <p:par>
                                <p:cTn id="223" presetID="12" presetClass="entr" presetSubtype="4" fill="hold" grpId="0" nodeType="withEffect">
                                  <p:stCondLst>
                                    <p:cond delay="100"/>
                                  </p:stCondLst>
                                  <p:childTnLst>
                                    <p:set>
                                      <p:cBhvr>
                                        <p:cTn id="224" dur="1" fill="hold">
                                          <p:stCondLst>
                                            <p:cond delay="0"/>
                                          </p:stCondLst>
                                        </p:cTn>
                                        <p:tgtEl>
                                          <p:spTgt spid="129"/>
                                        </p:tgtEl>
                                        <p:attrNameLst>
                                          <p:attrName>style.visibility</p:attrName>
                                        </p:attrNameLst>
                                      </p:cBhvr>
                                      <p:to>
                                        <p:strVal val="visible"/>
                                      </p:to>
                                    </p:set>
                                    <p:anim calcmode="lin" valueType="num">
                                      <p:cBhvr additive="base">
                                        <p:cTn id="225" dur="500"/>
                                        <p:tgtEl>
                                          <p:spTgt spid="129"/>
                                        </p:tgtEl>
                                        <p:attrNameLst>
                                          <p:attrName>ppt_y</p:attrName>
                                        </p:attrNameLst>
                                      </p:cBhvr>
                                      <p:tavLst>
                                        <p:tav tm="0">
                                          <p:val>
                                            <p:strVal val="#ppt_y+#ppt_h*1.125000"/>
                                          </p:val>
                                        </p:tav>
                                        <p:tav tm="100000">
                                          <p:val>
                                            <p:strVal val="#ppt_y"/>
                                          </p:val>
                                        </p:tav>
                                      </p:tavLst>
                                    </p:anim>
                                    <p:animEffect transition="in" filter="wipe(up)">
                                      <p:cBhvr>
                                        <p:cTn id="226" dur="500"/>
                                        <p:tgtEl>
                                          <p:spTgt spid="129"/>
                                        </p:tgtEl>
                                      </p:cBhvr>
                                    </p:animEffect>
                                  </p:childTnLst>
                                </p:cTn>
                              </p:par>
                              <p:par>
                                <p:cTn id="227" presetID="12" presetClass="entr" presetSubtype="4" fill="hold" grpId="0" nodeType="withEffect">
                                  <p:stCondLst>
                                    <p:cond delay="100"/>
                                  </p:stCondLst>
                                  <p:childTnLst>
                                    <p:set>
                                      <p:cBhvr>
                                        <p:cTn id="228" dur="1" fill="hold">
                                          <p:stCondLst>
                                            <p:cond delay="0"/>
                                          </p:stCondLst>
                                        </p:cTn>
                                        <p:tgtEl>
                                          <p:spTgt spid="130"/>
                                        </p:tgtEl>
                                        <p:attrNameLst>
                                          <p:attrName>style.visibility</p:attrName>
                                        </p:attrNameLst>
                                      </p:cBhvr>
                                      <p:to>
                                        <p:strVal val="visible"/>
                                      </p:to>
                                    </p:set>
                                    <p:anim calcmode="lin" valueType="num">
                                      <p:cBhvr additive="base">
                                        <p:cTn id="229" dur="500"/>
                                        <p:tgtEl>
                                          <p:spTgt spid="130"/>
                                        </p:tgtEl>
                                        <p:attrNameLst>
                                          <p:attrName>ppt_y</p:attrName>
                                        </p:attrNameLst>
                                      </p:cBhvr>
                                      <p:tavLst>
                                        <p:tav tm="0">
                                          <p:val>
                                            <p:strVal val="#ppt_y+#ppt_h*1.125000"/>
                                          </p:val>
                                        </p:tav>
                                        <p:tav tm="100000">
                                          <p:val>
                                            <p:strVal val="#ppt_y"/>
                                          </p:val>
                                        </p:tav>
                                      </p:tavLst>
                                    </p:anim>
                                    <p:animEffect transition="in" filter="wipe(up)">
                                      <p:cBhvr>
                                        <p:cTn id="230" dur="500"/>
                                        <p:tgtEl>
                                          <p:spTgt spid="130"/>
                                        </p:tgtEl>
                                      </p:cBhvr>
                                    </p:animEffect>
                                  </p:childTnLst>
                                </p:cTn>
                              </p:par>
                              <p:par>
                                <p:cTn id="231" presetID="12" presetClass="entr" presetSubtype="4" fill="hold" grpId="0" nodeType="withEffect">
                                  <p:stCondLst>
                                    <p:cond delay="100"/>
                                  </p:stCondLst>
                                  <p:childTnLst>
                                    <p:set>
                                      <p:cBhvr>
                                        <p:cTn id="232" dur="1" fill="hold">
                                          <p:stCondLst>
                                            <p:cond delay="0"/>
                                          </p:stCondLst>
                                        </p:cTn>
                                        <p:tgtEl>
                                          <p:spTgt spid="131"/>
                                        </p:tgtEl>
                                        <p:attrNameLst>
                                          <p:attrName>style.visibility</p:attrName>
                                        </p:attrNameLst>
                                      </p:cBhvr>
                                      <p:to>
                                        <p:strVal val="visible"/>
                                      </p:to>
                                    </p:set>
                                    <p:anim calcmode="lin" valueType="num">
                                      <p:cBhvr additive="base">
                                        <p:cTn id="233" dur="500"/>
                                        <p:tgtEl>
                                          <p:spTgt spid="131"/>
                                        </p:tgtEl>
                                        <p:attrNameLst>
                                          <p:attrName>ppt_y</p:attrName>
                                        </p:attrNameLst>
                                      </p:cBhvr>
                                      <p:tavLst>
                                        <p:tav tm="0">
                                          <p:val>
                                            <p:strVal val="#ppt_y+#ppt_h*1.125000"/>
                                          </p:val>
                                        </p:tav>
                                        <p:tav tm="100000">
                                          <p:val>
                                            <p:strVal val="#ppt_y"/>
                                          </p:val>
                                        </p:tav>
                                      </p:tavLst>
                                    </p:anim>
                                    <p:animEffect transition="in" filter="wipe(up)">
                                      <p:cBhvr>
                                        <p:cTn id="234" dur="500"/>
                                        <p:tgtEl>
                                          <p:spTgt spid="131"/>
                                        </p:tgtEl>
                                      </p:cBhvr>
                                    </p:animEffect>
                                  </p:childTnLst>
                                </p:cTn>
                              </p:par>
                              <p:par>
                                <p:cTn id="235" presetID="12" presetClass="entr" presetSubtype="4" fill="hold" grpId="0" nodeType="withEffect">
                                  <p:stCondLst>
                                    <p:cond delay="100"/>
                                  </p:stCondLst>
                                  <p:childTnLst>
                                    <p:set>
                                      <p:cBhvr>
                                        <p:cTn id="236" dur="1" fill="hold">
                                          <p:stCondLst>
                                            <p:cond delay="0"/>
                                          </p:stCondLst>
                                        </p:cTn>
                                        <p:tgtEl>
                                          <p:spTgt spid="123"/>
                                        </p:tgtEl>
                                        <p:attrNameLst>
                                          <p:attrName>style.visibility</p:attrName>
                                        </p:attrNameLst>
                                      </p:cBhvr>
                                      <p:to>
                                        <p:strVal val="visible"/>
                                      </p:to>
                                    </p:set>
                                    <p:anim calcmode="lin" valueType="num">
                                      <p:cBhvr additive="base">
                                        <p:cTn id="237" dur="500"/>
                                        <p:tgtEl>
                                          <p:spTgt spid="123"/>
                                        </p:tgtEl>
                                        <p:attrNameLst>
                                          <p:attrName>ppt_y</p:attrName>
                                        </p:attrNameLst>
                                      </p:cBhvr>
                                      <p:tavLst>
                                        <p:tav tm="0">
                                          <p:val>
                                            <p:strVal val="#ppt_y+#ppt_h*1.125000"/>
                                          </p:val>
                                        </p:tav>
                                        <p:tav tm="100000">
                                          <p:val>
                                            <p:strVal val="#ppt_y"/>
                                          </p:val>
                                        </p:tav>
                                      </p:tavLst>
                                    </p:anim>
                                    <p:animEffect transition="in" filter="wipe(up)">
                                      <p:cBhvr>
                                        <p:cTn id="238" dur="500"/>
                                        <p:tgtEl>
                                          <p:spTgt spid="123"/>
                                        </p:tgtEl>
                                      </p:cBhvr>
                                    </p:animEffect>
                                  </p:childTnLst>
                                </p:cTn>
                              </p:par>
                              <p:par>
                                <p:cTn id="239" presetID="12" presetClass="entr" presetSubtype="4" fill="hold" grpId="0" nodeType="withEffect">
                                  <p:stCondLst>
                                    <p:cond delay="100"/>
                                  </p:stCondLst>
                                  <p:childTnLst>
                                    <p:set>
                                      <p:cBhvr>
                                        <p:cTn id="240" dur="1" fill="hold">
                                          <p:stCondLst>
                                            <p:cond delay="0"/>
                                          </p:stCondLst>
                                        </p:cTn>
                                        <p:tgtEl>
                                          <p:spTgt spid="136"/>
                                        </p:tgtEl>
                                        <p:attrNameLst>
                                          <p:attrName>style.visibility</p:attrName>
                                        </p:attrNameLst>
                                      </p:cBhvr>
                                      <p:to>
                                        <p:strVal val="visible"/>
                                      </p:to>
                                    </p:set>
                                    <p:anim calcmode="lin" valueType="num">
                                      <p:cBhvr additive="base">
                                        <p:cTn id="241" dur="500"/>
                                        <p:tgtEl>
                                          <p:spTgt spid="136"/>
                                        </p:tgtEl>
                                        <p:attrNameLst>
                                          <p:attrName>ppt_y</p:attrName>
                                        </p:attrNameLst>
                                      </p:cBhvr>
                                      <p:tavLst>
                                        <p:tav tm="0">
                                          <p:val>
                                            <p:strVal val="#ppt_y+#ppt_h*1.125000"/>
                                          </p:val>
                                        </p:tav>
                                        <p:tav tm="100000">
                                          <p:val>
                                            <p:strVal val="#ppt_y"/>
                                          </p:val>
                                        </p:tav>
                                      </p:tavLst>
                                    </p:anim>
                                    <p:animEffect transition="in" filter="wipe(up)">
                                      <p:cBhvr>
                                        <p:cTn id="242"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67" grpId="0"/>
      <p:bldP spid="68" grpId="0"/>
      <p:bldP spid="69" grpId="0"/>
      <p:bldP spid="70" grpId="0"/>
      <p:bldP spid="71" grpId="0"/>
      <p:bldP spid="72" grpId="0"/>
      <p:bldP spid="73" grpId="0"/>
      <p:bldP spid="74" grpId="0"/>
      <p:bldP spid="77" grpId="0"/>
      <p:bldP spid="78" grpId="0"/>
      <p:bldP spid="79" grpId="0"/>
      <p:bldP spid="80" grpId="0"/>
      <p:bldP spid="81" grpId="0"/>
      <p:bldP spid="82" grpId="0"/>
      <p:bldP spid="83" grpId="0"/>
      <p:bldP spid="84" grpId="0"/>
      <p:bldP spid="85" grpId="0"/>
      <p:bldP spid="86" grpId="0"/>
      <p:bldP spid="87" grpId="0" animBg="1"/>
      <p:bldP spid="88" grpId="0" animBg="1"/>
      <p:bldP spid="89" grpId="0" animBg="1"/>
      <p:bldP spid="90" grpId="0" animBg="1"/>
      <p:bldP spid="91" grpId="0" animBg="1"/>
      <p:bldP spid="92" grpId="0" animBg="1"/>
      <p:bldP spid="93" grpId="0" animBg="1"/>
      <p:bldP spid="94" grpId="0"/>
      <p:bldP spid="95" grpId="0"/>
      <p:bldP spid="96" grpId="0"/>
      <p:bldP spid="97" grpId="0"/>
      <p:bldP spid="98" grpId="0"/>
      <p:bldP spid="99" grpId="0"/>
      <p:bldP spid="100" grpId="0"/>
      <p:bldP spid="101" grpId="0" animBg="1"/>
      <p:bldP spid="102" grpId="0" animBg="1"/>
      <p:bldP spid="103" grpId="0" animBg="1"/>
      <p:bldP spid="104" grpId="0" animBg="1"/>
      <p:bldP spid="105" grpId="0" animBg="1"/>
      <p:bldP spid="106" grpId="0" animBg="1"/>
      <p:bldP spid="107" grpId="0" animBg="1"/>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4" grpId="0"/>
      <p:bldP spid="125" grpId="0"/>
      <p:bldP spid="126" grpId="0"/>
      <p:bldP spid="127" grpId="0"/>
      <p:bldP spid="128" grpId="0"/>
      <p:bldP spid="129" grpId="0"/>
      <p:bldP spid="130" grpId="0"/>
      <p:bldP spid="131" grpId="0"/>
      <p:bldP spid="123" grpId="0" animBg="1"/>
      <p:bldP spid="1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830507"/>
            <a:ext cx="2809875" cy="914400"/>
            <a:chOff x="0" y="1850567"/>
            <a:chExt cx="3746500" cy="1219200"/>
          </a:xfrm>
        </p:grpSpPr>
        <p:sp>
          <p:nvSpPr>
            <p:cNvPr id="4" name="MH_SubTitle_1"/>
            <p:cNvSpPr/>
            <p:nvPr>
              <p:custDataLst>
                <p:tags r:id="rId1"/>
              </p:custDataLst>
            </p:nvPr>
          </p:nvSpPr>
          <p:spPr>
            <a:xfrm>
              <a:off x="0" y="1850567"/>
              <a:ext cx="3746500" cy="1219200"/>
            </a:xfrm>
            <a:prstGeom prst="rect">
              <a:avLst/>
            </a:prstGeom>
            <a:solidFill>
              <a:schemeClr val="accent3">
                <a:alpha val="89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0" anchor="ctr"/>
            <a:lstStyle/>
            <a:p>
              <a:pPr>
                <a:defRPr/>
              </a:pPr>
              <a:endParaRPr lang="zh-CN" altLang="en-US" dirty="0">
                <a:solidFill>
                  <a:srgbClr val="FFFFFF"/>
                </a:solidFill>
                <a:latin typeface="微软雅黑" panose="020B0503020204020204" charset="-122"/>
                <a:ea typeface="微软雅黑" panose="020B0503020204020204" charset="-122"/>
              </a:endParaRPr>
            </a:p>
          </p:txBody>
        </p:sp>
        <p:sp>
          <p:nvSpPr>
            <p:cNvPr id="5" name="文本框 25"/>
            <p:cNvSpPr txBox="1"/>
            <p:nvPr/>
          </p:nvSpPr>
          <p:spPr>
            <a:xfrm>
              <a:off x="1538556" y="2151838"/>
              <a:ext cx="1631216" cy="677108"/>
            </a:xfrm>
            <a:prstGeom prst="rect">
              <a:avLst/>
            </a:prstGeom>
            <a:noFill/>
          </p:spPr>
          <p:txBody>
            <a:bodyPr wrap="none" rtlCol="0">
              <a:spAutoFit/>
            </a:bodyPr>
            <a:lstStyle/>
            <a:p>
              <a:r>
                <a:rPr lang="zh-CN" altLang="en-US" sz="2700" dirty="0">
                  <a:solidFill>
                    <a:srgbClr val="F7F7F7"/>
                  </a:solidFill>
                  <a:latin typeface="微软雅黑" panose="020B0503020204020204" charset="-122"/>
                  <a:ea typeface="微软雅黑" panose="020B0503020204020204" charset="-122"/>
                </a:rPr>
                <a:t>结束语</a:t>
              </a:r>
            </a:p>
          </p:txBody>
        </p:sp>
        <p:sp>
          <p:nvSpPr>
            <p:cNvPr id="8" name="KSO_Shape"/>
            <p:cNvSpPr/>
            <p:nvPr/>
          </p:nvSpPr>
          <p:spPr>
            <a:xfrm>
              <a:off x="896455" y="2185624"/>
              <a:ext cx="297096" cy="578758"/>
            </a:xfrm>
            <a:custGeom>
              <a:avLst/>
              <a:gdLst>
                <a:gd name="connsiteX0" fmla="*/ 788945 w 3886200"/>
                <a:gd name="connsiteY0" fmla="*/ 3994579 h 7565524"/>
                <a:gd name="connsiteX1" fmla="*/ 793367 w 3886200"/>
                <a:gd name="connsiteY1" fmla="*/ 4082152 h 7565524"/>
                <a:gd name="connsiteX2" fmla="*/ 1943100 w 3886200"/>
                <a:gd name="connsiteY2" fmla="*/ 5119688 h 7565524"/>
                <a:gd name="connsiteX3" fmla="*/ 3092833 w 3886200"/>
                <a:gd name="connsiteY3" fmla="*/ 4082152 h 7565524"/>
                <a:gd name="connsiteX4" fmla="*/ 3097256 w 3886200"/>
                <a:gd name="connsiteY4" fmla="*/ 3994579 h 7565524"/>
                <a:gd name="connsiteX5" fmla="*/ 3087777 w 3886200"/>
                <a:gd name="connsiteY5" fmla="*/ 4031441 h 7565524"/>
                <a:gd name="connsiteX6" fmla="*/ 1943100 w 3886200"/>
                <a:gd name="connsiteY6" fmla="*/ 4873587 h 7565524"/>
                <a:gd name="connsiteX7" fmla="*/ 798423 w 3886200"/>
                <a:gd name="connsiteY7" fmla="*/ 4031441 h 7565524"/>
                <a:gd name="connsiteX8" fmla="*/ 0 w 3886200"/>
                <a:gd name="connsiteY8" fmla="*/ 3009901 h 7565524"/>
                <a:gd name="connsiteX9" fmla="*/ 308086 w 3886200"/>
                <a:gd name="connsiteY9" fmla="*/ 3009901 h 7565524"/>
                <a:gd name="connsiteX10" fmla="*/ 308086 w 3886200"/>
                <a:gd name="connsiteY10" fmla="*/ 4175662 h 7565524"/>
                <a:gd name="connsiteX11" fmla="*/ 1943101 w 3886200"/>
                <a:gd name="connsiteY11" fmla="*/ 5810677 h 7565524"/>
                <a:gd name="connsiteX12" fmla="*/ 1943100 w 3886200"/>
                <a:gd name="connsiteY12" fmla="*/ 5810678 h 7565524"/>
                <a:gd name="connsiteX13" fmla="*/ 3578115 w 3886200"/>
                <a:gd name="connsiteY13" fmla="*/ 4175663 h 7565524"/>
                <a:gd name="connsiteX14" fmla="*/ 3578116 w 3886200"/>
                <a:gd name="connsiteY14" fmla="*/ 3009901 h 7565524"/>
                <a:gd name="connsiteX15" fmla="*/ 3886200 w 3886200"/>
                <a:gd name="connsiteY15" fmla="*/ 3009901 h 7565524"/>
                <a:gd name="connsiteX16" fmla="*/ 3886200 w 3886200"/>
                <a:gd name="connsiteY16" fmla="*/ 4235878 h 7565524"/>
                <a:gd name="connsiteX17" fmla="*/ 2520919 w 3886200"/>
                <a:gd name="connsiteY17" fmla="*/ 6091620 h 7565524"/>
                <a:gd name="connsiteX18" fmla="*/ 2336800 w 3886200"/>
                <a:gd name="connsiteY18" fmla="*/ 6138961 h 7565524"/>
                <a:gd name="connsiteX19" fmla="*/ 2336800 w 3886200"/>
                <a:gd name="connsiteY19" fmla="*/ 6591300 h 7565524"/>
                <a:gd name="connsiteX20" fmla="*/ 3062539 w 3886200"/>
                <a:gd name="connsiteY20" fmla="*/ 6591300 h 7565524"/>
                <a:gd name="connsiteX21" fmla="*/ 3549651 w 3886200"/>
                <a:gd name="connsiteY21" fmla="*/ 7078412 h 7565524"/>
                <a:gd name="connsiteX22" fmla="*/ 3549650 w 3886200"/>
                <a:gd name="connsiteY22" fmla="*/ 7078412 h 7565524"/>
                <a:gd name="connsiteX23" fmla="*/ 3062538 w 3886200"/>
                <a:gd name="connsiteY23" fmla="*/ 7565524 h 7565524"/>
                <a:gd name="connsiteX24" fmla="*/ 823662 w 3886200"/>
                <a:gd name="connsiteY24" fmla="*/ 7565523 h 7565524"/>
                <a:gd name="connsiteX25" fmla="*/ 346447 w 3886200"/>
                <a:gd name="connsiteY25" fmla="*/ 7176581 h 7565524"/>
                <a:gd name="connsiteX26" fmla="*/ 336550 w 3886200"/>
                <a:gd name="connsiteY26" fmla="*/ 7078412 h 7565524"/>
                <a:gd name="connsiteX27" fmla="*/ 346447 w 3886200"/>
                <a:gd name="connsiteY27" fmla="*/ 6980242 h 7565524"/>
                <a:gd name="connsiteX28" fmla="*/ 823662 w 3886200"/>
                <a:gd name="connsiteY28" fmla="*/ 6591300 h 7565524"/>
                <a:gd name="connsiteX29" fmla="*/ 1549400 w 3886200"/>
                <a:gd name="connsiteY29" fmla="*/ 6591300 h 7565524"/>
                <a:gd name="connsiteX30" fmla="*/ 1549400 w 3886200"/>
                <a:gd name="connsiteY30" fmla="*/ 6138961 h 7565524"/>
                <a:gd name="connsiteX31" fmla="*/ 1365282 w 3886200"/>
                <a:gd name="connsiteY31" fmla="*/ 6091620 h 7565524"/>
                <a:gd name="connsiteX32" fmla="*/ 0 w 3886200"/>
                <a:gd name="connsiteY32" fmla="*/ 4235878 h 7565524"/>
                <a:gd name="connsiteX33" fmla="*/ 622300 w 3886200"/>
                <a:gd name="connsiteY33" fmla="*/ 2818278 h 7565524"/>
                <a:gd name="connsiteX34" fmla="*/ 3263900 w 3886200"/>
                <a:gd name="connsiteY34" fmla="*/ 2818278 h 7565524"/>
                <a:gd name="connsiteX35" fmla="*/ 3263900 w 3886200"/>
                <a:gd name="connsiteY35" fmla="*/ 4152900 h 7565524"/>
                <a:gd name="connsiteX36" fmla="*/ 1943100 w 3886200"/>
                <a:gd name="connsiteY36" fmla="*/ 5473700 h 7565524"/>
                <a:gd name="connsiteX37" fmla="*/ 622300 w 3886200"/>
                <a:gd name="connsiteY37" fmla="*/ 4152900 h 7565524"/>
                <a:gd name="connsiteX38" fmla="*/ 622300 w 3886200"/>
                <a:gd name="connsiteY38" fmla="*/ 2432670 h 7565524"/>
                <a:gd name="connsiteX39" fmla="*/ 3263900 w 3886200"/>
                <a:gd name="connsiteY39" fmla="*/ 2432670 h 7565524"/>
                <a:gd name="connsiteX40" fmla="*/ 3263900 w 3886200"/>
                <a:gd name="connsiteY40" fmla="*/ 2655422 h 7565524"/>
                <a:gd name="connsiteX41" fmla="*/ 622300 w 3886200"/>
                <a:gd name="connsiteY41" fmla="*/ 2655422 h 7565524"/>
                <a:gd name="connsiteX42" fmla="*/ 622300 w 3886200"/>
                <a:gd name="connsiteY42" fmla="*/ 2047063 h 7565524"/>
                <a:gd name="connsiteX43" fmla="*/ 3263900 w 3886200"/>
                <a:gd name="connsiteY43" fmla="*/ 2047063 h 7565524"/>
                <a:gd name="connsiteX44" fmla="*/ 3263900 w 3886200"/>
                <a:gd name="connsiteY44" fmla="*/ 2269814 h 7565524"/>
                <a:gd name="connsiteX45" fmla="*/ 622300 w 3886200"/>
                <a:gd name="connsiteY45" fmla="*/ 2269814 h 7565524"/>
                <a:gd name="connsiteX46" fmla="*/ 622300 w 3886200"/>
                <a:gd name="connsiteY46" fmla="*/ 1661456 h 7565524"/>
                <a:gd name="connsiteX47" fmla="*/ 3263900 w 3886200"/>
                <a:gd name="connsiteY47" fmla="*/ 1661456 h 7565524"/>
                <a:gd name="connsiteX48" fmla="*/ 3263900 w 3886200"/>
                <a:gd name="connsiteY48" fmla="*/ 1884207 h 7565524"/>
                <a:gd name="connsiteX49" fmla="*/ 622300 w 3886200"/>
                <a:gd name="connsiteY49" fmla="*/ 1884207 h 7565524"/>
                <a:gd name="connsiteX50" fmla="*/ 1943100 w 3886200"/>
                <a:gd name="connsiteY50" fmla="*/ 0 h 7565524"/>
                <a:gd name="connsiteX51" fmla="*/ 3263900 w 3886200"/>
                <a:gd name="connsiteY51" fmla="*/ 1320800 h 7565524"/>
                <a:gd name="connsiteX52" fmla="*/ 3263900 w 3886200"/>
                <a:gd name="connsiteY52" fmla="*/ 1498600 h 7565524"/>
                <a:gd name="connsiteX53" fmla="*/ 622300 w 3886200"/>
                <a:gd name="connsiteY53" fmla="*/ 1498600 h 7565524"/>
                <a:gd name="connsiteX54" fmla="*/ 622300 w 3886200"/>
                <a:gd name="connsiteY54" fmla="*/ 1320800 h 7565524"/>
                <a:gd name="connsiteX55" fmla="*/ 1943100 w 3886200"/>
                <a:gd name="connsiteY55" fmla="*/ 0 h 756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886200" h="7565524">
                  <a:moveTo>
                    <a:pt x="788945" y="3994579"/>
                  </a:moveTo>
                  <a:lnTo>
                    <a:pt x="793367" y="4082152"/>
                  </a:lnTo>
                  <a:cubicBezTo>
                    <a:pt x="852550" y="4664920"/>
                    <a:pt x="1344717" y="5119688"/>
                    <a:pt x="1943100" y="5119688"/>
                  </a:cubicBezTo>
                  <a:cubicBezTo>
                    <a:pt x="2541483" y="5119688"/>
                    <a:pt x="3033650" y="4664920"/>
                    <a:pt x="3092833" y="4082152"/>
                  </a:cubicBezTo>
                  <a:lnTo>
                    <a:pt x="3097256" y="3994579"/>
                  </a:lnTo>
                  <a:lnTo>
                    <a:pt x="3087777" y="4031441"/>
                  </a:lnTo>
                  <a:cubicBezTo>
                    <a:pt x="2936026" y="4519338"/>
                    <a:pt x="2480933" y="4873587"/>
                    <a:pt x="1943100" y="4873587"/>
                  </a:cubicBezTo>
                  <a:cubicBezTo>
                    <a:pt x="1405268" y="4873587"/>
                    <a:pt x="950175" y="4519338"/>
                    <a:pt x="798423" y="4031441"/>
                  </a:cubicBezTo>
                  <a:close/>
                  <a:moveTo>
                    <a:pt x="0" y="3009901"/>
                  </a:moveTo>
                  <a:lnTo>
                    <a:pt x="308086" y="3009901"/>
                  </a:lnTo>
                  <a:lnTo>
                    <a:pt x="308086" y="4175662"/>
                  </a:lnTo>
                  <a:cubicBezTo>
                    <a:pt x="308086" y="5078656"/>
                    <a:pt x="1040107" y="5810677"/>
                    <a:pt x="1943101" y="5810677"/>
                  </a:cubicBezTo>
                  <a:lnTo>
                    <a:pt x="1943100" y="5810678"/>
                  </a:lnTo>
                  <a:cubicBezTo>
                    <a:pt x="2846094" y="5810678"/>
                    <a:pt x="3578115" y="5078657"/>
                    <a:pt x="3578115" y="4175663"/>
                  </a:cubicBezTo>
                  <a:lnTo>
                    <a:pt x="3578116" y="3009901"/>
                  </a:lnTo>
                  <a:lnTo>
                    <a:pt x="3886200" y="3009901"/>
                  </a:lnTo>
                  <a:lnTo>
                    <a:pt x="3886200" y="4235878"/>
                  </a:lnTo>
                  <a:cubicBezTo>
                    <a:pt x="3886200" y="5107807"/>
                    <a:pt x="3311893" y="5845601"/>
                    <a:pt x="2520919" y="6091620"/>
                  </a:cubicBezTo>
                  <a:lnTo>
                    <a:pt x="2336800" y="6138961"/>
                  </a:lnTo>
                  <a:lnTo>
                    <a:pt x="2336800" y="6591300"/>
                  </a:lnTo>
                  <a:lnTo>
                    <a:pt x="3062539" y="6591300"/>
                  </a:lnTo>
                  <a:cubicBezTo>
                    <a:pt x="3331564" y="6591300"/>
                    <a:pt x="3549651" y="6809387"/>
                    <a:pt x="3549651" y="7078412"/>
                  </a:cubicBezTo>
                  <a:lnTo>
                    <a:pt x="3549650" y="7078412"/>
                  </a:lnTo>
                  <a:cubicBezTo>
                    <a:pt x="3549650" y="7347437"/>
                    <a:pt x="3331563" y="7565524"/>
                    <a:pt x="3062538" y="7565524"/>
                  </a:cubicBezTo>
                  <a:lnTo>
                    <a:pt x="823662" y="7565523"/>
                  </a:lnTo>
                  <a:cubicBezTo>
                    <a:pt x="588265" y="7565523"/>
                    <a:pt x="391868" y="7398550"/>
                    <a:pt x="346447" y="7176581"/>
                  </a:cubicBezTo>
                  <a:lnTo>
                    <a:pt x="336550" y="7078412"/>
                  </a:lnTo>
                  <a:lnTo>
                    <a:pt x="346447" y="6980242"/>
                  </a:lnTo>
                  <a:cubicBezTo>
                    <a:pt x="391868" y="6758273"/>
                    <a:pt x="588265" y="6591300"/>
                    <a:pt x="823662" y="6591300"/>
                  </a:cubicBezTo>
                  <a:lnTo>
                    <a:pt x="1549400" y="6591300"/>
                  </a:lnTo>
                  <a:lnTo>
                    <a:pt x="1549400" y="6138961"/>
                  </a:lnTo>
                  <a:lnTo>
                    <a:pt x="1365282" y="6091620"/>
                  </a:lnTo>
                  <a:cubicBezTo>
                    <a:pt x="574307" y="5845601"/>
                    <a:pt x="0" y="5107807"/>
                    <a:pt x="0" y="4235878"/>
                  </a:cubicBezTo>
                  <a:close/>
                  <a:moveTo>
                    <a:pt x="622300" y="2818278"/>
                  </a:moveTo>
                  <a:lnTo>
                    <a:pt x="3263900" y="2818278"/>
                  </a:lnTo>
                  <a:lnTo>
                    <a:pt x="3263900" y="4152900"/>
                  </a:lnTo>
                  <a:cubicBezTo>
                    <a:pt x="3263900" y="4882358"/>
                    <a:pt x="2672558" y="5473700"/>
                    <a:pt x="1943100" y="5473700"/>
                  </a:cubicBezTo>
                  <a:cubicBezTo>
                    <a:pt x="1213642" y="5473700"/>
                    <a:pt x="622300" y="4882358"/>
                    <a:pt x="622300" y="4152900"/>
                  </a:cubicBezTo>
                  <a:close/>
                  <a:moveTo>
                    <a:pt x="622300" y="2432670"/>
                  </a:moveTo>
                  <a:lnTo>
                    <a:pt x="3263900" y="2432670"/>
                  </a:lnTo>
                  <a:lnTo>
                    <a:pt x="3263900" y="2655422"/>
                  </a:lnTo>
                  <a:lnTo>
                    <a:pt x="622300" y="2655422"/>
                  </a:lnTo>
                  <a:close/>
                  <a:moveTo>
                    <a:pt x="622300" y="2047063"/>
                  </a:moveTo>
                  <a:lnTo>
                    <a:pt x="3263900" y="2047063"/>
                  </a:lnTo>
                  <a:lnTo>
                    <a:pt x="3263900" y="2269814"/>
                  </a:lnTo>
                  <a:lnTo>
                    <a:pt x="622300" y="2269814"/>
                  </a:lnTo>
                  <a:close/>
                  <a:moveTo>
                    <a:pt x="622300" y="1661456"/>
                  </a:moveTo>
                  <a:lnTo>
                    <a:pt x="3263900" y="1661456"/>
                  </a:lnTo>
                  <a:lnTo>
                    <a:pt x="3263900" y="1884207"/>
                  </a:lnTo>
                  <a:lnTo>
                    <a:pt x="622300" y="1884207"/>
                  </a:lnTo>
                  <a:close/>
                  <a:moveTo>
                    <a:pt x="1943100" y="0"/>
                  </a:moveTo>
                  <a:cubicBezTo>
                    <a:pt x="2672558" y="0"/>
                    <a:pt x="3263900" y="591342"/>
                    <a:pt x="3263900" y="1320800"/>
                  </a:cubicBezTo>
                  <a:lnTo>
                    <a:pt x="3263900" y="1498600"/>
                  </a:lnTo>
                  <a:lnTo>
                    <a:pt x="622300" y="1498600"/>
                  </a:lnTo>
                  <a:lnTo>
                    <a:pt x="622300" y="1320800"/>
                  </a:lnTo>
                  <a:cubicBezTo>
                    <a:pt x="622300" y="591342"/>
                    <a:pt x="1213642" y="0"/>
                    <a:pt x="1943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微软雅黑" panose="020B0503020204020204" charset="-122"/>
                <a:ea typeface="微软雅黑" panose="020B0503020204020204" charset="-122"/>
              </a:endParaRPr>
            </a:p>
          </p:txBody>
        </p:sp>
      </p:grpSp>
      <p:grpSp>
        <p:nvGrpSpPr>
          <p:cNvPr id="9" name="组合 8"/>
          <p:cNvGrpSpPr/>
          <p:nvPr/>
        </p:nvGrpSpPr>
        <p:grpSpPr>
          <a:xfrm>
            <a:off x="5896769" y="1322093"/>
            <a:ext cx="2368253" cy="2368253"/>
            <a:chOff x="304800" y="673100"/>
            <a:chExt cx="4000500" cy="4000500"/>
          </a:xfrm>
          <a:gradFill>
            <a:gsLst>
              <a:gs pos="0">
                <a:schemeClr val="accent1">
                  <a:lumMod val="75000"/>
                </a:schemeClr>
              </a:gs>
              <a:gs pos="100000">
                <a:schemeClr val="accent1"/>
              </a:gs>
            </a:gsLst>
            <a:lin ang="5400000" scaled="0"/>
          </a:gradFill>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pFill/>
            <a:ln w="25400" cap="flat" cmpd="sng" algn="ctr">
              <a:gradFill>
                <a:gsLst>
                  <a:gs pos="0">
                    <a:schemeClr val="accent1"/>
                  </a:gs>
                  <a:gs pos="100000">
                    <a:schemeClr val="accent1">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11" name="椭圆 10"/>
            <p:cNvSpPr/>
            <p:nvPr/>
          </p:nvSpPr>
          <p:spPr>
            <a:xfrm>
              <a:off x="392112" y="760412"/>
              <a:ext cx="3825873" cy="382587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12" name="组合 11"/>
          <p:cNvGrpSpPr/>
          <p:nvPr/>
        </p:nvGrpSpPr>
        <p:grpSpPr>
          <a:xfrm>
            <a:off x="7268369" y="972344"/>
            <a:ext cx="956002" cy="956000"/>
            <a:chOff x="304800" y="673100"/>
            <a:chExt cx="4000500" cy="4000500"/>
          </a:xfrm>
          <a:gradFill>
            <a:gsLst>
              <a:gs pos="0">
                <a:schemeClr val="accent5">
                  <a:lumMod val="75000"/>
                </a:schemeClr>
              </a:gs>
              <a:gs pos="100000">
                <a:schemeClr val="accent5"/>
              </a:gs>
            </a:gsLst>
            <a:lin ang="5400000" scaled="0"/>
          </a:gradFill>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w="25400" cap="flat" cmpd="sng" algn="ctr">
              <a:gradFill>
                <a:gsLst>
                  <a:gs pos="0">
                    <a:schemeClr val="accent5"/>
                  </a:gs>
                  <a:gs pos="100000">
                    <a:schemeClr val="accent5">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14" name="椭圆 13"/>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15" name="组合 14"/>
          <p:cNvGrpSpPr/>
          <p:nvPr/>
        </p:nvGrpSpPr>
        <p:grpSpPr>
          <a:xfrm>
            <a:off x="5342239" y="667544"/>
            <a:ext cx="1240330" cy="1240328"/>
            <a:chOff x="304800" y="673100"/>
            <a:chExt cx="4000500" cy="4000500"/>
          </a:xfrm>
          <a:gradFill>
            <a:gsLst>
              <a:gs pos="0">
                <a:schemeClr val="accent3">
                  <a:lumMod val="75000"/>
                </a:schemeClr>
              </a:gs>
              <a:gs pos="100000">
                <a:schemeClr val="accent3"/>
              </a:gs>
            </a:gsLst>
            <a:lin ang="5400000" scaled="0"/>
          </a:gradFill>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pFill/>
            <a:ln w="25400" cap="flat" cmpd="sng" algn="ctr">
              <a:gradFill>
                <a:gsLst>
                  <a:gs pos="0">
                    <a:schemeClr val="accent3"/>
                  </a:gs>
                  <a:gs pos="100000">
                    <a:schemeClr val="accent3">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17" name="椭圆 16"/>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18" name="组合 17"/>
          <p:cNvGrpSpPr/>
          <p:nvPr/>
        </p:nvGrpSpPr>
        <p:grpSpPr>
          <a:xfrm>
            <a:off x="6295113" y="3236373"/>
            <a:ext cx="1125656" cy="1125655"/>
            <a:chOff x="304800" y="673100"/>
            <a:chExt cx="4000500" cy="4000500"/>
          </a:xfrm>
          <a:gradFill>
            <a:gsLst>
              <a:gs pos="0">
                <a:schemeClr val="accent4">
                  <a:lumMod val="75000"/>
                </a:schemeClr>
              </a:gs>
              <a:gs pos="100000">
                <a:schemeClr val="accent4"/>
              </a:gs>
            </a:gsLst>
            <a:lin ang="5400000" scaled="0"/>
          </a:gradFill>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pFill/>
            <a:ln w="25400" cap="flat" cmpd="sng" algn="ctr">
              <a:gradFill>
                <a:gsLst>
                  <a:gs pos="0">
                    <a:schemeClr val="accent4"/>
                  </a:gs>
                  <a:gs pos="100000">
                    <a:schemeClr val="accent4">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20" name="椭圆 19"/>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21" name="组合 20"/>
          <p:cNvGrpSpPr/>
          <p:nvPr/>
        </p:nvGrpSpPr>
        <p:grpSpPr>
          <a:xfrm>
            <a:off x="5163877" y="4080553"/>
            <a:ext cx="398984" cy="398984"/>
            <a:chOff x="304800" y="673100"/>
            <a:chExt cx="4000500" cy="4000500"/>
          </a:xfrm>
          <a:gradFill>
            <a:gsLst>
              <a:gs pos="0">
                <a:schemeClr val="accent3">
                  <a:lumMod val="75000"/>
                </a:schemeClr>
              </a:gs>
              <a:gs pos="100000">
                <a:schemeClr val="accent3"/>
              </a:gs>
            </a:gsLst>
            <a:lin ang="5400000" scaled="0"/>
          </a:grad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w="25400" cap="flat" cmpd="sng" algn="ctr">
              <a:gradFill>
                <a:gsLst>
                  <a:gs pos="0">
                    <a:schemeClr val="accent3"/>
                  </a:gs>
                  <a:gs pos="100000">
                    <a:schemeClr val="accent3">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23" name="椭圆 2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24" name="组合 23"/>
          <p:cNvGrpSpPr/>
          <p:nvPr/>
        </p:nvGrpSpPr>
        <p:grpSpPr>
          <a:xfrm>
            <a:off x="5849902" y="3490854"/>
            <a:ext cx="398984" cy="398984"/>
            <a:chOff x="304800" y="673100"/>
            <a:chExt cx="4000500" cy="4000500"/>
          </a:xfrm>
          <a:gradFill>
            <a:gsLst>
              <a:gs pos="0">
                <a:schemeClr val="accent1">
                  <a:lumMod val="75000"/>
                </a:schemeClr>
              </a:gs>
              <a:gs pos="100000">
                <a:schemeClr val="accent1"/>
              </a:gs>
            </a:gsLst>
            <a:lin ang="5400000" scaled="0"/>
          </a:gradFill>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pFill/>
            <a:ln w="25400" cap="flat" cmpd="sng" algn="ctr">
              <a:gradFill>
                <a:gsLst>
                  <a:gs pos="0">
                    <a:schemeClr val="accent1"/>
                  </a:gs>
                  <a:gs pos="100000">
                    <a:schemeClr val="accent1">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26" name="椭圆 25"/>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sp>
        <p:nvSpPr>
          <p:cNvPr id="27" name="矩形 26"/>
          <p:cNvSpPr/>
          <p:nvPr/>
        </p:nvSpPr>
        <p:spPr>
          <a:xfrm>
            <a:off x="7300145" y="1192703"/>
            <a:ext cx="903361" cy="523220"/>
          </a:xfrm>
          <a:prstGeom prst="rect">
            <a:avLst/>
          </a:prstGeom>
        </p:spPr>
        <p:txBody>
          <a:bodyPr wrap="square">
            <a:spAutoFit/>
          </a:bodyPr>
          <a:lstStyle/>
          <a:p>
            <a:pPr algn="ctr">
              <a:defRPr/>
            </a:pPr>
            <a:r>
              <a:rPr lang="zh-CN" altLang="en-US" kern="0" dirty="0">
                <a:solidFill>
                  <a:schemeClr val="bg1"/>
                </a:solidFill>
                <a:latin typeface="微软雅黑" panose="020B0503020204020204" charset="-122"/>
                <a:ea typeface="微软雅黑" panose="020B0503020204020204" charset="-122"/>
              </a:rPr>
              <a:t>共</a:t>
            </a:r>
            <a:r>
              <a:rPr lang="zh-CN" altLang="en-US" kern="0" dirty="0" smtClean="0">
                <a:solidFill>
                  <a:schemeClr val="bg1"/>
                </a:solidFill>
                <a:latin typeface="微软雅黑" panose="020B0503020204020204" charset="-122"/>
                <a:ea typeface="微软雅黑" panose="020B0503020204020204" charset="-122"/>
              </a:rPr>
              <a:t>创</a:t>
            </a:r>
            <a:endParaRPr lang="en-US" altLang="zh-CN" kern="0" dirty="0" smtClean="0">
              <a:solidFill>
                <a:schemeClr val="bg1"/>
              </a:solidFill>
              <a:latin typeface="微软雅黑" panose="020B0503020204020204" charset="-122"/>
              <a:ea typeface="微软雅黑" panose="020B0503020204020204" charset="-122"/>
            </a:endParaRPr>
          </a:p>
          <a:p>
            <a:pPr algn="ctr">
              <a:defRPr/>
            </a:pPr>
            <a:r>
              <a:rPr lang="zh-CN" altLang="en-US" kern="0" dirty="0" smtClean="0">
                <a:solidFill>
                  <a:schemeClr val="bg1"/>
                </a:solidFill>
                <a:latin typeface="微软雅黑" panose="020B0503020204020204" charset="-122"/>
                <a:ea typeface="微软雅黑" panose="020B0503020204020204" charset="-122"/>
              </a:rPr>
              <a:t>未来</a:t>
            </a:r>
            <a:endParaRPr lang="zh-CN" altLang="en-US" kern="0" dirty="0">
              <a:solidFill>
                <a:schemeClr val="bg1"/>
              </a:solidFill>
              <a:latin typeface="微软雅黑" panose="020B0503020204020204" charset="-122"/>
              <a:ea typeface="微软雅黑" panose="020B0503020204020204" charset="-122"/>
            </a:endParaRPr>
          </a:p>
        </p:txBody>
      </p:sp>
      <p:sp>
        <p:nvSpPr>
          <p:cNvPr id="28" name="矩形 27"/>
          <p:cNvSpPr/>
          <p:nvPr/>
        </p:nvSpPr>
        <p:spPr>
          <a:xfrm>
            <a:off x="6473814" y="3452758"/>
            <a:ext cx="813558" cy="523220"/>
          </a:xfrm>
          <a:prstGeom prst="rect">
            <a:avLst/>
          </a:prstGeom>
          <a:ln>
            <a:noFill/>
          </a:ln>
        </p:spPr>
        <p:txBody>
          <a:bodyPr wrap="square">
            <a:spAutoFit/>
          </a:bodyPr>
          <a:lstStyle/>
          <a:p>
            <a:pPr algn="ctr">
              <a:defRPr/>
            </a:pPr>
            <a:r>
              <a:rPr lang="zh-CN" altLang="en-US" kern="0" dirty="0" smtClean="0">
                <a:solidFill>
                  <a:schemeClr val="bg1"/>
                </a:solidFill>
                <a:latin typeface="微软雅黑" panose="020B0503020204020204" charset="-122"/>
                <a:ea typeface="微软雅黑" panose="020B0503020204020204" charset="-122"/>
              </a:rPr>
              <a:t>沸腾</a:t>
            </a:r>
            <a:endParaRPr lang="en-US" altLang="zh-CN" kern="0" dirty="0" smtClean="0">
              <a:solidFill>
                <a:schemeClr val="bg1"/>
              </a:solidFill>
              <a:latin typeface="微软雅黑" panose="020B0503020204020204" charset="-122"/>
              <a:ea typeface="微软雅黑" panose="020B0503020204020204" charset="-122"/>
            </a:endParaRPr>
          </a:p>
          <a:p>
            <a:pPr algn="ctr">
              <a:defRPr/>
            </a:pPr>
            <a:r>
              <a:rPr lang="zh-CN" altLang="en-US" kern="0" dirty="0" smtClean="0">
                <a:solidFill>
                  <a:schemeClr val="bg1"/>
                </a:solidFill>
                <a:latin typeface="微软雅黑" panose="020B0503020204020204" charset="-122"/>
                <a:ea typeface="微软雅黑" panose="020B0503020204020204" charset="-122"/>
              </a:rPr>
              <a:t>理想</a:t>
            </a:r>
            <a:endParaRPr lang="zh-CN" altLang="en-US" kern="0" dirty="0">
              <a:solidFill>
                <a:schemeClr val="bg1"/>
              </a:solidFill>
              <a:latin typeface="微软雅黑" panose="020B0503020204020204" charset="-122"/>
              <a:ea typeface="微软雅黑" panose="020B0503020204020204" charset="-122"/>
            </a:endParaRPr>
          </a:p>
        </p:txBody>
      </p:sp>
      <p:sp>
        <p:nvSpPr>
          <p:cNvPr id="29" name="矩形 28"/>
          <p:cNvSpPr/>
          <p:nvPr/>
        </p:nvSpPr>
        <p:spPr>
          <a:xfrm>
            <a:off x="5526331" y="1011813"/>
            <a:ext cx="870930" cy="523220"/>
          </a:xfrm>
          <a:prstGeom prst="rect">
            <a:avLst/>
          </a:prstGeom>
          <a:ln>
            <a:noFill/>
          </a:ln>
        </p:spPr>
        <p:txBody>
          <a:bodyPr wrap="square">
            <a:spAutoFit/>
          </a:bodyPr>
          <a:lstStyle/>
          <a:p>
            <a:pPr algn="ctr">
              <a:defRPr/>
            </a:pPr>
            <a:r>
              <a:rPr lang="zh-CN" altLang="en-US" kern="0" dirty="0" smtClean="0">
                <a:solidFill>
                  <a:schemeClr val="bg1"/>
                </a:solidFill>
                <a:latin typeface="微软雅黑" panose="020B0503020204020204" charset="-122"/>
                <a:ea typeface="微软雅黑" panose="020B0503020204020204" charset="-122"/>
              </a:rPr>
              <a:t>燃烧</a:t>
            </a:r>
            <a:endParaRPr lang="en-US" altLang="zh-CN" kern="0" dirty="0" smtClean="0">
              <a:solidFill>
                <a:schemeClr val="bg1"/>
              </a:solidFill>
              <a:latin typeface="微软雅黑" panose="020B0503020204020204" charset="-122"/>
              <a:ea typeface="微软雅黑" panose="020B0503020204020204" charset="-122"/>
            </a:endParaRPr>
          </a:p>
          <a:p>
            <a:pPr algn="ctr">
              <a:defRPr/>
            </a:pPr>
            <a:r>
              <a:rPr lang="zh-CN" altLang="en-US" kern="0" dirty="0" smtClean="0">
                <a:solidFill>
                  <a:schemeClr val="bg1"/>
                </a:solidFill>
                <a:latin typeface="微软雅黑" panose="020B0503020204020204" charset="-122"/>
                <a:ea typeface="微软雅黑" panose="020B0503020204020204" charset="-122"/>
              </a:rPr>
              <a:t>激情</a:t>
            </a:r>
            <a:endParaRPr lang="zh-CN" altLang="en-US" kern="0" dirty="0">
              <a:solidFill>
                <a:schemeClr val="bg1"/>
              </a:solidFill>
              <a:latin typeface="微软雅黑" panose="020B0503020204020204" charset="-122"/>
              <a:ea typeface="微软雅黑" panose="020B0503020204020204" charset="-122"/>
            </a:endParaRPr>
          </a:p>
        </p:txBody>
      </p:sp>
      <p:grpSp>
        <p:nvGrpSpPr>
          <p:cNvPr id="30" name="组合 29"/>
          <p:cNvGrpSpPr/>
          <p:nvPr/>
        </p:nvGrpSpPr>
        <p:grpSpPr>
          <a:xfrm>
            <a:off x="5311177" y="2312969"/>
            <a:ext cx="781445" cy="781444"/>
            <a:chOff x="304800" y="673100"/>
            <a:chExt cx="4000500" cy="4000500"/>
          </a:xfrm>
          <a:gradFill>
            <a:gsLst>
              <a:gs pos="0">
                <a:schemeClr val="accent2">
                  <a:lumMod val="75000"/>
                </a:schemeClr>
              </a:gs>
              <a:gs pos="100000">
                <a:schemeClr val="accent2"/>
              </a:gs>
            </a:gsLst>
            <a:lin ang="5400000" scaled="0"/>
          </a:gradFill>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pFill/>
            <a:ln w="25400" cap="flat" cmpd="sng" algn="ctr">
              <a:gradFill>
                <a:gsLst>
                  <a:gs pos="0">
                    <a:schemeClr val="accent2"/>
                  </a:gs>
                  <a:gs pos="100000">
                    <a:schemeClr val="accent2">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32" name="椭圆 31"/>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sp>
        <p:nvSpPr>
          <p:cNvPr id="33" name="矩形 32"/>
          <p:cNvSpPr/>
          <p:nvPr/>
        </p:nvSpPr>
        <p:spPr>
          <a:xfrm>
            <a:off x="5325128" y="2442081"/>
            <a:ext cx="750438" cy="523220"/>
          </a:xfrm>
          <a:prstGeom prst="rect">
            <a:avLst/>
          </a:prstGeom>
        </p:spPr>
        <p:txBody>
          <a:bodyPr wrap="square">
            <a:spAutoFit/>
          </a:bodyPr>
          <a:lstStyle/>
          <a:p>
            <a:pPr algn="ctr">
              <a:defRPr/>
            </a:pPr>
            <a:r>
              <a:rPr lang="zh-CN" altLang="en-US" sz="1400" kern="0" dirty="0" smtClean="0">
                <a:solidFill>
                  <a:schemeClr val="bg1"/>
                </a:solidFill>
                <a:latin typeface="微软雅黑" panose="020B0503020204020204" charset="-122"/>
                <a:ea typeface="微软雅黑" panose="020B0503020204020204" charset="-122"/>
              </a:rPr>
              <a:t>团结</a:t>
            </a:r>
            <a:endParaRPr lang="en-US" altLang="zh-CN" sz="1400" kern="0" dirty="0" smtClean="0">
              <a:solidFill>
                <a:schemeClr val="bg1"/>
              </a:solidFill>
              <a:latin typeface="微软雅黑" panose="020B0503020204020204" charset="-122"/>
              <a:ea typeface="微软雅黑" panose="020B0503020204020204" charset="-122"/>
            </a:endParaRPr>
          </a:p>
          <a:p>
            <a:pPr algn="ctr">
              <a:defRPr/>
            </a:pPr>
            <a:r>
              <a:rPr lang="zh-CN" altLang="en-US" sz="1400" kern="0" dirty="0" smtClean="0">
                <a:solidFill>
                  <a:schemeClr val="bg1"/>
                </a:solidFill>
                <a:latin typeface="微软雅黑" panose="020B0503020204020204" charset="-122"/>
                <a:ea typeface="微软雅黑" panose="020B0503020204020204" charset="-122"/>
              </a:rPr>
              <a:t>拼搏</a:t>
            </a:r>
            <a:endParaRPr lang="zh-CN" altLang="en-US" sz="1400" kern="0" dirty="0">
              <a:solidFill>
                <a:schemeClr val="bg1"/>
              </a:solidFill>
              <a:latin typeface="微软雅黑" panose="020B0503020204020204" charset="-122"/>
              <a:ea typeface="微软雅黑" panose="020B0503020204020204" charset="-122"/>
            </a:endParaRPr>
          </a:p>
        </p:txBody>
      </p:sp>
      <p:sp>
        <p:nvSpPr>
          <p:cNvPr id="34" name="Rectangle 370" descr="2"/>
          <p:cNvSpPr>
            <a:spLocks noChangeArrowheads="1"/>
          </p:cNvSpPr>
          <p:nvPr/>
        </p:nvSpPr>
        <p:spPr bwMode="gray">
          <a:xfrm>
            <a:off x="6017419" y="1734344"/>
            <a:ext cx="1555750" cy="91440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defTabSz="457200" fontAlgn="base">
              <a:spcBef>
                <a:spcPct val="0"/>
              </a:spcBef>
              <a:spcAft>
                <a:spcPct val="0"/>
              </a:spcAft>
            </a:pPr>
            <a:r>
              <a:rPr lang="zh-CN" altLang="en-US" sz="5400" dirty="0">
                <a:solidFill>
                  <a:schemeClr val="bg1"/>
                </a:solidFill>
                <a:latin typeface="微软雅黑" panose="020B0503020204020204" charset="-122"/>
                <a:ea typeface="微软雅黑" panose="020B0503020204020204" charset="-122"/>
              </a:rPr>
              <a:t>发展</a:t>
            </a:r>
          </a:p>
        </p:txBody>
      </p:sp>
      <p:sp>
        <p:nvSpPr>
          <p:cNvPr id="35" name="Rectangle 371" descr="2"/>
          <p:cNvSpPr>
            <a:spLocks noChangeArrowheads="1"/>
          </p:cNvSpPr>
          <p:nvPr/>
        </p:nvSpPr>
        <p:spPr bwMode="gray">
          <a:xfrm>
            <a:off x="6855619" y="2420144"/>
            <a:ext cx="869950" cy="503237"/>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defTabSz="457200" fontAlgn="base">
              <a:spcBef>
                <a:spcPct val="0"/>
              </a:spcBef>
              <a:spcAft>
                <a:spcPct val="0"/>
              </a:spcAft>
            </a:pPr>
            <a:r>
              <a:rPr lang="zh-CN" altLang="en-US" sz="2700" dirty="0">
                <a:solidFill>
                  <a:schemeClr val="bg1"/>
                </a:solidFill>
                <a:latin typeface="微软雅黑" panose="020B0503020204020204" charset="-122"/>
                <a:ea typeface="微软雅黑" panose="020B0503020204020204" charset="-122"/>
              </a:rPr>
              <a:t>创新</a:t>
            </a:r>
          </a:p>
        </p:txBody>
      </p:sp>
      <p:sp>
        <p:nvSpPr>
          <p:cNvPr id="36" name="Rectangle 371" descr="2"/>
          <p:cNvSpPr>
            <a:spLocks noChangeArrowheads="1"/>
          </p:cNvSpPr>
          <p:nvPr/>
        </p:nvSpPr>
        <p:spPr bwMode="gray">
          <a:xfrm>
            <a:off x="6009939" y="2777167"/>
            <a:ext cx="2162388" cy="323165"/>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defTabSz="457200" fontAlgn="base">
              <a:spcBef>
                <a:spcPct val="0"/>
              </a:spcBef>
              <a:spcAft>
                <a:spcPct val="0"/>
              </a:spcAft>
            </a:pPr>
            <a:r>
              <a:rPr lang="en-US" altLang="zh-CN" sz="1500" dirty="0" smtClean="0">
                <a:solidFill>
                  <a:schemeClr val="bg1"/>
                </a:solidFill>
                <a:latin typeface="微软雅黑" panose="020B0503020204020204" charset="-122"/>
                <a:ea typeface="微软雅黑" panose="020B0503020204020204" charset="-122"/>
              </a:rPr>
              <a:t>FAZHANCHUANGXIN</a:t>
            </a:r>
            <a:endParaRPr lang="zh-CN" altLang="en-US" sz="1500" dirty="0">
              <a:solidFill>
                <a:schemeClr val="bg1"/>
              </a:solidFill>
              <a:latin typeface="微软雅黑" panose="020B0503020204020204" charset="-122"/>
              <a:ea typeface="微软雅黑" panose="020B0503020204020204" charset="-122"/>
            </a:endParaRPr>
          </a:p>
        </p:txBody>
      </p:sp>
      <p:sp>
        <p:nvSpPr>
          <p:cNvPr id="38" name="TextBox 37"/>
          <p:cNvSpPr txBox="1"/>
          <p:nvPr/>
        </p:nvSpPr>
        <p:spPr>
          <a:xfrm>
            <a:off x="625737" y="1903021"/>
            <a:ext cx="4353360" cy="789465"/>
          </a:xfrm>
          <a:prstGeom prst="rect">
            <a:avLst/>
          </a:prstGeom>
          <a:noFill/>
        </p:spPr>
        <p:txBody>
          <a:bodyPr wrap="square" lIns="68598" tIns="34299" rIns="68598" bIns="34299" rtlCol="0">
            <a:spAutoFit/>
          </a:bodyPr>
          <a:lstStyle/>
          <a:p>
            <a:pPr>
              <a:lnSpc>
                <a:spcPct val="130000"/>
              </a:lnSpc>
              <a:defRPr/>
            </a:pPr>
            <a:r>
              <a:rPr lang="zh-CN" altLang="en-US" sz="1800" b="1" dirty="0" smtClean="0">
                <a:latin typeface="微软雅黑" pitchFamily="34" charset="-122"/>
                <a:ea typeface="微软雅黑" pitchFamily="34" charset="-122"/>
              </a:rPr>
              <a:t>长远的发展才是我们一直想要的结果，请大家相信未来可期。</a:t>
            </a:r>
            <a:endParaRPr lang="zh-CN" altLang="en-US" sz="1800" b="1" kern="0" dirty="0">
              <a:solidFill>
                <a:srgbClr val="7F7F7F">
                  <a:lumMod val="50000"/>
                </a:srgbClr>
              </a:solidFill>
              <a:latin typeface="微软雅黑" pitchFamily="34" charset="-122"/>
              <a:ea typeface="微软雅黑" pitchFamily="34" charset="-122"/>
            </a:endParaRPr>
          </a:p>
        </p:txBody>
      </p:sp>
      <p:pic>
        <p:nvPicPr>
          <p:cNvPr id="37" name="Picture 3" descr="E:\1-于志斌\7-学校PPT及宣传视频\3-学校校徽\西电校徽\西电红黑图标.png"/>
          <p:cNvPicPr>
            <a:picLocks noChangeAspect="1" noChangeArrowheads="1"/>
          </p:cNvPicPr>
          <p:nvPr/>
        </p:nvPicPr>
        <p:blipFill>
          <a:blip r:embed="rId3"/>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par>
                                <p:cTn id="15" presetID="2" presetClass="entr" presetSubtype="9" fill="hold" nodeType="withEffect">
                                  <p:stCondLst>
                                    <p:cond delay="40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par>
                                <p:cTn id="19" presetID="2" presetClass="entr" presetSubtype="12" fill="hold" nodeType="withEffect">
                                  <p:stCondLst>
                                    <p:cond delay="2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0-#ppt_w/2"/>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par>
                                <p:cTn id="23" presetID="2" presetClass="entr" presetSubtype="1" fill="hold" nodeType="withEffect">
                                  <p:stCondLst>
                                    <p:cond delay="40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0-#ppt_h/2"/>
                                          </p:val>
                                        </p:tav>
                                        <p:tav tm="100000">
                                          <p:val>
                                            <p:strVal val="#ppt_y"/>
                                          </p:val>
                                        </p:tav>
                                      </p:tavLst>
                                    </p:anim>
                                  </p:childTnLst>
                                </p:cTn>
                              </p:par>
                              <p:par>
                                <p:cTn id="27" presetID="2" presetClass="entr" presetSubtype="3" fill="hold" nodeType="withEffect">
                                  <p:stCondLst>
                                    <p:cond delay="10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0-#ppt_h/2"/>
                                          </p:val>
                                        </p:tav>
                                        <p:tav tm="100000">
                                          <p:val>
                                            <p:strVal val="#ppt_y"/>
                                          </p:val>
                                        </p:tav>
                                      </p:tavLst>
                                    </p:anim>
                                  </p:childTnLst>
                                </p:cTn>
                              </p:par>
                              <p:par>
                                <p:cTn id="31" presetID="2" presetClass="entr" presetSubtype="2" fill="hold" nodeType="withEffect">
                                  <p:stCondLst>
                                    <p:cond delay="30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1+#ppt_w/2"/>
                                          </p:val>
                                        </p:tav>
                                        <p:tav tm="100000">
                                          <p:val>
                                            <p:strVal val="#ppt_x"/>
                                          </p:val>
                                        </p:tav>
                                      </p:tavLst>
                                    </p:anim>
                                    <p:anim calcmode="lin" valueType="num">
                                      <p:cBhvr additive="base">
                                        <p:cTn id="34" dur="500" fill="hold"/>
                                        <p:tgtEl>
                                          <p:spTgt spid="24"/>
                                        </p:tgtEl>
                                        <p:attrNameLst>
                                          <p:attrName>ppt_y</p:attrName>
                                        </p:attrNameLst>
                                      </p:cBhvr>
                                      <p:tavLst>
                                        <p:tav tm="0">
                                          <p:val>
                                            <p:strVal val="#ppt_y"/>
                                          </p:val>
                                        </p:tav>
                                        <p:tav tm="100000">
                                          <p:val>
                                            <p:strVal val="#ppt_y"/>
                                          </p:val>
                                        </p:tav>
                                      </p:tavLst>
                                    </p:anim>
                                  </p:childTnLst>
                                </p:cTn>
                              </p:par>
                              <p:par>
                                <p:cTn id="35" presetID="2" presetClass="entr" presetSubtype="6" fill="hold" nodeType="withEffect">
                                  <p:stCondLst>
                                    <p:cond delay="40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1+#ppt_w/2"/>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childTnLst>
                          </p:cTn>
                        </p:par>
                        <p:par>
                          <p:cTn id="39" fill="hold">
                            <p:stCondLst>
                              <p:cond delay="1000"/>
                            </p:stCondLst>
                            <p:childTnLst>
                              <p:par>
                                <p:cTn id="40" presetID="23" presetClass="entr" presetSubtype="528" fill="hold" grpId="0" nodeType="afterEffect">
                                  <p:stCondLst>
                                    <p:cond delay="0"/>
                                  </p:stCondLst>
                                  <p:iterate type="lt">
                                    <p:tmPct val="60000"/>
                                  </p:iterate>
                                  <p:childTnLst>
                                    <p:set>
                                      <p:cBhvr>
                                        <p:cTn id="41" dur="1" fill="hold">
                                          <p:stCondLst>
                                            <p:cond delay="0"/>
                                          </p:stCondLst>
                                        </p:cTn>
                                        <p:tgtEl>
                                          <p:spTgt spid="34"/>
                                        </p:tgtEl>
                                        <p:attrNameLst>
                                          <p:attrName>style.visibility</p:attrName>
                                        </p:attrNameLst>
                                      </p:cBhvr>
                                      <p:to>
                                        <p:strVal val="visible"/>
                                      </p:to>
                                    </p:set>
                                    <p:anim calcmode="lin" valueType="num">
                                      <p:cBhvr>
                                        <p:cTn id="42" dur="600" fill="hold"/>
                                        <p:tgtEl>
                                          <p:spTgt spid="34"/>
                                        </p:tgtEl>
                                        <p:attrNameLst>
                                          <p:attrName>ppt_w</p:attrName>
                                        </p:attrNameLst>
                                      </p:cBhvr>
                                      <p:tavLst>
                                        <p:tav tm="0">
                                          <p:val>
                                            <p:fltVal val="0"/>
                                          </p:val>
                                        </p:tav>
                                        <p:tav tm="100000">
                                          <p:val>
                                            <p:strVal val="#ppt_w"/>
                                          </p:val>
                                        </p:tav>
                                      </p:tavLst>
                                    </p:anim>
                                    <p:anim calcmode="lin" valueType="num">
                                      <p:cBhvr>
                                        <p:cTn id="43" dur="600" fill="hold"/>
                                        <p:tgtEl>
                                          <p:spTgt spid="34"/>
                                        </p:tgtEl>
                                        <p:attrNameLst>
                                          <p:attrName>ppt_h</p:attrName>
                                        </p:attrNameLst>
                                      </p:cBhvr>
                                      <p:tavLst>
                                        <p:tav tm="0">
                                          <p:val>
                                            <p:fltVal val="0"/>
                                          </p:val>
                                        </p:tav>
                                        <p:tav tm="100000">
                                          <p:val>
                                            <p:strVal val="#ppt_h"/>
                                          </p:val>
                                        </p:tav>
                                      </p:tavLst>
                                    </p:anim>
                                    <p:anim calcmode="lin" valueType="num">
                                      <p:cBhvr>
                                        <p:cTn id="44" dur="600" fill="hold"/>
                                        <p:tgtEl>
                                          <p:spTgt spid="34"/>
                                        </p:tgtEl>
                                        <p:attrNameLst>
                                          <p:attrName>ppt_x</p:attrName>
                                        </p:attrNameLst>
                                      </p:cBhvr>
                                      <p:tavLst>
                                        <p:tav tm="0">
                                          <p:val>
                                            <p:fltVal val="0.5"/>
                                          </p:val>
                                        </p:tav>
                                        <p:tav tm="100000">
                                          <p:val>
                                            <p:strVal val="#ppt_x"/>
                                          </p:val>
                                        </p:tav>
                                      </p:tavLst>
                                    </p:anim>
                                    <p:anim calcmode="lin" valueType="num">
                                      <p:cBhvr>
                                        <p:cTn id="45" dur="600" fill="hold"/>
                                        <p:tgtEl>
                                          <p:spTgt spid="34"/>
                                        </p:tgtEl>
                                        <p:attrNameLst>
                                          <p:attrName>ppt_y</p:attrName>
                                        </p:attrNameLst>
                                      </p:cBhvr>
                                      <p:tavLst>
                                        <p:tav tm="0">
                                          <p:val>
                                            <p:fltVal val="0.5"/>
                                          </p:val>
                                        </p:tav>
                                        <p:tav tm="100000">
                                          <p:val>
                                            <p:strVal val="#ppt_y"/>
                                          </p:val>
                                        </p:tav>
                                      </p:tavLst>
                                    </p:anim>
                                  </p:childTnLst>
                                </p:cTn>
                              </p:par>
                              <p:par>
                                <p:cTn id="46" presetID="23" presetClass="entr" presetSubtype="528" fill="hold" grpId="0" nodeType="withEffect">
                                  <p:stCondLst>
                                    <p:cond delay="600"/>
                                  </p:stCondLst>
                                  <p:iterate type="lt">
                                    <p:tmPct val="60000"/>
                                  </p:iterate>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 calcmode="lin" valueType="num">
                                      <p:cBhvr>
                                        <p:cTn id="50" dur="500" fill="hold"/>
                                        <p:tgtEl>
                                          <p:spTgt spid="35"/>
                                        </p:tgtEl>
                                        <p:attrNameLst>
                                          <p:attrName>ppt_x</p:attrName>
                                        </p:attrNameLst>
                                      </p:cBhvr>
                                      <p:tavLst>
                                        <p:tav tm="0">
                                          <p:val>
                                            <p:fltVal val="0.5"/>
                                          </p:val>
                                        </p:tav>
                                        <p:tav tm="100000">
                                          <p:val>
                                            <p:strVal val="#ppt_x"/>
                                          </p:val>
                                        </p:tav>
                                      </p:tavLst>
                                    </p:anim>
                                    <p:anim calcmode="lin" valueType="num">
                                      <p:cBhvr>
                                        <p:cTn id="51" dur="500" fill="hold"/>
                                        <p:tgtEl>
                                          <p:spTgt spid="35"/>
                                        </p:tgtEl>
                                        <p:attrNameLst>
                                          <p:attrName>ppt_y</p:attrName>
                                        </p:attrNameLst>
                                      </p:cBhvr>
                                      <p:tavLst>
                                        <p:tav tm="0">
                                          <p:val>
                                            <p:fltVal val="0.5"/>
                                          </p:val>
                                        </p:tav>
                                        <p:tav tm="100000">
                                          <p:val>
                                            <p:strVal val="#ppt_y"/>
                                          </p:val>
                                        </p:tav>
                                      </p:tavLst>
                                    </p:anim>
                                  </p:childTnLst>
                                </p:cTn>
                              </p:par>
                              <p:par>
                                <p:cTn id="52" presetID="16" presetClass="entr" presetSubtype="21" fill="hold" grpId="0" nodeType="withEffect">
                                  <p:stCondLst>
                                    <p:cond delay="1900"/>
                                  </p:stCondLst>
                                  <p:childTnLst>
                                    <p:set>
                                      <p:cBhvr>
                                        <p:cTn id="53" dur="1" fill="hold">
                                          <p:stCondLst>
                                            <p:cond delay="0"/>
                                          </p:stCondLst>
                                        </p:cTn>
                                        <p:tgtEl>
                                          <p:spTgt spid="36"/>
                                        </p:tgtEl>
                                        <p:attrNameLst>
                                          <p:attrName>style.visibility</p:attrName>
                                        </p:attrNameLst>
                                      </p:cBhvr>
                                      <p:to>
                                        <p:strVal val="visible"/>
                                      </p:to>
                                    </p:set>
                                    <p:animEffect transition="in" filter="barn(inVertical)">
                                      <p:cBhvr>
                                        <p:cTn id="54" dur="500"/>
                                        <p:tgtEl>
                                          <p:spTgt spid="36"/>
                                        </p:tgtEl>
                                      </p:cBhvr>
                                    </p:animEffect>
                                  </p:childTnLst>
                                </p:cTn>
                              </p:par>
                            </p:childTnLst>
                          </p:cTn>
                        </p:par>
                        <p:par>
                          <p:cTn id="55" fill="hold">
                            <p:stCondLst>
                              <p:cond delay="330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p:cTn id="63" dur="500" fill="hold"/>
                                        <p:tgtEl>
                                          <p:spTgt spid="33"/>
                                        </p:tgtEl>
                                        <p:attrNameLst>
                                          <p:attrName>ppt_w</p:attrName>
                                        </p:attrNameLst>
                                      </p:cBhvr>
                                      <p:tavLst>
                                        <p:tav tm="0">
                                          <p:val>
                                            <p:fltVal val="0"/>
                                          </p:val>
                                        </p:tav>
                                        <p:tav tm="100000">
                                          <p:val>
                                            <p:strVal val="#ppt_w"/>
                                          </p:val>
                                        </p:tav>
                                      </p:tavLst>
                                    </p:anim>
                                    <p:anim calcmode="lin" valueType="num">
                                      <p:cBhvr>
                                        <p:cTn id="64" dur="500" fill="hold"/>
                                        <p:tgtEl>
                                          <p:spTgt spid="33"/>
                                        </p:tgtEl>
                                        <p:attrNameLst>
                                          <p:attrName>ppt_h</p:attrName>
                                        </p:attrNameLst>
                                      </p:cBhvr>
                                      <p:tavLst>
                                        <p:tav tm="0">
                                          <p:val>
                                            <p:fltVal val="0"/>
                                          </p:val>
                                        </p:tav>
                                        <p:tav tm="100000">
                                          <p:val>
                                            <p:strVal val="#ppt_h"/>
                                          </p:val>
                                        </p:tav>
                                      </p:tavLst>
                                    </p:anim>
                                    <p:animEffect transition="in" filter="fade">
                                      <p:cBhvr>
                                        <p:cTn id="65" dur="500"/>
                                        <p:tgtEl>
                                          <p:spTgt spid="33"/>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Effect transition="in" filter="fade">
                                      <p:cBhvr>
                                        <p:cTn id="70" dur="500"/>
                                        <p:tgtEl>
                                          <p:spTgt spid="2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 calcmode="lin" valueType="num">
                                      <p:cBhvr>
                                        <p:cTn id="73" dur="500" fill="hold"/>
                                        <p:tgtEl>
                                          <p:spTgt spid="27"/>
                                        </p:tgtEl>
                                        <p:attrNameLst>
                                          <p:attrName>ppt_w</p:attrName>
                                        </p:attrNameLst>
                                      </p:cBhvr>
                                      <p:tavLst>
                                        <p:tav tm="0">
                                          <p:val>
                                            <p:fltVal val="0"/>
                                          </p:val>
                                        </p:tav>
                                        <p:tav tm="100000">
                                          <p:val>
                                            <p:strVal val="#ppt_w"/>
                                          </p:val>
                                        </p:tav>
                                      </p:tavLst>
                                    </p:anim>
                                    <p:anim calcmode="lin" valueType="num">
                                      <p:cBhvr>
                                        <p:cTn id="74" dur="500" fill="hold"/>
                                        <p:tgtEl>
                                          <p:spTgt spid="27"/>
                                        </p:tgtEl>
                                        <p:attrNameLst>
                                          <p:attrName>ppt_h</p:attrName>
                                        </p:attrNameLst>
                                      </p:cBhvr>
                                      <p:tavLst>
                                        <p:tav tm="0">
                                          <p:val>
                                            <p:fltVal val="0"/>
                                          </p:val>
                                        </p:tav>
                                        <p:tav tm="100000">
                                          <p:val>
                                            <p:strVal val="#ppt_h"/>
                                          </p:val>
                                        </p:tav>
                                      </p:tavLst>
                                    </p:anim>
                                    <p:animEffect transition="in" filter="fade">
                                      <p:cBhvr>
                                        <p:cTn id="75" dur="500"/>
                                        <p:tgtEl>
                                          <p:spTgt spid="27"/>
                                        </p:tgtEl>
                                      </p:cBhvr>
                                    </p:animEffect>
                                  </p:childTnLst>
                                </p:cTn>
                              </p:par>
                            </p:childTnLst>
                          </p:cTn>
                        </p:par>
                        <p:par>
                          <p:cTn id="76" fill="hold">
                            <p:stCondLst>
                              <p:cond delay="3800"/>
                            </p:stCondLst>
                            <p:childTnLst>
                              <p:par>
                                <p:cTn id="77" presetID="22" presetClass="entr" presetSubtype="1"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up)">
                                      <p:cBhvr>
                                        <p:cTn id="7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P spid="34" grpId="0"/>
      <p:bldP spid="35" grpId="0"/>
      <p:bldP spid="36" grpId="0"/>
      <p:bldP spid="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793074"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6"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06857"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3162988" y="1134567"/>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76771" y="1059585"/>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4531140" y="1134566"/>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44923" y="1059584"/>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1"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899292"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13075"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432009" y="1287625"/>
            <a:ext cx="488939" cy="830997"/>
          </a:xfrm>
          <a:prstGeom prst="rect">
            <a:avLst/>
          </a:prstGeom>
          <a:noFill/>
        </p:spPr>
        <p:txBody>
          <a:bodyPr wrap="square" rtlCol="0">
            <a:spAutoFit/>
          </a:bodyPr>
          <a:lstStyle/>
          <a:p>
            <a:pPr algn="ctr"/>
            <a:r>
              <a:rPr lang="zh-CN" altLang="en-US" sz="4800" b="1" dirty="0">
                <a:ln w="18415" cmpd="sng">
                  <a:noFill/>
                  <a:prstDash val="solid"/>
                </a:ln>
                <a:solidFill>
                  <a:schemeClr val="accent2"/>
                </a:solidFill>
                <a:effectLst>
                  <a:innerShdw blurRad="114300">
                    <a:prstClr val="black"/>
                  </a:innerShdw>
                </a:effectLst>
                <a:latin typeface="微软雅黑" panose="020B0503020204020204" charset="-122"/>
                <a:ea typeface="微软雅黑" panose="020B0503020204020204" charset="-122"/>
              </a:rPr>
              <a:t>感</a:t>
            </a:r>
          </a:p>
        </p:txBody>
      </p:sp>
      <p:sp>
        <p:nvSpPr>
          <p:cNvPr id="14" name="TextBox 13"/>
          <p:cNvSpPr txBox="1"/>
          <p:nvPr/>
        </p:nvSpPr>
        <p:spPr>
          <a:xfrm>
            <a:off x="3801923" y="1287625"/>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1"/>
                </a:solidFill>
                <a:effectLst>
                  <a:innerShdw blurRad="114300">
                    <a:prstClr val="black"/>
                  </a:innerShdw>
                </a:effectLst>
                <a:latin typeface="微软雅黑" panose="020B0503020204020204" charset="-122"/>
                <a:ea typeface="微软雅黑" panose="020B0503020204020204" charset="-122"/>
              </a:rPr>
              <a:t>谢</a:t>
            </a:r>
            <a:endParaRPr lang="zh-CN" altLang="en-US" sz="4800" b="1" dirty="0">
              <a:ln w="18415" cmpd="sng">
                <a:noFill/>
                <a:prstDash val="solid"/>
              </a:ln>
              <a:solidFill>
                <a:schemeClr val="accent1"/>
              </a:solidFill>
              <a:effectLst>
                <a:innerShdw blurRad="114300">
                  <a:prstClr val="black"/>
                </a:innerShdw>
              </a:effectLst>
              <a:latin typeface="微软雅黑" panose="020B0503020204020204" charset="-122"/>
              <a:ea typeface="微软雅黑" panose="020B0503020204020204" charset="-122"/>
            </a:endParaRPr>
          </a:p>
        </p:txBody>
      </p:sp>
      <p:sp>
        <p:nvSpPr>
          <p:cNvPr id="15" name="TextBox 14"/>
          <p:cNvSpPr txBox="1"/>
          <p:nvPr/>
        </p:nvSpPr>
        <p:spPr>
          <a:xfrm>
            <a:off x="5170074" y="1308883"/>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5"/>
                </a:solidFill>
                <a:effectLst>
                  <a:innerShdw blurRad="114300">
                    <a:prstClr val="black"/>
                  </a:innerShdw>
                </a:effectLst>
                <a:latin typeface="微软雅黑" panose="020B0503020204020204" charset="-122"/>
                <a:ea typeface="微软雅黑" panose="020B0503020204020204" charset="-122"/>
              </a:rPr>
              <a:t>聆</a:t>
            </a:r>
            <a:endParaRPr lang="zh-CN" altLang="en-US" sz="4800" b="1" dirty="0">
              <a:ln w="18415" cmpd="sng">
                <a:noFill/>
                <a:prstDash val="solid"/>
              </a:ln>
              <a:solidFill>
                <a:schemeClr val="accent5"/>
              </a:solidFill>
              <a:effectLst>
                <a:innerShdw blurRad="114300">
                  <a:prstClr val="black"/>
                </a:innerShdw>
              </a:effectLst>
              <a:latin typeface="微软雅黑" panose="020B0503020204020204" charset="-122"/>
              <a:ea typeface="微软雅黑" panose="020B0503020204020204" charset="-122"/>
            </a:endParaRPr>
          </a:p>
        </p:txBody>
      </p:sp>
      <p:sp>
        <p:nvSpPr>
          <p:cNvPr id="16" name="TextBox 15"/>
          <p:cNvSpPr txBox="1"/>
          <p:nvPr/>
        </p:nvSpPr>
        <p:spPr>
          <a:xfrm>
            <a:off x="6545890" y="1308882"/>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3">
                    <a:lumMod val="75000"/>
                  </a:schemeClr>
                </a:solidFill>
                <a:effectLst>
                  <a:innerShdw blurRad="114300">
                    <a:prstClr val="black"/>
                  </a:innerShdw>
                </a:effectLst>
                <a:latin typeface="微软雅黑" panose="020B0503020204020204" charset="-122"/>
                <a:ea typeface="微软雅黑" panose="020B0503020204020204" charset="-122"/>
              </a:rPr>
              <a:t>听</a:t>
            </a:r>
            <a:endParaRPr lang="zh-CN" altLang="en-US" sz="4800" b="1" dirty="0">
              <a:ln w="18415" cmpd="sng">
                <a:noFill/>
                <a:prstDash val="solid"/>
              </a:ln>
              <a:solidFill>
                <a:schemeClr val="accent3">
                  <a:lumMod val="75000"/>
                </a:schemeClr>
              </a:solidFill>
              <a:effectLst>
                <a:innerShdw blurRad="114300">
                  <a:prstClr val="black"/>
                </a:innerShdw>
              </a:effectLst>
              <a:latin typeface="微软雅黑" panose="020B0503020204020204" charset="-122"/>
              <a:ea typeface="微软雅黑" panose="020B0503020204020204" charset="-122"/>
            </a:endParaRPr>
          </a:p>
        </p:txBody>
      </p:sp>
      <p:sp>
        <p:nvSpPr>
          <p:cNvPr id="32" name="圆角矩形 31"/>
          <p:cNvSpPr/>
          <p:nvPr/>
        </p:nvSpPr>
        <p:spPr>
          <a:xfrm>
            <a:off x="7665172" y="2112625"/>
            <a:ext cx="320705"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3" name="圆角矩形 53"/>
          <p:cNvSpPr/>
          <p:nvPr/>
        </p:nvSpPr>
        <p:spPr>
          <a:xfrm>
            <a:off x="7963513" y="2531703"/>
            <a:ext cx="200774"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4" name="圆角矩形 53"/>
          <p:cNvSpPr/>
          <p:nvPr/>
        </p:nvSpPr>
        <p:spPr>
          <a:xfrm>
            <a:off x="7414088" y="2555765"/>
            <a:ext cx="401548"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gs>
                <a:gs pos="0">
                  <a:schemeClr val="accent2">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5" name="圆角矩形 53"/>
          <p:cNvSpPr/>
          <p:nvPr/>
        </p:nvSpPr>
        <p:spPr>
          <a:xfrm>
            <a:off x="8117530" y="2202977"/>
            <a:ext cx="15990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6" name="圆角矩形 53"/>
          <p:cNvSpPr/>
          <p:nvPr/>
        </p:nvSpPr>
        <p:spPr>
          <a:xfrm>
            <a:off x="8061769" y="1878042"/>
            <a:ext cx="160797"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7" name="圆角矩形 53"/>
          <p:cNvSpPr/>
          <p:nvPr/>
        </p:nvSpPr>
        <p:spPr>
          <a:xfrm flipH="1">
            <a:off x="1228248" y="2088822"/>
            <a:ext cx="320947"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8" name="圆角矩形 53"/>
          <p:cNvSpPr/>
          <p:nvPr/>
        </p:nvSpPr>
        <p:spPr>
          <a:xfrm flipH="1">
            <a:off x="1049703" y="2507900"/>
            <a:ext cx="200925"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39" name="圆角矩形 53"/>
          <p:cNvSpPr/>
          <p:nvPr/>
        </p:nvSpPr>
        <p:spPr>
          <a:xfrm flipH="1">
            <a:off x="1398617" y="2531962"/>
            <a:ext cx="401850"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lumMod val="75000"/>
                  </a:schemeClr>
                </a:gs>
                <a:gs pos="0">
                  <a:schemeClr val="accent2"/>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40" name="圆角矩形 53"/>
          <p:cNvSpPr/>
          <p:nvPr/>
        </p:nvSpPr>
        <p:spPr>
          <a:xfrm flipH="1">
            <a:off x="936467" y="2179174"/>
            <a:ext cx="16002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41" name="圆角矩形 53"/>
          <p:cNvSpPr/>
          <p:nvPr/>
        </p:nvSpPr>
        <p:spPr>
          <a:xfrm flipH="1">
            <a:off x="991381" y="1854239"/>
            <a:ext cx="160918"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42" name="矩形 41"/>
          <p:cNvSpPr/>
          <p:nvPr/>
        </p:nvSpPr>
        <p:spPr>
          <a:xfrm>
            <a:off x="3694783" y="4256836"/>
            <a:ext cx="227330" cy="314325"/>
          </a:xfrm>
          <a:prstGeom prst="rect">
            <a:avLst/>
          </a:prstGeom>
        </p:spPr>
        <p:txBody>
          <a:bodyPr wrap="none">
            <a:spAutoFit/>
          </a:bodyPr>
          <a:lstStyle/>
          <a:p>
            <a:r>
              <a:rPr lang="zh-CN" altLang="en-US" dirty="0"/>
              <a:t> </a:t>
            </a:r>
          </a:p>
        </p:txBody>
      </p:sp>
      <p:pic>
        <p:nvPicPr>
          <p:cNvPr id="43" name="Picture 3" descr="E:\1-于志斌\7-学校PPT及宣传视频\3-学校校徽\西电校徽\西电红黑图标.png"/>
          <p:cNvPicPr>
            <a:picLocks noChangeAspect="1" noChangeArrowheads="1"/>
          </p:cNvPicPr>
          <p:nvPr/>
        </p:nvPicPr>
        <p:blipFill>
          <a:blip r:embed="rId5"/>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42"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42"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53" presetClass="entr" presetSubtype="16"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par>
                                <p:cTn id="43" presetID="42" presetClass="entr" presetSubtype="0"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anim calcmode="lin" valueType="num">
                                      <p:cBhvr>
                                        <p:cTn id="46" dur="500" fill="hold"/>
                                        <p:tgtEl>
                                          <p:spTgt spid="12"/>
                                        </p:tgtEl>
                                        <p:attrNameLst>
                                          <p:attrName>ppt_x</p:attrName>
                                        </p:attrNameLst>
                                      </p:cBhvr>
                                      <p:tavLst>
                                        <p:tav tm="0">
                                          <p:val>
                                            <p:strVal val="#ppt_x"/>
                                          </p:val>
                                        </p:tav>
                                        <p:tav tm="100000">
                                          <p:val>
                                            <p:strVal val="#ppt_x"/>
                                          </p:val>
                                        </p:tav>
                                      </p:tavLst>
                                    </p:anim>
                                    <p:anim calcmode="lin" valueType="num">
                                      <p:cBhvr>
                                        <p:cTn id="47" dur="500" fill="hold"/>
                                        <p:tgtEl>
                                          <p:spTgt spid="12"/>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31"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 calcmode="lin" valueType="num">
                                      <p:cBhvr>
                                        <p:cTn id="53" dur="500" fill="hold"/>
                                        <p:tgtEl>
                                          <p:spTgt spid="13"/>
                                        </p:tgtEl>
                                        <p:attrNameLst>
                                          <p:attrName>style.rotation</p:attrName>
                                        </p:attrNameLst>
                                      </p:cBhvr>
                                      <p:tavLst>
                                        <p:tav tm="0">
                                          <p:val>
                                            <p:fltVal val="90"/>
                                          </p:val>
                                        </p:tav>
                                        <p:tav tm="100000">
                                          <p:val>
                                            <p:fltVal val="0"/>
                                          </p:val>
                                        </p:tav>
                                      </p:tavLst>
                                    </p:anim>
                                    <p:animEffect transition="in" filter="fade">
                                      <p:cBhvr>
                                        <p:cTn id="54" dur="500"/>
                                        <p:tgtEl>
                                          <p:spTgt spid="13"/>
                                        </p:tgtEl>
                                      </p:cBhvr>
                                    </p:animEffect>
                                  </p:childTnLst>
                                </p:cTn>
                              </p:par>
                            </p:childTnLst>
                          </p:cTn>
                        </p:par>
                        <p:par>
                          <p:cTn id="55" fill="hold">
                            <p:stCondLst>
                              <p:cond delay="2500"/>
                            </p:stCondLst>
                            <p:childTnLst>
                              <p:par>
                                <p:cTn id="56" presetID="31"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 calcmode="lin" valueType="num">
                                      <p:cBhvr>
                                        <p:cTn id="60" dur="500" fill="hold"/>
                                        <p:tgtEl>
                                          <p:spTgt spid="14"/>
                                        </p:tgtEl>
                                        <p:attrNameLst>
                                          <p:attrName>style.rotation</p:attrName>
                                        </p:attrNameLst>
                                      </p:cBhvr>
                                      <p:tavLst>
                                        <p:tav tm="0">
                                          <p:val>
                                            <p:fltVal val="90"/>
                                          </p:val>
                                        </p:tav>
                                        <p:tav tm="100000">
                                          <p:val>
                                            <p:fltVal val="0"/>
                                          </p:val>
                                        </p:tav>
                                      </p:tavLst>
                                    </p:anim>
                                    <p:animEffect transition="in" filter="fade">
                                      <p:cBhvr>
                                        <p:cTn id="61" dur="500"/>
                                        <p:tgtEl>
                                          <p:spTgt spid="14"/>
                                        </p:tgtEl>
                                      </p:cBhvr>
                                    </p:animEffect>
                                  </p:childTnLst>
                                </p:cTn>
                              </p:par>
                            </p:childTnLst>
                          </p:cTn>
                        </p:par>
                        <p:par>
                          <p:cTn id="62" fill="hold">
                            <p:stCondLst>
                              <p:cond delay="3000"/>
                            </p:stCondLst>
                            <p:childTnLst>
                              <p:par>
                                <p:cTn id="63" presetID="31"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 calcmode="lin" valueType="num">
                                      <p:cBhvr>
                                        <p:cTn id="67" dur="500" fill="hold"/>
                                        <p:tgtEl>
                                          <p:spTgt spid="15"/>
                                        </p:tgtEl>
                                        <p:attrNameLst>
                                          <p:attrName>style.rotation</p:attrName>
                                        </p:attrNameLst>
                                      </p:cBhvr>
                                      <p:tavLst>
                                        <p:tav tm="0">
                                          <p:val>
                                            <p:fltVal val="90"/>
                                          </p:val>
                                        </p:tav>
                                        <p:tav tm="100000">
                                          <p:val>
                                            <p:fltVal val="0"/>
                                          </p:val>
                                        </p:tav>
                                      </p:tavLst>
                                    </p:anim>
                                    <p:animEffect transition="in" filter="fade">
                                      <p:cBhvr>
                                        <p:cTn id="68" dur="500"/>
                                        <p:tgtEl>
                                          <p:spTgt spid="15"/>
                                        </p:tgtEl>
                                      </p:cBhvr>
                                    </p:animEffect>
                                  </p:childTnLst>
                                </p:cTn>
                              </p:par>
                            </p:childTnLst>
                          </p:cTn>
                        </p:par>
                        <p:par>
                          <p:cTn id="69" fill="hold">
                            <p:stCondLst>
                              <p:cond delay="3500"/>
                            </p:stCondLst>
                            <p:childTnLst>
                              <p:par>
                                <p:cTn id="70" presetID="31" presetClass="entr" presetSubtype="0"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 calcmode="lin" valueType="num">
                                      <p:cBhvr>
                                        <p:cTn id="74" dur="500" fill="hold"/>
                                        <p:tgtEl>
                                          <p:spTgt spid="16"/>
                                        </p:tgtEl>
                                        <p:attrNameLst>
                                          <p:attrName>style.rotation</p:attrName>
                                        </p:attrNameLst>
                                      </p:cBhvr>
                                      <p:tavLst>
                                        <p:tav tm="0">
                                          <p:val>
                                            <p:fltVal val="90"/>
                                          </p:val>
                                        </p:tav>
                                        <p:tav tm="100000">
                                          <p:val>
                                            <p:fltVal val="0"/>
                                          </p:val>
                                        </p:tav>
                                      </p:tavLst>
                                    </p:anim>
                                    <p:animEffect transition="in" filter="fade">
                                      <p:cBhvr>
                                        <p:cTn id="75" dur="500"/>
                                        <p:tgtEl>
                                          <p:spTgt spid="16"/>
                                        </p:tgtEl>
                                      </p:cBhvr>
                                    </p:animEffect>
                                  </p:childTnLst>
                                </p:cTn>
                              </p:par>
                            </p:childTnLst>
                          </p:cTn>
                        </p:par>
                        <p:par>
                          <p:cTn id="76" fill="hold">
                            <p:stCondLst>
                              <p:cond delay="4000"/>
                            </p:stCondLst>
                            <p:childTnLst>
                              <p:par>
                                <p:cTn id="77" presetID="2" presetClass="entr" presetSubtype="4"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500" fill="hold"/>
                                        <p:tgtEl>
                                          <p:spTgt spid="39"/>
                                        </p:tgtEl>
                                        <p:attrNameLst>
                                          <p:attrName>ppt_x</p:attrName>
                                        </p:attrNameLst>
                                      </p:cBhvr>
                                      <p:tavLst>
                                        <p:tav tm="0">
                                          <p:val>
                                            <p:strVal val="#ppt_x"/>
                                          </p:val>
                                        </p:tav>
                                        <p:tav tm="100000">
                                          <p:val>
                                            <p:strVal val="#ppt_x"/>
                                          </p:val>
                                        </p:tav>
                                      </p:tavLst>
                                    </p:anim>
                                    <p:anim calcmode="lin" valueType="num">
                                      <p:cBhvr additive="base">
                                        <p:cTn id="84" dur="500" fill="hold"/>
                                        <p:tgtEl>
                                          <p:spTgt spid="39"/>
                                        </p:tgtEl>
                                        <p:attrNameLst>
                                          <p:attrName>ppt_y</p:attrName>
                                        </p:attrNameLst>
                                      </p:cBhvr>
                                      <p:tavLst>
                                        <p:tav tm="0">
                                          <p:val>
                                            <p:strVal val="1+#ppt_h/2"/>
                                          </p:val>
                                        </p:tav>
                                        <p:tav tm="100000">
                                          <p:val>
                                            <p:strVal val="#ppt_y"/>
                                          </p:val>
                                        </p:tav>
                                      </p:tavLst>
                                    </p:anim>
                                  </p:childTnLst>
                                </p:cTn>
                              </p:par>
                            </p:childTnLst>
                          </p:cTn>
                        </p:par>
                        <p:par>
                          <p:cTn id="85" fill="hold">
                            <p:stCondLst>
                              <p:cond delay="4500"/>
                            </p:stCondLst>
                            <p:childTnLst>
                              <p:par>
                                <p:cTn id="86" presetID="2" presetClass="entr" presetSubtype="8" fill="hold" grpId="0" nodeType="afterEffect">
                                  <p:stCondLst>
                                    <p:cond delay="0"/>
                                  </p:stCondLst>
                                  <p:childTnLst>
                                    <p:set>
                                      <p:cBhvr>
                                        <p:cTn id="87" dur="1" fill="hold">
                                          <p:stCondLst>
                                            <p:cond delay="0"/>
                                          </p:stCondLst>
                                        </p:cTn>
                                        <p:tgtEl>
                                          <p:spTgt spid="37"/>
                                        </p:tgtEl>
                                        <p:attrNameLst>
                                          <p:attrName>style.visibility</p:attrName>
                                        </p:attrNameLst>
                                      </p:cBhvr>
                                      <p:to>
                                        <p:strVal val="visible"/>
                                      </p:to>
                                    </p:set>
                                    <p:anim calcmode="lin" valueType="num">
                                      <p:cBhvr additive="base">
                                        <p:cTn id="88" dur="500" fill="hold"/>
                                        <p:tgtEl>
                                          <p:spTgt spid="37"/>
                                        </p:tgtEl>
                                        <p:attrNameLst>
                                          <p:attrName>ppt_x</p:attrName>
                                        </p:attrNameLst>
                                      </p:cBhvr>
                                      <p:tavLst>
                                        <p:tav tm="0">
                                          <p:val>
                                            <p:strVal val="0-#ppt_w/2"/>
                                          </p:val>
                                        </p:tav>
                                        <p:tav tm="100000">
                                          <p:val>
                                            <p:strVal val="#ppt_x"/>
                                          </p:val>
                                        </p:tav>
                                      </p:tavLst>
                                    </p:anim>
                                    <p:anim calcmode="lin" valueType="num">
                                      <p:cBhvr additive="base">
                                        <p:cTn id="89" dur="500" fill="hold"/>
                                        <p:tgtEl>
                                          <p:spTgt spid="37"/>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 calcmode="lin" valueType="num">
                                      <p:cBhvr additive="base">
                                        <p:cTn id="92" dur="500" fill="hold"/>
                                        <p:tgtEl>
                                          <p:spTgt spid="32"/>
                                        </p:tgtEl>
                                        <p:attrNameLst>
                                          <p:attrName>ppt_x</p:attrName>
                                        </p:attrNameLst>
                                      </p:cBhvr>
                                      <p:tavLst>
                                        <p:tav tm="0">
                                          <p:val>
                                            <p:strVal val="1+#ppt_w/2"/>
                                          </p:val>
                                        </p:tav>
                                        <p:tav tm="100000">
                                          <p:val>
                                            <p:strVal val="#ppt_x"/>
                                          </p:val>
                                        </p:tav>
                                      </p:tavLst>
                                    </p:anim>
                                    <p:anim calcmode="lin" valueType="num">
                                      <p:cBhvr additive="base">
                                        <p:cTn id="93" dur="500" fill="hold"/>
                                        <p:tgtEl>
                                          <p:spTgt spid="32"/>
                                        </p:tgtEl>
                                        <p:attrNameLst>
                                          <p:attrName>ppt_y</p:attrName>
                                        </p:attrNameLst>
                                      </p:cBhvr>
                                      <p:tavLst>
                                        <p:tav tm="0">
                                          <p:val>
                                            <p:strVal val="#ppt_y"/>
                                          </p:val>
                                        </p:tav>
                                        <p:tav tm="100000">
                                          <p:val>
                                            <p:strVal val="#ppt_y"/>
                                          </p:val>
                                        </p:tav>
                                      </p:tavLst>
                                    </p:anim>
                                  </p:childTnLst>
                                </p:cTn>
                              </p:par>
                            </p:childTnLst>
                          </p:cTn>
                        </p:par>
                        <p:par>
                          <p:cTn id="94" fill="hold">
                            <p:stCondLst>
                              <p:cond delay="5000"/>
                            </p:stCondLst>
                            <p:childTnLst>
                              <p:par>
                                <p:cTn id="95" presetID="2" presetClass="entr" presetSubtype="12" fill="hold" grpId="0" nodeType="afterEffect">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cBhvr additive="base">
                                        <p:cTn id="97" dur="500" fill="hold"/>
                                        <p:tgtEl>
                                          <p:spTgt spid="38"/>
                                        </p:tgtEl>
                                        <p:attrNameLst>
                                          <p:attrName>ppt_x</p:attrName>
                                        </p:attrNameLst>
                                      </p:cBhvr>
                                      <p:tavLst>
                                        <p:tav tm="0">
                                          <p:val>
                                            <p:strVal val="0-#ppt_w/2"/>
                                          </p:val>
                                        </p:tav>
                                        <p:tav tm="100000">
                                          <p:val>
                                            <p:strVal val="#ppt_x"/>
                                          </p:val>
                                        </p:tav>
                                      </p:tavLst>
                                    </p:anim>
                                    <p:anim calcmode="lin" valueType="num">
                                      <p:cBhvr additive="base">
                                        <p:cTn id="98" dur="500" fill="hold"/>
                                        <p:tgtEl>
                                          <p:spTgt spid="38"/>
                                        </p:tgtEl>
                                        <p:attrNameLst>
                                          <p:attrName>ppt_y</p:attrName>
                                        </p:attrNameLst>
                                      </p:cBhvr>
                                      <p:tavLst>
                                        <p:tav tm="0">
                                          <p:val>
                                            <p:strVal val="1+#ppt_h/2"/>
                                          </p:val>
                                        </p:tav>
                                        <p:tav tm="100000">
                                          <p:val>
                                            <p:strVal val="#ppt_y"/>
                                          </p:val>
                                        </p:tav>
                                      </p:tavLst>
                                    </p:anim>
                                  </p:childTnLst>
                                </p:cTn>
                              </p:par>
                              <p:par>
                                <p:cTn id="99" presetID="2" presetClass="entr" presetSubtype="6" fill="hold" grpId="0" nodeType="withEffect">
                                  <p:stCondLst>
                                    <p:cond delay="0"/>
                                  </p:stCondLst>
                                  <p:childTnLst>
                                    <p:set>
                                      <p:cBhvr>
                                        <p:cTn id="100" dur="1" fill="hold">
                                          <p:stCondLst>
                                            <p:cond delay="0"/>
                                          </p:stCondLst>
                                        </p:cTn>
                                        <p:tgtEl>
                                          <p:spTgt spid="33"/>
                                        </p:tgtEl>
                                        <p:attrNameLst>
                                          <p:attrName>style.visibility</p:attrName>
                                        </p:attrNameLst>
                                      </p:cBhvr>
                                      <p:to>
                                        <p:strVal val="visible"/>
                                      </p:to>
                                    </p:set>
                                    <p:anim calcmode="lin" valueType="num">
                                      <p:cBhvr additive="base">
                                        <p:cTn id="101" dur="500" fill="hold"/>
                                        <p:tgtEl>
                                          <p:spTgt spid="33"/>
                                        </p:tgtEl>
                                        <p:attrNameLst>
                                          <p:attrName>ppt_x</p:attrName>
                                        </p:attrNameLst>
                                      </p:cBhvr>
                                      <p:tavLst>
                                        <p:tav tm="0">
                                          <p:val>
                                            <p:strVal val="1+#ppt_w/2"/>
                                          </p:val>
                                        </p:tav>
                                        <p:tav tm="100000">
                                          <p:val>
                                            <p:strVal val="#ppt_x"/>
                                          </p:val>
                                        </p:tav>
                                      </p:tavLst>
                                    </p:anim>
                                    <p:anim calcmode="lin" valueType="num">
                                      <p:cBhvr additive="base">
                                        <p:cTn id="102" dur="500" fill="hold"/>
                                        <p:tgtEl>
                                          <p:spTgt spid="33"/>
                                        </p:tgtEl>
                                        <p:attrNameLst>
                                          <p:attrName>ppt_y</p:attrName>
                                        </p:attrNameLst>
                                      </p:cBhvr>
                                      <p:tavLst>
                                        <p:tav tm="0">
                                          <p:val>
                                            <p:strVal val="1+#ppt_h/2"/>
                                          </p:val>
                                        </p:tav>
                                        <p:tav tm="100000">
                                          <p:val>
                                            <p:strVal val="#ppt_y"/>
                                          </p:val>
                                        </p:tav>
                                      </p:tavLst>
                                    </p:anim>
                                  </p:childTnLst>
                                </p:cTn>
                              </p:par>
                            </p:childTnLst>
                          </p:cTn>
                        </p:par>
                        <p:par>
                          <p:cTn id="103" fill="hold">
                            <p:stCondLst>
                              <p:cond delay="5500"/>
                            </p:stCondLst>
                            <p:childTnLst>
                              <p:par>
                                <p:cTn id="104" presetID="42" presetClass="entr" presetSubtype="0" fill="hold" grpId="0" nodeType="after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fade">
                                      <p:cBhvr>
                                        <p:cTn id="106" dur="1000"/>
                                        <p:tgtEl>
                                          <p:spTgt spid="40"/>
                                        </p:tgtEl>
                                      </p:cBhvr>
                                    </p:animEffect>
                                    <p:anim calcmode="lin" valueType="num">
                                      <p:cBhvr>
                                        <p:cTn id="107" dur="1000" fill="hold"/>
                                        <p:tgtEl>
                                          <p:spTgt spid="40"/>
                                        </p:tgtEl>
                                        <p:attrNameLst>
                                          <p:attrName>ppt_x</p:attrName>
                                        </p:attrNameLst>
                                      </p:cBhvr>
                                      <p:tavLst>
                                        <p:tav tm="0">
                                          <p:val>
                                            <p:strVal val="#ppt_x"/>
                                          </p:val>
                                        </p:tav>
                                        <p:tav tm="100000">
                                          <p:val>
                                            <p:strVal val="#ppt_x"/>
                                          </p:val>
                                        </p:tav>
                                      </p:tavLst>
                                    </p:anim>
                                    <p:anim calcmode="lin" valueType="num">
                                      <p:cBhvr>
                                        <p:cTn id="108" dur="1000" fill="hold"/>
                                        <p:tgtEl>
                                          <p:spTgt spid="40"/>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35"/>
                                        </p:tgtEl>
                                        <p:attrNameLst>
                                          <p:attrName>style.visibility</p:attrName>
                                        </p:attrNameLst>
                                      </p:cBhvr>
                                      <p:to>
                                        <p:strVal val="visible"/>
                                      </p:to>
                                    </p:set>
                                    <p:animEffect transition="in" filter="fade">
                                      <p:cBhvr>
                                        <p:cTn id="111" dur="1000"/>
                                        <p:tgtEl>
                                          <p:spTgt spid="35"/>
                                        </p:tgtEl>
                                      </p:cBhvr>
                                    </p:animEffect>
                                    <p:anim calcmode="lin" valueType="num">
                                      <p:cBhvr>
                                        <p:cTn id="112" dur="1000" fill="hold"/>
                                        <p:tgtEl>
                                          <p:spTgt spid="35"/>
                                        </p:tgtEl>
                                        <p:attrNameLst>
                                          <p:attrName>ppt_x</p:attrName>
                                        </p:attrNameLst>
                                      </p:cBhvr>
                                      <p:tavLst>
                                        <p:tav tm="0">
                                          <p:val>
                                            <p:strVal val="#ppt_x"/>
                                          </p:val>
                                        </p:tav>
                                        <p:tav tm="100000">
                                          <p:val>
                                            <p:strVal val="#ppt_x"/>
                                          </p:val>
                                        </p:tav>
                                      </p:tavLst>
                                    </p:anim>
                                    <p:anim calcmode="lin" valueType="num">
                                      <p:cBhvr>
                                        <p:cTn id="113" dur="1000" fill="hold"/>
                                        <p:tgtEl>
                                          <p:spTgt spid="35"/>
                                        </p:tgtEl>
                                        <p:attrNameLst>
                                          <p:attrName>ppt_y</p:attrName>
                                        </p:attrNameLst>
                                      </p:cBhvr>
                                      <p:tavLst>
                                        <p:tav tm="0">
                                          <p:val>
                                            <p:strVal val="#ppt_y+.1"/>
                                          </p:val>
                                        </p:tav>
                                        <p:tav tm="100000">
                                          <p:val>
                                            <p:strVal val="#ppt_y"/>
                                          </p:val>
                                        </p:tav>
                                      </p:tavLst>
                                    </p:anim>
                                  </p:childTnLst>
                                </p:cTn>
                              </p:par>
                            </p:childTnLst>
                          </p:cTn>
                        </p:par>
                        <p:par>
                          <p:cTn id="114" fill="hold">
                            <p:stCondLst>
                              <p:cond delay="6500"/>
                            </p:stCondLst>
                            <p:childTnLst>
                              <p:par>
                                <p:cTn id="115" presetID="47" presetClass="entr" presetSubtype="0" fill="hold" grpId="0" nodeType="after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1000"/>
                                        <p:tgtEl>
                                          <p:spTgt spid="36"/>
                                        </p:tgtEl>
                                      </p:cBhvr>
                                    </p:animEffect>
                                    <p:anim calcmode="lin" valueType="num">
                                      <p:cBhvr>
                                        <p:cTn id="118" dur="1000" fill="hold"/>
                                        <p:tgtEl>
                                          <p:spTgt spid="36"/>
                                        </p:tgtEl>
                                        <p:attrNameLst>
                                          <p:attrName>ppt_x</p:attrName>
                                        </p:attrNameLst>
                                      </p:cBhvr>
                                      <p:tavLst>
                                        <p:tav tm="0">
                                          <p:val>
                                            <p:strVal val="#ppt_x"/>
                                          </p:val>
                                        </p:tav>
                                        <p:tav tm="100000">
                                          <p:val>
                                            <p:strVal val="#ppt_x"/>
                                          </p:val>
                                        </p:tav>
                                      </p:tavLst>
                                    </p:anim>
                                    <p:anim calcmode="lin" valueType="num">
                                      <p:cBhvr>
                                        <p:cTn id="119" dur="1000" fill="hold"/>
                                        <p:tgtEl>
                                          <p:spTgt spid="36"/>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41"/>
                                        </p:tgtEl>
                                        <p:attrNameLst>
                                          <p:attrName>style.visibility</p:attrName>
                                        </p:attrNameLst>
                                      </p:cBhvr>
                                      <p:to>
                                        <p:strVal val="visible"/>
                                      </p:to>
                                    </p:set>
                                    <p:animEffect transition="in" filter="fade">
                                      <p:cBhvr>
                                        <p:cTn id="122" dur="1000"/>
                                        <p:tgtEl>
                                          <p:spTgt spid="41"/>
                                        </p:tgtEl>
                                      </p:cBhvr>
                                    </p:animEffect>
                                    <p:anim calcmode="lin" valueType="num">
                                      <p:cBhvr>
                                        <p:cTn id="123" dur="1000" fill="hold"/>
                                        <p:tgtEl>
                                          <p:spTgt spid="41"/>
                                        </p:tgtEl>
                                        <p:attrNameLst>
                                          <p:attrName>ppt_x</p:attrName>
                                        </p:attrNameLst>
                                      </p:cBhvr>
                                      <p:tavLst>
                                        <p:tav tm="0">
                                          <p:val>
                                            <p:strVal val="#ppt_x"/>
                                          </p:val>
                                        </p:tav>
                                        <p:tav tm="100000">
                                          <p:val>
                                            <p:strVal val="#ppt_x"/>
                                          </p:val>
                                        </p:tav>
                                      </p:tavLst>
                                    </p:anim>
                                    <p:anim calcmode="lin" valueType="num">
                                      <p:cBhvr>
                                        <p:cTn id="12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42"/>
                                        </p:tgtEl>
                                        <p:attrNameLst>
                                          <p:attrName>style.visibility</p:attrName>
                                        </p:attrNameLst>
                                      </p:cBhvr>
                                      <p:to>
                                        <p:strVal val="visible"/>
                                      </p:to>
                                    </p:set>
                                    <p:animEffect transition="in" filter="fade">
                                      <p:cBhvr>
                                        <p:cTn id="12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34"/>
          <p:cNvSpPr/>
          <p:nvPr/>
        </p:nvSpPr>
        <p:spPr>
          <a:xfrm>
            <a:off x="2034378" y="1763250"/>
            <a:ext cx="1781734" cy="1782198"/>
          </a:xfrm>
          <a:prstGeom prst="ellipse">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grpSp>
        <p:nvGrpSpPr>
          <p:cNvPr id="36" name="组合 35"/>
          <p:cNvGrpSpPr/>
          <p:nvPr/>
        </p:nvGrpSpPr>
        <p:grpSpPr>
          <a:xfrm>
            <a:off x="2507669" y="1979274"/>
            <a:ext cx="796344" cy="769284"/>
            <a:chOff x="5512720" y="2152017"/>
            <a:chExt cx="583915" cy="496874"/>
          </a:xfrm>
        </p:grpSpPr>
        <p:sp>
          <p:nvSpPr>
            <p:cNvPr id="37" name="Freeform 159"/>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p>
          </p:txBody>
        </p:sp>
        <p:sp>
          <p:nvSpPr>
            <p:cNvPr id="38" name="Freeform 160"/>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p>
          </p:txBody>
        </p:sp>
      </p:grpSp>
      <p:sp>
        <p:nvSpPr>
          <p:cNvPr id="39" name="标题 4"/>
          <p:cNvSpPr txBox="1"/>
          <p:nvPr/>
        </p:nvSpPr>
        <p:spPr>
          <a:xfrm>
            <a:off x="2466313" y="2830623"/>
            <a:ext cx="971855" cy="6023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100" b="1" dirty="0">
                <a:solidFill>
                  <a:schemeClr val="bg1"/>
                </a:solidFill>
                <a:latin typeface="微软雅黑" panose="020B0503020204020204" charset="-122"/>
                <a:ea typeface="微软雅黑" panose="020B0503020204020204" charset="-122"/>
              </a:rPr>
              <a:t>目   录</a:t>
            </a:r>
            <a:endParaRPr lang="en-US" altLang="zh-CN" sz="2100" b="1" dirty="0">
              <a:solidFill>
                <a:schemeClr val="bg1"/>
              </a:solidFill>
              <a:latin typeface="微软雅黑" panose="020B0503020204020204" charset="-122"/>
              <a:ea typeface="微软雅黑" panose="020B0503020204020204" charset="-122"/>
            </a:endParaRPr>
          </a:p>
          <a:p>
            <a:pPr algn="l"/>
            <a:r>
              <a:rPr lang="en-US" altLang="zh-CN" sz="1000" b="1" dirty="0">
                <a:solidFill>
                  <a:schemeClr val="bg1"/>
                </a:solidFill>
                <a:latin typeface="微软雅黑" panose="020B0503020204020204" charset="-122"/>
                <a:ea typeface="微软雅黑" panose="020B0503020204020204" charset="-122"/>
              </a:rPr>
              <a:t>CONTENTS</a:t>
            </a:r>
            <a:endParaRPr lang="zh-CN" altLang="en-US" sz="800" b="1" dirty="0">
              <a:solidFill>
                <a:schemeClr val="bg1"/>
              </a:solidFill>
              <a:latin typeface="微软雅黑" panose="020B0503020204020204" charset="-122"/>
              <a:ea typeface="微软雅黑" panose="020B0503020204020204" charset="-122"/>
            </a:endParaRPr>
          </a:p>
          <a:p>
            <a:pPr algn="l"/>
            <a:endParaRPr lang="en-US" altLang="zh-CN" sz="1000" b="1" dirty="0">
              <a:solidFill>
                <a:schemeClr val="bg1"/>
              </a:solidFill>
              <a:latin typeface="微软雅黑" panose="020B0503020204020204" charset="-122"/>
              <a:ea typeface="微软雅黑" panose="020B0503020204020204" charset="-122"/>
            </a:endParaRPr>
          </a:p>
        </p:txBody>
      </p:sp>
      <p:sp>
        <p:nvSpPr>
          <p:cNvPr id="40" name="椭圆 39"/>
          <p:cNvSpPr/>
          <p:nvPr/>
        </p:nvSpPr>
        <p:spPr>
          <a:xfrm>
            <a:off x="2142362" y="1862121"/>
            <a:ext cx="1574906" cy="1575316"/>
          </a:xfrm>
          <a:prstGeom prst="ellipse">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1" name="圆角矩形 40"/>
          <p:cNvSpPr/>
          <p:nvPr/>
        </p:nvSpPr>
        <p:spPr>
          <a:xfrm>
            <a:off x="4248047" y="1366968"/>
            <a:ext cx="2915565" cy="360517"/>
          </a:xfrm>
          <a:prstGeom prst="roundRect">
            <a:avLst>
              <a:gd name="adj" fmla="val 50000"/>
            </a:avLst>
          </a:prstGeom>
          <a:gradFill>
            <a:gsLst>
              <a:gs pos="0">
                <a:schemeClr val="accent3">
                  <a:lumMod val="75000"/>
                </a:schemeClr>
              </a:gs>
              <a:gs pos="100000">
                <a:schemeClr val="accent3"/>
              </a:gs>
            </a:gsLst>
            <a:lin ang="5400000" scaled="0"/>
          </a:gradFill>
          <a:ln>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2" name="椭圆 41"/>
          <p:cNvSpPr/>
          <p:nvPr/>
        </p:nvSpPr>
        <p:spPr>
          <a:xfrm>
            <a:off x="4032079" y="1331202"/>
            <a:ext cx="431936" cy="432048"/>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3" name="标题 4"/>
          <p:cNvSpPr txBox="1"/>
          <p:nvPr/>
        </p:nvSpPr>
        <p:spPr>
          <a:xfrm>
            <a:off x="4032079" y="1466830"/>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1</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44" name="标题 4"/>
          <p:cNvSpPr txBox="1"/>
          <p:nvPr/>
        </p:nvSpPr>
        <p:spPr>
          <a:xfrm>
            <a:off x="4510845" y="1360169"/>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a:t>
            </a:r>
            <a:r>
              <a:rPr lang="zh-CN" altLang="en-US" sz="1800" b="1" dirty="0" smtClean="0">
                <a:solidFill>
                  <a:schemeClr val="bg1"/>
                </a:solidFill>
                <a:latin typeface="微软雅黑" panose="020B0503020204020204" charset="-122"/>
                <a:ea typeface="微软雅黑" panose="020B0503020204020204" charset="-122"/>
              </a:rPr>
              <a:t>结算流程</a:t>
            </a:r>
            <a:endParaRPr lang="en-US" altLang="zh-CN" sz="900" b="1" dirty="0">
              <a:solidFill>
                <a:schemeClr val="bg1"/>
              </a:solidFill>
              <a:latin typeface="微软雅黑" panose="020B0503020204020204" charset="-122"/>
              <a:ea typeface="微软雅黑" panose="020B0503020204020204" charset="-122"/>
            </a:endParaRPr>
          </a:p>
        </p:txBody>
      </p:sp>
      <p:sp>
        <p:nvSpPr>
          <p:cNvPr id="45" name="右箭头 44"/>
          <p:cNvSpPr/>
          <p:nvPr/>
        </p:nvSpPr>
        <p:spPr>
          <a:xfrm>
            <a:off x="6785668" y="1466830"/>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6" name="圆角矩形 45"/>
          <p:cNvSpPr/>
          <p:nvPr/>
        </p:nvSpPr>
        <p:spPr>
          <a:xfrm>
            <a:off x="4410023" y="1898879"/>
            <a:ext cx="2915565" cy="360517"/>
          </a:xfrm>
          <a:prstGeom prst="roundRect">
            <a:avLst>
              <a:gd name="adj" fmla="val 50000"/>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7" name="椭圆 46"/>
          <p:cNvSpPr/>
          <p:nvPr/>
        </p:nvSpPr>
        <p:spPr>
          <a:xfrm>
            <a:off x="4194055" y="1863113"/>
            <a:ext cx="431936" cy="432048"/>
          </a:xfrm>
          <a:prstGeom prst="ellipse">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8" name="标题 4"/>
          <p:cNvSpPr txBox="1"/>
          <p:nvPr/>
        </p:nvSpPr>
        <p:spPr>
          <a:xfrm>
            <a:off x="4194055" y="1998740"/>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2</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49" name="标题 4"/>
          <p:cNvSpPr txBox="1"/>
          <p:nvPr/>
        </p:nvSpPr>
        <p:spPr>
          <a:xfrm>
            <a:off x="4679983" y="1892079"/>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a:t>
            </a:r>
            <a:r>
              <a:rPr lang="zh-CN" altLang="en-US" sz="1800" b="1" dirty="0" smtClean="0">
                <a:solidFill>
                  <a:schemeClr val="bg1"/>
                </a:solidFill>
                <a:latin typeface="微软雅黑" panose="020B0503020204020204" charset="-122"/>
                <a:ea typeface="微软雅黑" panose="020B0503020204020204" charset="-122"/>
              </a:rPr>
              <a:t>电子发票开票流程</a:t>
            </a:r>
            <a:endParaRPr lang="en-US" altLang="zh-CN" sz="900" b="1" dirty="0">
              <a:solidFill>
                <a:schemeClr val="bg1"/>
              </a:solidFill>
              <a:latin typeface="微软雅黑" panose="020B0503020204020204" charset="-122"/>
              <a:ea typeface="微软雅黑" panose="020B0503020204020204" charset="-122"/>
            </a:endParaRPr>
          </a:p>
        </p:txBody>
      </p:sp>
      <p:sp>
        <p:nvSpPr>
          <p:cNvPr id="50" name="右箭头 49"/>
          <p:cNvSpPr/>
          <p:nvPr/>
        </p:nvSpPr>
        <p:spPr>
          <a:xfrm>
            <a:off x="6947644" y="1998740"/>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1" name="圆角矩形 50"/>
          <p:cNvSpPr/>
          <p:nvPr/>
        </p:nvSpPr>
        <p:spPr>
          <a:xfrm>
            <a:off x="4518007" y="2430789"/>
            <a:ext cx="2915565" cy="360517"/>
          </a:xfrm>
          <a:prstGeom prst="roundRect">
            <a:avLst>
              <a:gd name="adj" fmla="val 50000"/>
            </a:avLst>
          </a:prstGeom>
          <a:gradFill>
            <a:gsLst>
              <a:gs pos="0">
                <a:schemeClr val="accent5">
                  <a:lumMod val="75000"/>
                </a:schemeClr>
              </a:gs>
              <a:gs pos="100000">
                <a:schemeClr val="accent5"/>
              </a:gs>
            </a:gsLst>
            <a:lin ang="5400000" scaled="0"/>
          </a:gradFill>
          <a:ln>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2" name="椭圆 51"/>
          <p:cNvSpPr/>
          <p:nvPr/>
        </p:nvSpPr>
        <p:spPr>
          <a:xfrm>
            <a:off x="4302039" y="2395023"/>
            <a:ext cx="431936" cy="432048"/>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3" name="标题 4"/>
          <p:cNvSpPr txBox="1"/>
          <p:nvPr/>
        </p:nvSpPr>
        <p:spPr>
          <a:xfrm>
            <a:off x="4302039" y="2530651"/>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3</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54" name="标题 4"/>
          <p:cNvSpPr txBox="1"/>
          <p:nvPr/>
        </p:nvSpPr>
        <p:spPr>
          <a:xfrm>
            <a:off x="4787967" y="2423990"/>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a:t>
            </a:r>
            <a:r>
              <a:rPr lang="zh-CN" altLang="en-US" sz="1800" b="1" dirty="0" smtClean="0">
                <a:solidFill>
                  <a:schemeClr val="bg1"/>
                </a:solidFill>
                <a:latin typeface="微软雅黑" panose="020B0503020204020204" charset="-122"/>
                <a:ea typeface="微软雅黑" panose="020B0503020204020204" charset="-122"/>
              </a:rPr>
              <a:t>学院文件</a:t>
            </a:r>
            <a:endParaRPr lang="en-US" altLang="zh-CN" sz="900" b="1" dirty="0">
              <a:solidFill>
                <a:schemeClr val="bg1"/>
              </a:solidFill>
              <a:latin typeface="微软雅黑" panose="020B0503020204020204" charset="-122"/>
              <a:ea typeface="微软雅黑" panose="020B0503020204020204" charset="-122"/>
            </a:endParaRPr>
          </a:p>
        </p:txBody>
      </p:sp>
      <p:sp>
        <p:nvSpPr>
          <p:cNvPr id="55" name="右箭头 54"/>
          <p:cNvSpPr/>
          <p:nvPr/>
        </p:nvSpPr>
        <p:spPr>
          <a:xfrm>
            <a:off x="7055628" y="2530651"/>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6" name="圆角矩形 55"/>
          <p:cNvSpPr/>
          <p:nvPr/>
        </p:nvSpPr>
        <p:spPr>
          <a:xfrm>
            <a:off x="4410023" y="2962700"/>
            <a:ext cx="2915565" cy="360517"/>
          </a:xfrm>
          <a:prstGeom prst="roundRect">
            <a:avLst>
              <a:gd name="adj" fmla="val 50000"/>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7" name="椭圆 56"/>
          <p:cNvSpPr/>
          <p:nvPr/>
        </p:nvSpPr>
        <p:spPr>
          <a:xfrm>
            <a:off x="4194055" y="2926934"/>
            <a:ext cx="431936" cy="432048"/>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8" name="标题 4"/>
          <p:cNvSpPr txBox="1"/>
          <p:nvPr/>
        </p:nvSpPr>
        <p:spPr>
          <a:xfrm>
            <a:off x="4194055" y="3062561"/>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4</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59" name="标题 4"/>
          <p:cNvSpPr txBox="1"/>
          <p:nvPr/>
        </p:nvSpPr>
        <p:spPr>
          <a:xfrm>
            <a:off x="4625991" y="2968104"/>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a:t>
            </a:r>
            <a:r>
              <a:rPr lang="zh-CN" altLang="en-US" sz="1800" b="1" dirty="0" smtClean="0">
                <a:solidFill>
                  <a:schemeClr val="bg1"/>
                </a:solidFill>
                <a:latin typeface="微软雅黑" panose="020B0503020204020204" charset="-122"/>
                <a:ea typeface="微软雅黑" panose="020B0503020204020204" charset="-122"/>
              </a:rPr>
              <a:t>注意事项</a:t>
            </a:r>
            <a:endParaRPr lang="en-US" altLang="zh-CN" sz="900" b="1" dirty="0">
              <a:solidFill>
                <a:schemeClr val="bg1"/>
              </a:solidFill>
              <a:latin typeface="微软雅黑" panose="020B0503020204020204" charset="-122"/>
              <a:ea typeface="微软雅黑" panose="020B0503020204020204" charset="-122"/>
            </a:endParaRPr>
          </a:p>
        </p:txBody>
      </p:sp>
      <p:sp>
        <p:nvSpPr>
          <p:cNvPr id="60" name="右箭头 59"/>
          <p:cNvSpPr/>
          <p:nvPr/>
        </p:nvSpPr>
        <p:spPr>
          <a:xfrm>
            <a:off x="6947644" y="3062561"/>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4" name="标题 4"/>
          <p:cNvSpPr txBox="1"/>
          <p:nvPr/>
        </p:nvSpPr>
        <p:spPr>
          <a:xfrm>
            <a:off x="4518007" y="3501535"/>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a:t>
            </a:r>
            <a:endParaRPr lang="en-US" altLang="zh-CN" sz="900" b="1" dirty="0">
              <a:solidFill>
                <a:schemeClr val="bg1"/>
              </a:solidFill>
              <a:latin typeface="微软雅黑" panose="020B0503020204020204" charset="-122"/>
              <a:ea typeface="微软雅黑" panose="020B0503020204020204" charset="-122"/>
            </a:endParaRPr>
          </a:p>
        </p:txBody>
      </p:sp>
      <p:sp>
        <p:nvSpPr>
          <p:cNvPr id="65" name="右箭头 64"/>
          <p:cNvSpPr/>
          <p:nvPr/>
        </p:nvSpPr>
        <p:spPr>
          <a:xfrm>
            <a:off x="6785668" y="3595992"/>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pic>
        <p:nvPicPr>
          <p:cNvPr id="33"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heel(1)">
                                      <p:cBhvr>
                                        <p:cTn id="12" dur="2000"/>
                                        <p:tgtEl>
                                          <p:spTgt spid="40"/>
                                        </p:tgtEl>
                                      </p:cBhvr>
                                    </p:animEffect>
                                  </p:childTnLst>
                                </p:cTn>
                              </p:par>
                            </p:childTnLst>
                          </p:cTn>
                        </p:par>
                        <p:par>
                          <p:cTn id="13" fill="hold">
                            <p:stCondLst>
                              <p:cond delay="2500"/>
                            </p:stCondLst>
                            <p:childTnLst>
                              <p:par>
                                <p:cTn id="14" presetID="53" presetClass="entr" presetSubtype="16"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animEffect transition="in" filter="fade">
                                      <p:cBhvr>
                                        <p:cTn id="18" dur="500"/>
                                        <p:tgtEl>
                                          <p:spTgt spid="36"/>
                                        </p:tgtEl>
                                      </p:cBhvr>
                                    </p:animEffect>
                                  </p:childTnLst>
                                </p:cTn>
                              </p:par>
                            </p:childTnLst>
                          </p:cTn>
                        </p:par>
                        <p:par>
                          <p:cTn id="19" fill="hold">
                            <p:stCondLst>
                              <p:cond delay="3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9"/>
                                        </p:tgtEl>
                                        <p:attrNameLst>
                                          <p:attrName>ppt_y</p:attrName>
                                        </p:attrNameLst>
                                      </p:cBhvr>
                                      <p:tavLst>
                                        <p:tav tm="0">
                                          <p:val>
                                            <p:strVal val="#ppt_y"/>
                                          </p:val>
                                        </p:tav>
                                        <p:tav tm="100000">
                                          <p:val>
                                            <p:strVal val="#ppt_y"/>
                                          </p:val>
                                        </p:tav>
                                      </p:tavLst>
                                    </p:anim>
                                    <p:anim calcmode="lin" valueType="num">
                                      <p:cBhvr>
                                        <p:cTn id="24"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9"/>
                                        </p:tgtEl>
                                      </p:cBhvr>
                                    </p:animEffect>
                                  </p:childTnLst>
                                </p:cTn>
                              </p:par>
                              <p:par>
                                <p:cTn id="27" presetID="2" presetClass="entr" presetSubtype="8" fill="hold" grpId="0" nodeType="withEffect">
                                  <p:stCondLst>
                                    <p:cond delay="50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0-#ppt_w/2"/>
                                          </p:val>
                                        </p:tav>
                                        <p:tav tm="100000">
                                          <p:val>
                                            <p:strVal val="#ppt_x"/>
                                          </p:val>
                                        </p:tav>
                                      </p:tavLst>
                                    </p:anim>
                                    <p:anim calcmode="lin" valueType="num">
                                      <p:cBhvr additive="base">
                                        <p:cTn id="30" dur="500" fill="hold"/>
                                        <p:tgtEl>
                                          <p:spTgt spid="41"/>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50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0-#ppt_w/2"/>
                                          </p:val>
                                        </p:tav>
                                        <p:tav tm="100000">
                                          <p:val>
                                            <p:strVal val="#ppt_x"/>
                                          </p:val>
                                        </p:tav>
                                      </p:tavLst>
                                    </p:anim>
                                    <p:anim calcmode="lin" valueType="num">
                                      <p:cBhvr additive="base">
                                        <p:cTn id="34" dur="500" fill="hold"/>
                                        <p:tgtEl>
                                          <p:spTgt spid="4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0-#ppt_w/2"/>
                                          </p:val>
                                        </p:tav>
                                        <p:tav tm="100000">
                                          <p:val>
                                            <p:strVal val="#ppt_x"/>
                                          </p:val>
                                        </p:tav>
                                      </p:tavLst>
                                    </p:anim>
                                    <p:anim calcmode="lin" valueType="num">
                                      <p:cBhvr additive="base">
                                        <p:cTn id="38" dur="500" fill="hold"/>
                                        <p:tgtEl>
                                          <p:spTgt spid="43"/>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50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500" fill="hold"/>
                                        <p:tgtEl>
                                          <p:spTgt spid="45"/>
                                        </p:tgtEl>
                                        <p:attrNameLst>
                                          <p:attrName>ppt_x</p:attrName>
                                        </p:attrNameLst>
                                      </p:cBhvr>
                                      <p:tavLst>
                                        <p:tav tm="0">
                                          <p:val>
                                            <p:strVal val="0-#ppt_w/2"/>
                                          </p:val>
                                        </p:tav>
                                        <p:tav tm="100000">
                                          <p:val>
                                            <p:strVal val="#ppt_x"/>
                                          </p:val>
                                        </p:tav>
                                      </p:tavLst>
                                    </p:anim>
                                    <p:anim calcmode="lin" valueType="num">
                                      <p:cBhvr additive="base">
                                        <p:cTn id="46" dur="500" fill="hold"/>
                                        <p:tgtEl>
                                          <p:spTgt spid="45"/>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1000"/>
                                  </p:stCondLst>
                                  <p:childTnLst>
                                    <p:set>
                                      <p:cBhvr>
                                        <p:cTn id="48" dur="1" fill="hold">
                                          <p:stCondLst>
                                            <p:cond delay="0"/>
                                          </p:stCondLst>
                                        </p:cTn>
                                        <p:tgtEl>
                                          <p:spTgt spid="46"/>
                                        </p:tgtEl>
                                        <p:attrNameLst>
                                          <p:attrName>style.visibility</p:attrName>
                                        </p:attrNameLst>
                                      </p:cBhvr>
                                      <p:to>
                                        <p:strVal val="visible"/>
                                      </p:to>
                                    </p:set>
                                    <p:anim calcmode="lin" valueType="num">
                                      <p:cBhvr additive="base">
                                        <p:cTn id="49" dur="500" fill="hold"/>
                                        <p:tgtEl>
                                          <p:spTgt spid="46"/>
                                        </p:tgtEl>
                                        <p:attrNameLst>
                                          <p:attrName>ppt_x</p:attrName>
                                        </p:attrNameLst>
                                      </p:cBhvr>
                                      <p:tavLst>
                                        <p:tav tm="0">
                                          <p:val>
                                            <p:strVal val="1+#ppt_w/2"/>
                                          </p:val>
                                        </p:tav>
                                        <p:tav tm="100000">
                                          <p:val>
                                            <p:strVal val="#ppt_x"/>
                                          </p:val>
                                        </p:tav>
                                      </p:tavLst>
                                    </p:anim>
                                    <p:anim calcmode="lin" valueType="num">
                                      <p:cBhvr additive="base">
                                        <p:cTn id="50" dur="500" fill="hold"/>
                                        <p:tgtEl>
                                          <p:spTgt spid="46"/>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100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fill="hold"/>
                                        <p:tgtEl>
                                          <p:spTgt spid="47"/>
                                        </p:tgtEl>
                                        <p:attrNameLst>
                                          <p:attrName>ppt_x</p:attrName>
                                        </p:attrNameLst>
                                      </p:cBhvr>
                                      <p:tavLst>
                                        <p:tav tm="0">
                                          <p:val>
                                            <p:strVal val="1+#ppt_w/2"/>
                                          </p:val>
                                        </p:tav>
                                        <p:tav tm="100000">
                                          <p:val>
                                            <p:strVal val="#ppt_x"/>
                                          </p:val>
                                        </p:tav>
                                      </p:tavLst>
                                    </p:anim>
                                    <p:anim calcmode="lin" valueType="num">
                                      <p:cBhvr additive="base">
                                        <p:cTn id="54" dur="500" fill="hold"/>
                                        <p:tgtEl>
                                          <p:spTgt spid="47"/>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100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500" fill="hold"/>
                                        <p:tgtEl>
                                          <p:spTgt spid="48"/>
                                        </p:tgtEl>
                                        <p:attrNameLst>
                                          <p:attrName>ppt_x</p:attrName>
                                        </p:attrNameLst>
                                      </p:cBhvr>
                                      <p:tavLst>
                                        <p:tav tm="0">
                                          <p:val>
                                            <p:strVal val="1+#ppt_w/2"/>
                                          </p:val>
                                        </p:tav>
                                        <p:tav tm="100000">
                                          <p:val>
                                            <p:strVal val="#ppt_x"/>
                                          </p:val>
                                        </p:tav>
                                      </p:tavLst>
                                    </p:anim>
                                    <p:anim calcmode="lin" valueType="num">
                                      <p:cBhvr additive="base">
                                        <p:cTn id="58" dur="500" fill="hold"/>
                                        <p:tgtEl>
                                          <p:spTgt spid="48"/>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1000"/>
                                  </p:stCondLst>
                                  <p:childTnLst>
                                    <p:set>
                                      <p:cBhvr>
                                        <p:cTn id="60" dur="1" fill="hold">
                                          <p:stCondLst>
                                            <p:cond delay="0"/>
                                          </p:stCondLst>
                                        </p:cTn>
                                        <p:tgtEl>
                                          <p:spTgt spid="49"/>
                                        </p:tgtEl>
                                        <p:attrNameLst>
                                          <p:attrName>style.visibility</p:attrName>
                                        </p:attrNameLst>
                                      </p:cBhvr>
                                      <p:to>
                                        <p:strVal val="visible"/>
                                      </p:to>
                                    </p:set>
                                    <p:anim calcmode="lin" valueType="num">
                                      <p:cBhvr additive="base">
                                        <p:cTn id="61" dur="500" fill="hold"/>
                                        <p:tgtEl>
                                          <p:spTgt spid="49"/>
                                        </p:tgtEl>
                                        <p:attrNameLst>
                                          <p:attrName>ppt_x</p:attrName>
                                        </p:attrNameLst>
                                      </p:cBhvr>
                                      <p:tavLst>
                                        <p:tav tm="0">
                                          <p:val>
                                            <p:strVal val="1+#ppt_w/2"/>
                                          </p:val>
                                        </p:tav>
                                        <p:tav tm="100000">
                                          <p:val>
                                            <p:strVal val="#ppt_x"/>
                                          </p:val>
                                        </p:tav>
                                      </p:tavLst>
                                    </p:anim>
                                    <p:anim calcmode="lin" valueType="num">
                                      <p:cBhvr additive="base">
                                        <p:cTn id="62" dur="500" fill="hold"/>
                                        <p:tgtEl>
                                          <p:spTgt spid="49"/>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1000"/>
                                  </p:stCondLst>
                                  <p:childTnLst>
                                    <p:set>
                                      <p:cBhvr>
                                        <p:cTn id="64" dur="1" fill="hold">
                                          <p:stCondLst>
                                            <p:cond delay="0"/>
                                          </p:stCondLst>
                                        </p:cTn>
                                        <p:tgtEl>
                                          <p:spTgt spid="50"/>
                                        </p:tgtEl>
                                        <p:attrNameLst>
                                          <p:attrName>style.visibility</p:attrName>
                                        </p:attrNameLst>
                                      </p:cBhvr>
                                      <p:to>
                                        <p:strVal val="visible"/>
                                      </p:to>
                                    </p:set>
                                    <p:anim calcmode="lin" valueType="num">
                                      <p:cBhvr additive="base">
                                        <p:cTn id="65" dur="500" fill="hold"/>
                                        <p:tgtEl>
                                          <p:spTgt spid="50"/>
                                        </p:tgtEl>
                                        <p:attrNameLst>
                                          <p:attrName>ppt_x</p:attrName>
                                        </p:attrNameLst>
                                      </p:cBhvr>
                                      <p:tavLst>
                                        <p:tav tm="0">
                                          <p:val>
                                            <p:strVal val="1+#ppt_w/2"/>
                                          </p:val>
                                        </p:tav>
                                        <p:tav tm="100000">
                                          <p:val>
                                            <p:strVal val="#ppt_x"/>
                                          </p:val>
                                        </p:tav>
                                      </p:tavLst>
                                    </p:anim>
                                    <p:anim calcmode="lin" valueType="num">
                                      <p:cBhvr additive="base">
                                        <p:cTn id="66" dur="500" fill="hold"/>
                                        <p:tgtEl>
                                          <p:spTgt spid="50"/>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1500"/>
                                  </p:stCondLst>
                                  <p:childTnLst>
                                    <p:set>
                                      <p:cBhvr>
                                        <p:cTn id="68" dur="1" fill="hold">
                                          <p:stCondLst>
                                            <p:cond delay="0"/>
                                          </p:stCondLst>
                                        </p:cTn>
                                        <p:tgtEl>
                                          <p:spTgt spid="51"/>
                                        </p:tgtEl>
                                        <p:attrNameLst>
                                          <p:attrName>style.visibility</p:attrName>
                                        </p:attrNameLst>
                                      </p:cBhvr>
                                      <p:to>
                                        <p:strVal val="visible"/>
                                      </p:to>
                                    </p:set>
                                    <p:anim calcmode="lin" valueType="num">
                                      <p:cBhvr additive="base">
                                        <p:cTn id="69" dur="500" fill="hold"/>
                                        <p:tgtEl>
                                          <p:spTgt spid="51"/>
                                        </p:tgtEl>
                                        <p:attrNameLst>
                                          <p:attrName>ppt_x</p:attrName>
                                        </p:attrNameLst>
                                      </p:cBhvr>
                                      <p:tavLst>
                                        <p:tav tm="0">
                                          <p:val>
                                            <p:strVal val="0-#ppt_w/2"/>
                                          </p:val>
                                        </p:tav>
                                        <p:tav tm="100000">
                                          <p:val>
                                            <p:strVal val="#ppt_x"/>
                                          </p:val>
                                        </p:tav>
                                      </p:tavLst>
                                    </p:anim>
                                    <p:anim calcmode="lin" valueType="num">
                                      <p:cBhvr additive="base">
                                        <p:cTn id="70" dur="500" fill="hold"/>
                                        <p:tgtEl>
                                          <p:spTgt spid="51"/>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1500"/>
                                  </p:stCondLst>
                                  <p:childTnLst>
                                    <p:set>
                                      <p:cBhvr>
                                        <p:cTn id="72" dur="1" fill="hold">
                                          <p:stCondLst>
                                            <p:cond delay="0"/>
                                          </p:stCondLst>
                                        </p:cTn>
                                        <p:tgtEl>
                                          <p:spTgt spid="52"/>
                                        </p:tgtEl>
                                        <p:attrNameLst>
                                          <p:attrName>style.visibility</p:attrName>
                                        </p:attrNameLst>
                                      </p:cBhvr>
                                      <p:to>
                                        <p:strVal val="visible"/>
                                      </p:to>
                                    </p:set>
                                    <p:anim calcmode="lin" valueType="num">
                                      <p:cBhvr additive="base">
                                        <p:cTn id="73" dur="500" fill="hold"/>
                                        <p:tgtEl>
                                          <p:spTgt spid="52"/>
                                        </p:tgtEl>
                                        <p:attrNameLst>
                                          <p:attrName>ppt_x</p:attrName>
                                        </p:attrNameLst>
                                      </p:cBhvr>
                                      <p:tavLst>
                                        <p:tav tm="0">
                                          <p:val>
                                            <p:strVal val="0-#ppt_w/2"/>
                                          </p:val>
                                        </p:tav>
                                        <p:tav tm="100000">
                                          <p:val>
                                            <p:strVal val="#ppt_x"/>
                                          </p:val>
                                        </p:tav>
                                      </p:tavLst>
                                    </p:anim>
                                    <p:anim calcmode="lin" valueType="num">
                                      <p:cBhvr additive="base">
                                        <p:cTn id="74" dur="500" fill="hold"/>
                                        <p:tgtEl>
                                          <p:spTgt spid="52"/>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1500"/>
                                  </p:stCondLst>
                                  <p:childTnLst>
                                    <p:set>
                                      <p:cBhvr>
                                        <p:cTn id="76" dur="1" fill="hold">
                                          <p:stCondLst>
                                            <p:cond delay="0"/>
                                          </p:stCondLst>
                                        </p:cTn>
                                        <p:tgtEl>
                                          <p:spTgt spid="53"/>
                                        </p:tgtEl>
                                        <p:attrNameLst>
                                          <p:attrName>style.visibility</p:attrName>
                                        </p:attrNameLst>
                                      </p:cBhvr>
                                      <p:to>
                                        <p:strVal val="visible"/>
                                      </p:to>
                                    </p:set>
                                    <p:anim calcmode="lin" valueType="num">
                                      <p:cBhvr additive="base">
                                        <p:cTn id="77" dur="500" fill="hold"/>
                                        <p:tgtEl>
                                          <p:spTgt spid="53"/>
                                        </p:tgtEl>
                                        <p:attrNameLst>
                                          <p:attrName>ppt_x</p:attrName>
                                        </p:attrNameLst>
                                      </p:cBhvr>
                                      <p:tavLst>
                                        <p:tav tm="0">
                                          <p:val>
                                            <p:strVal val="0-#ppt_w/2"/>
                                          </p:val>
                                        </p:tav>
                                        <p:tav tm="100000">
                                          <p:val>
                                            <p:strVal val="#ppt_x"/>
                                          </p:val>
                                        </p:tav>
                                      </p:tavLst>
                                    </p:anim>
                                    <p:anim calcmode="lin" valueType="num">
                                      <p:cBhvr additive="base">
                                        <p:cTn id="78" dur="500" fill="hold"/>
                                        <p:tgtEl>
                                          <p:spTgt spid="53"/>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1500"/>
                                  </p:stCondLst>
                                  <p:childTnLst>
                                    <p:set>
                                      <p:cBhvr>
                                        <p:cTn id="80" dur="1" fill="hold">
                                          <p:stCondLst>
                                            <p:cond delay="0"/>
                                          </p:stCondLst>
                                        </p:cTn>
                                        <p:tgtEl>
                                          <p:spTgt spid="54"/>
                                        </p:tgtEl>
                                        <p:attrNameLst>
                                          <p:attrName>style.visibility</p:attrName>
                                        </p:attrNameLst>
                                      </p:cBhvr>
                                      <p:to>
                                        <p:strVal val="visible"/>
                                      </p:to>
                                    </p:set>
                                    <p:anim calcmode="lin" valueType="num">
                                      <p:cBhvr additive="base">
                                        <p:cTn id="81" dur="500" fill="hold"/>
                                        <p:tgtEl>
                                          <p:spTgt spid="54"/>
                                        </p:tgtEl>
                                        <p:attrNameLst>
                                          <p:attrName>ppt_x</p:attrName>
                                        </p:attrNameLst>
                                      </p:cBhvr>
                                      <p:tavLst>
                                        <p:tav tm="0">
                                          <p:val>
                                            <p:strVal val="0-#ppt_w/2"/>
                                          </p:val>
                                        </p:tav>
                                        <p:tav tm="100000">
                                          <p:val>
                                            <p:strVal val="#ppt_x"/>
                                          </p:val>
                                        </p:tav>
                                      </p:tavLst>
                                    </p:anim>
                                    <p:anim calcmode="lin" valueType="num">
                                      <p:cBhvr additive="base">
                                        <p:cTn id="82" dur="500" fill="hold"/>
                                        <p:tgtEl>
                                          <p:spTgt spid="54"/>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1500"/>
                                  </p:stCondLst>
                                  <p:childTnLst>
                                    <p:set>
                                      <p:cBhvr>
                                        <p:cTn id="84" dur="1" fill="hold">
                                          <p:stCondLst>
                                            <p:cond delay="0"/>
                                          </p:stCondLst>
                                        </p:cTn>
                                        <p:tgtEl>
                                          <p:spTgt spid="55"/>
                                        </p:tgtEl>
                                        <p:attrNameLst>
                                          <p:attrName>style.visibility</p:attrName>
                                        </p:attrNameLst>
                                      </p:cBhvr>
                                      <p:to>
                                        <p:strVal val="visible"/>
                                      </p:to>
                                    </p:set>
                                    <p:anim calcmode="lin" valueType="num">
                                      <p:cBhvr additive="base">
                                        <p:cTn id="85" dur="500" fill="hold"/>
                                        <p:tgtEl>
                                          <p:spTgt spid="55"/>
                                        </p:tgtEl>
                                        <p:attrNameLst>
                                          <p:attrName>ppt_x</p:attrName>
                                        </p:attrNameLst>
                                      </p:cBhvr>
                                      <p:tavLst>
                                        <p:tav tm="0">
                                          <p:val>
                                            <p:strVal val="0-#ppt_w/2"/>
                                          </p:val>
                                        </p:tav>
                                        <p:tav tm="100000">
                                          <p:val>
                                            <p:strVal val="#ppt_x"/>
                                          </p:val>
                                        </p:tav>
                                      </p:tavLst>
                                    </p:anim>
                                    <p:anim calcmode="lin" valueType="num">
                                      <p:cBhvr additive="base">
                                        <p:cTn id="86" dur="500" fill="hold"/>
                                        <p:tgtEl>
                                          <p:spTgt spid="55"/>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2000"/>
                                  </p:stCondLst>
                                  <p:childTnLst>
                                    <p:set>
                                      <p:cBhvr>
                                        <p:cTn id="88" dur="1" fill="hold">
                                          <p:stCondLst>
                                            <p:cond delay="0"/>
                                          </p:stCondLst>
                                        </p:cTn>
                                        <p:tgtEl>
                                          <p:spTgt spid="56"/>
                                        </p:tgtEl>
                                        <p:attrNameLst>
                                          <p:attrName>style.visibility</p:attrName>
                                        </p:attrNameLst>
                                      </p:cBhvr>
                                      <p:to>
                                        <p:strVal val="visible"/>
                                      </p:to>
                                    </p:set>
                                    <p:anim calcmode="lin" valueType="num">
                                      <p:cBhvr additive="base">
                                        <p:cTn id="89" dur="500" fill="hold"/>
                                        <p:tgtEl>
                                          <p:spTgt spid="56"/>
                                        </p:tgtEl>
                                        <p:attrNameLst>
                                          <p:attrName>ppt_x</p:attrName>
                                        </p:attrNameLst>
                                      </p:cBhvr>
                                      <p:tavLst>
                                        <p:tav tm="0">
                                          <p:val>
                                            <p:strVal val="1+#ppt_w/2"/>
                                          </p:val>
                                        </p:tav>
                                        <p:tav tm="100000">
                                          <p:val>
                                            <p:strVal val="#ppt_x"/>
                                          </p:val>
                                        </p:tav>
                                      </p:tavLst>
                                    </p:anim>
                                    <p:anim calcmode="lin" valueType="num">
                                      <p:cBhvr additive="base">
                                        <p:cTn id="90" dur="500" fill="hold"/>
                                        <p:tgtEl>
                                          <p:spTgt spid="56"/>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2000"/>
                                  </p:stCondLst>
                                  <p:childTnLst>
                                    <p:set>
                                      <p:cBhvr>
                                        <p:cTn id="92" dur="1" fill="hold">
                                          <p:stCondLst>
                                            <p:cond delay="0"/>
                                          </p:stCondLst>
                                        </p:cTn>
                                        <p:tgtEl>
                                          <p:spTgt spid="57"/>
                                        </p:tgtEl>
                                        <p:attrNameLst>
                                          <p:attrName>style.visibility</p:attrName>
                                        </p:attrNameLst>
                                      </p:cBhvr>
                                      <p:to>
                                        <p:strVal val="visible"/>
                                      </p:to>
                                    </p:set>
                                    <p:anim calcmode="lin" valueType="num">
                                      <p:cBhvr additive="base">
                                        <p:cTn id="93" dur="500" fill="hold"/>
                                        <p:tgtEl>
                                          <p:spTgt spid="57"/>
                                        </p:tgtEl>
                                        <p:attrNameLst>
                                          <p:attrName>ppt_x</p:attrName>
                                        </p:attrNameLst>
                                      </p:cBhvr>
                                      <p:tavLst>
                                        <p:tav tm="0">
                                          <p:val>
                                            <p:strVal val="1+#ppt_w/2"/>
                                          </p:val>
                                        </p:tav>
                                        <p:tav tm="100000">
                                          <p:val>
                                            <p:strVal val="#ppt_x"/>
                                          </p:val>
                                        </p:tav>
                                      </p:tavLst>
                                    </p:anim>
                                    <p:anim calcmode="lin" valueType="num">
                                      <p:cBhvr additive="base">
                                        <p:cTn id="94" dur="500" fill="hold"/>
                                        <p:tgtEl>
                                          <p:spTgt spid="57"/>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2000"/>
                                  </p:stCondLst>
                                  <p:childTnLst>
                                    <p:set>
                                      <p:cBhvr>
                                        <p:cTn id="96" dur="1" fill="hold">
                                          <p:stCondLst>
                                            <p:cond delay="0"/>
                                          </p:stCondLst>
                                        </p:cTn>
                                        <p:tgtEl>
                                          <p:spTgt spid="58"/>
                                        </p:tgtEl>
                                        <p:attrNameLst>
                                          <p:attrName>style.visibility</p:attrName>
                                        </p:attrNameLst>
                                      </p:cBhvr>
                                      <p:to>
                                        <p:strVal val="visible"/>
                                      </p:to>
                                    </p:set>
                                    <p:anim calcmode="lin" valueType="num">
                                      <p:cBhvr additive="base">
                                        <p:cTn id="97" dur="500" fill="hold"/>
                                        <p:tgtEl>
                                          <p:spTgt spid="58"/>
                                        </p:tgtEl>
                                        <p:attrNameLst>
                                          <p:attrName>ppt_x</p:attrName>
                                        </p:attrNameLst>
                                      </p:cBhvr>
                                      <p:tavLst>
                                        <p:tav tm="0">
                                          <p:val>
                                            <p:strVal val="1+#ppt_w/2"/>
                                          </p:val>
                                        </p:tav>
                                        <p:tav tm="100000">
                                          <p:val>
                                            <p:strVal val="#ppt_x"/>
                                          </p:val>
                                        </p:tav>
                                      </p:tavLst>
                                    </p:anim>
                                    <p:anim calcmode="lin" valueType="num">
                                      <p:cBhvr additive="base">
                                        <p:cTn id="98" dur="500" fill="hold"/>
                                        <p:tgtEl>
                                          <p:spTgt spid="58"/>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2000"/>
                                  </p:stCondLst>
                                  <p:childTnLst>
                                    <p:set>
                                      <p:cBhvr>
                                        <p:cTn id="100" dur="1" fill="hold">
                                          <p:stCondLst>
                                            <p:cond delay="0"/>
                                          </p:stCondLst>
                                        </p:cTn>
                                        <p:tgtEl>
                                          <p:spTgt spid="59"/>
                                        </p:tgtEl>
                                        <p:attrNameLst>
                                          <p:attrName>style.visibility</p:attrName>
                                        </p:attrNameLst>
                                      </p:cBhvr>
                                      <p:to>
                                        <p:strVal val="visible"/>
                                      </p:to>
                                    </p:set>
                                    <p:anim calcmode="lin" valueType="num">
                                      <p:cBhvr additive="base">
                                        <p:cTn id="101" dur="500" fill="hold"/>
                                        <p:tgtEl>
                                          <p:spTgt spid="59"/>
                                        </p:tgtEl>
                                        <p:attrNameLst>
                                          <p:attrName>ppt_x</p:attrName>
                                        </p:attrNameLst>
                                      </p:cBhvr>
                                      <p:tavLst>
                                        <p:tav tm="0">
                                          <p:val>
                                            <p:strVal val="1+#ppt_w/2"/>
                                          </p:val>
                                        </p:tav>
                                        <p:tav tm="100000">
                                          <p:val>
                                            <p:strVal val="#ppt_x"/>
                                          </p:val>
                                        </p:tav>
                                      </p:tavLst>
                                    </p:anim>
                                    <p:anim calcmode="lin" valueType="num">
                                      <p:cBhvr additive="base">
                                        <p:cTn id="102" dur="500" fill="hold"/>
                                        <p:tgtEl>
                                          <p:spTgt spid="59"/>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2000"/>
                                  </p:stCondLst>
                                  <p:childTnLst>
                                    <p:set>
                                      <p:cBhvr>
                                        <p:cTn id="104" dur="1" fill="hold">
                                          <p:stCondLst>
                                            <p:cond delay="0"/>
                                          </p:stCondLst>
                                        </p:cTn>
                                        <p:tgtEl>
                                          <p:spTgt spid="60"/>
                                        </p:tgtEl>
                                        <p:attrNameLst>
                                          <p:attrName>style.visibility</p:attrName>
                                        </p:attrNameLst>
                                      </p:cBhvr>
                                      <p:to>
                                        <p:strVal val="visible"/>
                                      </p:to>
                                    </p:set>
                                    <p:anim calcmode="lin" valueType="num">
                                      <p:cBhvr additive="base">
                                        <p:cTn id="105" dur="500" fill="hold"/>
                                        <p:tgtEl>
                                          <p:spTgt spid="60"/>
                                        </p:tgtEl>
                                        <p:attrNameLst>
                                          <p:attrName>ppt_x</p:attrName>
                                        </p:attrNameLst>
                                      </p:cBhvr>
                                      <p:tavLst>
                                        <p:tav tm="0">
                                          <p:val>
                                            <p:strVal val="1+#ppt_w/2"/>
                                          </p:val>
                                        </p:tav>
                                        <p:tav tm="100000">
                                          <p:val>
                                            <p:strVal val="#ppt_x"/>
                                          </p:val>
                                        </p:tav>
                                      </p:tavLst>
                                    </p:anim>
                                    <p:anim calcmode="lin" valueType="num">
                                      <p:cBhvr additive="base">
                                        <p:cTn id="106" dur="500" fill="hold"/>
                                        <p:tgtEl>
                                          <p:spTgt spid="60"/>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2500"/>
                                  </p:stCondLst>
                                  <p:childTnLst>
                                    <p:set>
                                      <p:cBhvr>
                                        <p:cTn id="108" dur="1" fill="hold">
                                          <p:stCondLst>
                                            <p:cond delay="0"/>
                                          </p:stCondLst>
                                        </p:cTn>
                                        <p:tgtEl>
                                          <p:spTgt spid="64"/>
                                        </p:tgtEl>
                                        <p:attrNameLst>
                                          <p:attrName>style.visibility</p:attrName>
                                        </p:attrNameLst>
                                      </p:cBhvr>
                                      <p:to>
                                        <p:strVal val="visible"/>
                                      </p:to>
                                    </p:set>
                                    <p:anim calcmode="lin" valueType="num">
                                      <p:cBhvr additive="base">
                                        <p:cTn id="109" dur="500" fill="hold"/>
                                        <p:tgtEl>
                                          <p:spTgt spid="64"/>
                                        </p:tgtEl>
                                        <p:attrNameLst>
                                          <p:attrName>ppt_x</p:attrName>
                                        </p:attrNameLst>
                                      </p:cBhvr>
                                      <p:tavLst>
                                        <p:tav tm="0">
                                          <p:val>
                                            <p:strVal val="0-#ppt_w/2"/>
                                          </p:val>
                                        </p:tav>
                                        <p:tav tm="100000">
                                          <p:val>
                                            <p:strVal val="#ppt_x"/>
                                          </p:val>
                                        </p:tav>
                                      </p:tavLst>
                                    </p:anim>
                                    <p:anim calcmode="lin" valueType="num">
                                      <p:cBhvr additive="base">
                                        <p:cTn id="110" dur="500" fill="hold"/>
                                        <p:tgtEl>
                                          <p:spTgt spid="64"/>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2500"/>
                                  </p:stCondLst>
                                  <p:childTnLst>
                                    <p:set>
                                      <p:cBhvr>
                                        <p:cTn id="112" dur="1" fill="hold">
                                          <p:stCondLst>
                                            <p:cond delay="0"/>
                                          </p:stCondLst>
                                        </p:cTn>
                                        <p:tgtEl>
                                          <p:spTgt spid="65"/>
                                        </p:tgtEl>
                                        <p:attrNameLst>
                                          <p:attrName>style.visibility</p:attrName>
                                        </p:attrNameLst>
                                      </p:cBhvr>
                                      <p:to>
                                        <p:strVal val="visible"/>
                                      </p:to>
                                    </p:set>
                                    <p:anim calcmode="lin" valueType="num">
                                      <p:cBhvr additive="base">
                                        <p:cTn id="113" dur="500" fill="hold"/>
                                        <p:tgtEl>
                                          <p:spTgt spid="65"/>
                                        </p:tgtEl>
                                        <p:attrNameLst>
                                          <p:attrName>ppt_x</p:attrName>
                                        </p:attrNameLst>
                                      </p:cBhvr>
                                      <p:tavLst>
                                        <p:tav tm="0">
                                          <p:val>
                                            <p:strVal val="0-#ppt_w/2"/>
                                          </p:val>
                                        </p:tav>
                                        <p:tav tm="100000">
                                          <p:val>
                                            <p:strVal val="#ppt_x"/>
                                          </p:val>
                                        </p:tav>
                                      </p:tavLst>
                                    </p:anim>
                                    <p:anim calcmode="lin" valueType="num">
                                      <p:cBhvr additive="base">
                                        <p:cTn id="114"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p:bldP spid="40" grpId="0" animBg="1"/>
      <p:bldP spid="41" grpId="0" animBg="1"/>
      <p:bldP spid="42" grpId="0" animBg="1"/>
      <p:bldP spid="43" grpId="0"/>
      <p:bldP spid="44" grpId="0"/>
      <p:bldP spid="45" grpId="0" animBg="1"/>
      <p:bldP spid="46" grpId="0" animBg="1"/>
      <p:bldP spid="47" grpId="0" animBg="1"/>
      <p:bldP spid="48" grpId="0"/>
      <p:bldP spid="49" grpId="0"/>
      <p:bldP spid="50" grpId="0" animBg="1"/>
      <p:bldP spid="51" grpId="0" animBg="1"/>
      <p:bldP spid="52" grpId="0" animBg="1"/>
      <p:bldP spid="53" grpId="0"/>
      <p:bldP spid="54" grpId="0"/>
      <p:bldP spid="55" grpId="0" animBg="1"/>
      <p:bldP spid="56" grpId="0" animBg="1"/>
      <p:bldP spid="57" grpId="0" animBg="1"/>
      <p:bldP spid="58" grpId="0"/>
      <p:bldP spid="59" grpId="0"/>
      <p:bldP spid="60" grpId="0" animBg="1"/>
      <p:bldP spid="64" grpId="0"/>
      <p:bldP spid="6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1839138" y="1629843"/>
            <a:ext cx="1837257" cy="1837257"/>
            <a:chOff x="1959919" y="2023759"/>
            <a:chExt cx="2773806" cy="2773806"/>
          </a:xfrm>
        </p:grpSpPr>
        <p:grpSp>
          <p:nvGrpSpPr>
            <p:cNvPr id="7" name="组合 6"/>
            <p:cNvGrpSpPr/>
            <p:nvPr/>
          </p:nvGrpSpPr>
          <p:grpSpPr>
            <a:xfrm>
              <a:off x="1959919" y="2023759"/>
              <a:ext cx="2773806" cy="277380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9" name="椭圆 8"/>
            <p:cNvSpPr/>
            <p:nvPr/>
          </p:nvSpPr>
          <p:spPr>
            <a:xfrm>
              <a:off x="2510240" y="2574081"/>
              <a:ext cx="1673164" cy="1673161"/>
            </a:xfrm>
            <a:prstGeom prst="ellipse">
              <a:avLst/>
            </a:prstGeom>
            <a:solidFill>
              <a:schemeClr val="accent5"/>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latin typeface="微软雅黑" panose="020B0503020204020204" charset="-122"/>
                <a:ea typeface="微软雅黑" panose="020B0503020204020204" charset="-122"/>
              </a:endParaRPr>
            </a:p>
          </p:txBody>
        </p:sp>
        <p:sp>
          <p:nvSpPr>
            <p:cNvPr id="8" name="KSO_Shape"/>
            <p:cNvSpPr/>
            <p:nvPr/>
          </p:nvSpPr>
          <p:spPr bwMode="auto">
            <a:xfrm>
              <a:off x="3074142" y="2865303"/>
              <a:ext cx="545358" cy="1090716"/>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sp>
        <p:nvSpPr>
          <p:cNvPr id="11" name="矩形 10"/>
          <p:cNvSpPr/>
          <p:nvPr/>
        </p:nvSpPr>
        <p:spPr>
          <a:xfrm>
            <a:off x="3700059" y="1869612"/>
            <a:ext cx="1831271" cy="577081"/>
          </a:xfrm>
          <a:prstGeom prst="rect">
            <a:avLst/>
          </a:prstGeom>
        </p:spPr>
        <p:txBody>
          <a:bodyPr wrap="none" lIns="68580" tIns="34290" rIns="68580" bIns="34290">
            <a:spAutoFit/>
          </a:bodyPr>
          <a:lstStyle/>
          <a:p>
            <a:r>
              <a:rPr lang="zh-CN" altLang="en-US" sz="3300" b="1" dirty="0" smtClean="0">
                <a:solidFill>
                  <a:schemeClr val="accent5"/>
                </a:solidFill>
                <a:latin typeface="微软雅黑" panose="020B0503020204020204" charset="-122"/>
                <a:ea typeface="微软雅黑" panose="020B0503020204020204" charset="-122"/>
              </a:rPr>
              <a:t>结算流程</a:t>
            </a:r>
            <a:endParaRPr lang="zh-CN" altLang="en-US" sz="3300" b="1" dirty="0">
              <a:solidFill>
                <a:schemeClr val="accent5"/>
              </a:solidFill>
              <a:latin typeface="微软雅黑" panose="020B0503020204020204" charset="-122"/>
              <a:ea typeface="微软雅黑" panose="020B0503020204020204" charset="-122"/>
            </a:endParaRPr>
          </a:p>
        </p:txBody>
      </p:sp>
      <p:sp>
        <p:nvSpPr>
          <p:cNvPr id="18" name="矩形 17"/>
          <p:cNvSpPr/>
          <p:nvPr/>
        </p:nvSpPr>
        <p:spPr>
          <a:xfrm>
            <a:off x="3735758" y="2602327"/>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学费结算流程</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0" name="矩形 19"/>
          <p:cNvSpPr/>
          <p:nvPr/>
        </p:nvSpPr>
        <p:spPr>
          <a:xfrm>
            <a:off x="3735758" y="2915903"/>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退费结算流程</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14" name="矩形 13"/>
          <p:cNvSpPr/>
          <p:nvPr/>
        </p:nvSpPr>
        <p:spPr>
          <a:xfrm>
            <a:off x="3735758" y="3218423"/>
            <a:ext cx="1971052"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毕业生学费结算流程</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pic>
        <p:nvPicPr>
          <p:cNvPr id="16"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650"/>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85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strVal val="#ppt_w+.3"/>
                                          </p:val>
                                        </p:tav>
                                        <p:tav tm="100000">
                                          <p:val>
                                            <p:strVal val="#ppt_w"/>
                                          </p:val>
                                        </p:tav>
                                      </p:tavLst>
                                    </p:anim>
                                    <p:anim calcmode="lin" valueType="num">
                                      <p:cBhvr>
                                        <p:cTn id="28" dur="1000" fill="hold"/>
                                        <p:tgtEl>
                                          <p:spTgt spid="20"/>
                                        </p:tgtEl>
                                        <p:attrNameLst>
                                          <p:attrName>ppt_h</p:attrName>
                                        </p:attrNameLst>
                                      </p:cBhvr>
                                      <p:tavLst>
                                        <p:tav tm="0">
                                          <p:val>
                                            <p:strVal val="#ppt_h"/>
                                          </p:val>
                                        </p:tav>
                                        <p:tav tm="100000">
                                          <p:val>
                                            <p:strVal val="#ppt_h"/>
                                          </p:val>
                                        </p:tav>
                                      </p:tavLst>
                                    </p:anim>
                                    <p:animEffect transition="in" filter="fade">
                                      <p:cBhvr>
                                        <p:cTn id="29" dur="1000"/>
                                        <p:tgtEl>
                                          <p:spTgt spid="20"/>
                                        </p:tgtEl>
                                      </p:cBhvr>
                                    </p:animEffect>
                                  </p:childTnLst>
                                </p:cTn>
                              </p:par>
                              <p:par>
                                <p:cTn id="30" presetID="50" presetClass="entr" presetSubtype="0" decel="100000" fill="hold" grpId="0" nodeType="withEffect">
                                  <p:stCondLst>
                                    <p:cond delay="1650"/>
                                  </p:stCondLst>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ppt_w+.3"/>
                                          </p:val>
                                        </p:tav>
                                        <p:tav tm="100000">
                                          <p:val>
                                            <p:strVal val="#ppt_w"/>
                                          </p:val>
                                        </p:tav>
                                      </p:tavLst>
                                    </p:anim>
                                    <p:anim calcmode="lin" valueType="num">
                                      <p:cBhvr>
                                        <p:cTn id="33" dur="1000" fill="hold"/>
                                        <p:tgtEl>
                                          <p:spTgt spid="14"/>
                                        </p:tgtEl>
                                        <p:attrNameLst>
                                          <p:attrName>ppt_h</p:attrName>
                                        </p:attrNameLst>
                                      </p:cBhvr>
                                      <p:tavLst>
                                        <p:tav tm="0">
                                          <p:val>
                                            <p:strVal val="#ppt_h"/>
                                          </p:val>
                                        </p:tav>
                                        <p:tav tm="100000">
                                          <p:val>
                                            <p:strVal val="#ppt_h"/>
                                          </p:val>
                                        </p:tav>
                                      </p:tavLst>
                                    </p:anim>
                                    <p:animEffect transition="in" filter="fade">
                                      <p:cBhvr>
                                        <p:cTn id="3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20"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学费结算流程图</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6" name="组合 15"/>
          <p:cNvGrpSpPr/>
          <p:nvPr/>
        </p:nvGrpSpPr>
        <p:grpSpPr bwMode="auto">
          <a:xfrm>
            <a:off x="4855623" y="1964272"/>
            <a:ext cx="1962662" cy="1609725"/>
            <a:chOff x="102604" y="-25047"/>
            <a:chExt cx="1963263" cy="1609411"/>
          </a:xfrm>
        </p:grpSpPr>
        <p:grpSp>
          <p:nvGrpSpPr>
            <p:cNvPr id="7" name="组合 16"/>
            <p:cNvGrpSpPr/>
            <p:nvPr/>
          </p:nvGrpSpPr>
          <p:grpSpPr bwMode="auto">
            <a:xfrm>
              <a:off x="102604" y="-25047"/>
              <a:ext cx="1963263" cy="1609411"/>
              <a:chOff x="102604" y="-25047"/>
              <a:chExt cx="1963263" cy="1609411"/>
            </a:xfrm>
          </p:grpSpPr>
          <p:sp>
            <p:nvSpPr>
              <p:cNvPr id="9"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 name="右箭头 55"/>
              <p:cNvSpPr/>
              <p:nvPr/>
            </p:nvSpPr>
            <p:spPr bwMode="auto">
              <a:xfrm>
                <a:off x="394690" y="-25047"/>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round/>
              </a:ln>
              <a:effectLst>
                <a:outerShdw blurRad="228600" dist="228600" dir="5400000" algn="t" rotWithShape="0">
                  <a:prstClr val="black">
                    <a:alpha val="30000"/>
                  </a:prstClr>
                </a:outerShdw>
              </a:effectLst>
            </p:spPr>
            <p:txBody>
              <a:bodyPr anchor="ctr"/>
              <a:lstStyle/>
              <a:p>
                <a:endParaRPr lang="zh-CN" altLang="en-US"/>
              </a:p>
            </p:txBody>
          </p:sp>
        </p:grpSp>
        <p:sp>
          <p:nvSpPr>
            <p:cNvPr id="8" name="TextBox 17"/>
            <p:cNvSpPr txBox="1">
              <a:spLocks noChangeArrowheads="1"/>
            </p:cNvSpPr>
            <p:nvPr/>
          </p:nvSpPr>
          <p:spPr bwMode="auto">
            <a:xfrm>
              <a:off x="681551" y="543095"/>
              <a:ext cx="903087" cy="523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smtClean="0">
                  <a:solidFill>
                    <a:srgbClr val="FFFFFF"/>
                  </a:solidFill>
                  <a:latin typeface="Impact" panose="020B0806030902050204" pitchFamily="34" charset="0"/>
                </a:rPr>
                <a:t>返款</a:t>
              </a:r>
              <a:endParaRPr lang="zh-CN" altLang="en-US" sz="2800" dirty="0">
                <a:solidFill>
                  <a:srgbClr val="FFFFFF"/>
                </a:solidFill>
                <a:latin typeface="Impact" panose="020B0806030902050204" pitchFamily="34" charset="0"/>
              </a:endParaRPr>
            </a:p>
          </p:txBody>
        </p:sp>
      </p:grpSp>
      <p:grpSp>
        <p:nvGrpSpPr>
          <p:cNvPr id="11" name="组合 20"/>
          <p:cNvGrpSpPr/>
          <p:nvPr/>
        </p:nvGrpSpPr>
        <p:grpSpPr bwMode="auto">
          <a:xfrm>
            <a:off x="3789133" y="1970535"/>
            <a:ext cx="1773237" cy="1609725"/>
            <a:chOff x="0" y="0"/>
            <a:chExt cx="1773781" cy="1609411"/>
          </a:xfrm>
          <a:effectLst>
            <a:outerShdw blurRad="228600" dist="228600" dir="5400000" algn="t" rotWithShape="0">
              <a:prstClr val="black">
                <a:alpha val="30000"/>
              </a:prstClr>
            </a:outerShdw>
          </a:effectLst>
        </p:grpSpPr>
        <p:grpSp>
          <p:nvGrpSpPr>
            <p:cNvPr id="12" name="组合 21"/>
            <p:cNvGrpSpPr/>
            <p:nvPr/>
          </p:nvGrpSpPr>
          <p:grpSpPr bwMode="auto">
            <a:xfrm>
              <a:off x="0" y="0"/>
              <a:ext cx="1773781" cy="1609411"/>
              <a:chOff x="0" y="0"/>
              <a:chExt cx="1773781" cy="1609411"/>
            </a:xfrm>
          </p:grpSpPr>
          <p:sp>
            <p:nvSpPr>
              <p:cNvPr id="14"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w="9525">
                <a:noFill/>
                <a:round/>
              </a:ln>
            </p:spPr>
            <p:txBody>
              <a:bodyPr anchor="ctr"/>
              <a:lstStyle/>
              <a:p>
                <a:endParaRPr lang="zh-CN" altLang="en-US"/>
              </a:p>
            </p:txBody>
          </p:sp>
          <p:sp>
            <p:nvSpPr>
              <p:cNvPr id="15"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round/>
              </a:ln>
            </p:spPr>
            <p:txBody>
              <a:bodyPr anchor="ctr"/>
              <a:lstStyle/>
              <a:p>
                <a:endParaRPr lang="zh-CN" altLang="en-US"/>
              </a:p>
            </p:txBody>
          </p:sp>
        </p:grpSp>
        <p:sp>
          <p:nvSpPr>
            <p:cNvPr id="13" name="TextBox 22"/>
            <p:cNvSpPr txBox="1">
              <a:spLocks noChangeArrowheads="1"/>
            </p:cNvSpPr>
            <p:nvPr/>
          </p:nvSpPr>
          <p:spPr bwMode="auto">
            <a:xfrm>
              <a:off x="681551" y="543095"/>
              <a:ext cx="903088" cy="52311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smtClean="0">
                  <a:solidFill>
                    <a:srgbClr val="FFFFFF"/>
                  </a:solidFill>
                  <a:latin typeface="Impact" panose="020B0806030902050204" pitchFamily="34" charset="0"/>
                </a:rPr>
                <a:t>审核</a:t>
              </a:r>
              <a:endParaRPr lang="zh-CN" altLang="en-US" sz="2800" dirty="0">
                <a:solidFill>
                  <a:srgbClr val="FFFFFF"/>
                </a:solidFill>
                <a:latin typeface="Impact" panose="020B0806030902050204" pitchFamily="34" charset="0"/>
              </a:endParaRPr>
            </a:p>
          </p:txBody>
        </p:sp>
      </p:grpSp>
      <p:grpSp>
        <p:nvGrpSpPr>
          <p:cNvPr id="16" name="组合 25"/>
          <p:cNvGrpSpPr/>
          <p:nvPr/>
        </p:nvGrpSpPr>
        <p:grpSpPr bwMode="auto">
          <a:xfrm>
            <a:off x="2418120" y="1964272"/>
            <a:ext cx="1773238" cy="1609725"/>
            <a:chOff x="0" y="0"/>
            <a:chExt cx="1773781" cy="1609411"/>
          </a:xfrm>
        </p:grpSpPr>
        <p:grpSp>
          <p:nvGrpSpPr>
            <p:cNvPr id="17" name="组合 26"/>
            <p:cNvGrpSpPr/>
            <p:nvPr/>
          </p:nvGrpSpPr>
          <p:grpSpPr bwMode="auto">
            <a:xfrm>
              <a:off x="0" y="0"/>
              <a:ext cx="1773781" cy="1609411"/>
              <a:chOff x="0" y="0"/>
              <a:chExt cx="1773781" cy="1609411"/>
            </a:xfrm>
          </p:grpSpPr>
          <p:sp>
            <p:nvSpPr>
              <p:cNvPr id="19"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0"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1">
                      <a:lumMod val="75000"/>
                    </a:schemeClr>
                  </a:gs>
                  <a:gs pos="100000">
                    <a:schemeClr val="accent1"/>
                  </a:gs>
                </a:gsLst>
                <a:lin ang="5400000" scaled="0"/>
              </a:gradFill>
              <a:ln w="9525">
                <a:gradFill>
                  <a:gsLst>
                    <a:gs pos="0">
                      <a:schemeClr val="accent1"/>
                    </a:gs>
                    <a:gs pos="100000">
                      <a:schemeClr val="accent1">
                        <a:lumMod val="75000"/>
                      </a:schemeClr>
                    </a:gs>
                  </a:gsLst>
                  <a:lin ang="5400000" scaled="0"/>
                </a:gradFill>
                <a:round/>
              </a:ln>
              <a:effectLst>
                <a:outerShdw blurRad="228600" dist="228600" dir="5400000" algn="t" rotWithShape="0">
                  <a:prstClr val="black">
                    <a:alpha val="30000"/>
                  </a:prstClr>
                </a:outerShdw>
              </a:effectLst>
            </p:spPr>
            <p:txBody>
              <a:bodyPr anchor="ctr"/>
              <a:lstStyle/>
              <a:p>
                <a:endParaRPr lang="zh-CN" altLang="en-US"/>
              </a:p>
            </p:txBody>
          </p:sp>
        </p:grpSp>
        <p:sp>
          <p:nvSpPr>
            <p:cNvPr id="18" name="TextBox 27"/>
            <p:cNvSpPr txBox="1">
              <a:spLocks noChangeArrowheads="1"/>
            </p:cNvSpPr>
            <p:nvPr/>
          </p:nvSpPr>
          <p:spPr bwMode="auto">
            <a:xfrm>
              <a:off x="681551" y="543095"/>
              <a:ext cx="903087" cy="523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smtClean="0">
                  <a:solidFill>
                    <a:srgbClr val="FFFFFF"/>
                  </a:solidFill>
                  <a:latin typeface="Impact" panose="020B0806030902050204" pitchFamily="34" charset="0"/>
                </a:rPr>
                <a:t>核对</a:t>
              </a:r>
              <a:endParaRPr lang="zh-CN" altLang="en-US" sz="2800" dirty="0">
                <a:solidFill>
                  <a:srgbClr val="FFFFFF"/>
                </a:solidFill>
                <a:latin typeface="Impact" panose="020B0806030902050204" pitchFamily="34" charset="0"/>
              </a:endParaRPr>
            </a:p>
          </p:txBody>
        </p:sp>
      </p:grpSp>
      <p:grpSp>
        <p:nvGrpSpPr>
          <p:cNvPr id="21" name="组合 31"/>
          <p:cNvGrpSpPr/>
          <p:nvPr/>
        </p:nvGrpSpPr>
        <p:grpSpPr bwMode="auto">
          <a:xfrm>
            <a:off x="1159842" y="1983061"/>
            <a:ext cx="1774825" cy="1609725"/>
            <a:chOff x="0" y="0"/>
            <a:chExt cx="1773781" cy="1609411"/>
          </a:xfrm>
        </p:grpSpPr>
        <p:grpSp>
          <p:nvGrpSpPr>
            <p:cNvPr id="22" name="组合 32"/>
            <p:cNvGrpSpPr/>
            <p:nvPr/>
          </p:nvGrpSpPr>
          <p:grpSpPr bwMode="auto">
            <a:xfrm>
              <a:off x="0" y="0"/>
              <a:ext cx="1773781" cy="1609411"/>
              <a:chOff x="0" y="0"/>
              <a:chExt cx="1773781" cy="1609411"/>
            </a:xfrm>
          </p:grpSpPr>
          <p:sp>
            <p:nvSpPr>
              <p:cNvPr id="24"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round/>
              </a:ln>
              <a:effectLst>
                <a:outerShdw blurRad="228600" dist="228600" dir="5400000" algn="t" rotWithShape="0">
                  <a:prstClr val="black">
                    <a:alpha val="30000"/>
                  </a:prstClr>
                </a:outerShdw>
              </a:effectLst>
            </p:spPr>
            <p:txBody>
              <a:bodyPr anchor="ctr"/>
              <a:lstStyle/>
              <a:p>
                <a:endParaRPr lang="zh-CN" altLang="en-US"/>
              </a:p>
            </p:txBody>
          </p:sp>
        </p:grpSp>
        <p:sp>
          <p:nvSpPr>
            <p:cNvPr id="23" name="TextBox 33"/>
            <p:cNvSpPr txBox="1">
              <a:spLocks noChangeArrowheads="1"/>
            </p:cNvSpPr>
            <p:nvPr/>
          </p:nvSpPr>
          <p:spPr bwMode="auto">
            <a:xfrm>
              <a:off x="681551" y="543095"/>
              <a:ext cx="902280" cy="523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smtClean="0">
                  <a:solidFill>
                    <a:srgbClr val="FFFFFF"/>
                  </a:solidFill>
                  <a:latin typeface="Impact" panose="020B0806030902050204" pitchFamily="34" charset="0"/>
                </a:rPr>
                <a:t>缴费</a:t>
              </a:r>
              <a:endParaRPr lang="zh-CN" altLang="en-US" sz="2800" dirty="0">
                <a:solidFill>
                  <a:srgbClr val="FFFFFF"/>
                </a:solidFill>
                <a:latin typeface="Impact" panose="020B0806030902050204" pitchFamily="34" charset="0"/>
              </a:endParaRPr>
            </a:p>
          </p:txBody>
        </p:sp>
      </p:grpSp>
      <p:cxnSp>
        <p:nvCxnSpPr>
          <p:cNvPr id="26" name="直接连接符 36"/>
          <p:cNvCxnSpPr>
            <a:cxnSpLocks noChangeShapeType="1"/>
          </p:cNvCxnSpPr>
          <p:nvPr/>
        </p:nvCxnSpPr>
        <p:spPr bwMode="auto">
          <a:xfrm flipV="1">
            <a:off x="1701832" y="1270186"/>
            <a:ext cx="0" cy="874713"/>
          </a:xfrm>
          <a:prstGeom prst="line">
            <a:avLst/>
          </a:prstGeom>
          <a:noFill/>
          <a:ln w="6350">
            <a:solidFill>
              <a:schemeClr val="accent3">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27" name="矩形 1"/>
          <p:cNvSpPr>
            <a:spLocks noChangeArrowheads="1"/>
          </p:cNvSpPr>
          <p:nvPr/>
        </p:nvSpPr>
        <p:spPr bwMode="auto">
          <a:xfrm>
            <a:off x="1881850" y="1247439"/>
            <a:ext cx="1893888"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50" b="1" dirty="0" smtClean="0">
                <a:latin typeface="微软雅黑" pitchFamily="34" charset="-122"/>
                <a:ea typeface="微软雅黑" pitchFamily="34" charset="-122"/>
              </a:rPr>
              <a:t>缴费模式为网银缴费，已被录取的学生在学院规定的缴费、注册时间内</a:t>
            </a:r>
            <a:r>
              <a:rPr lang="en-US" altLang="zh-CN" sz="1050" b="1" dirty="0" smtClean="0">
                <a:latin typeface="微软雅黑" pitchFamily="34" charset="-122"/>
                <a:ea typeface="微软雅黑" pitchFamily="34" charset="-122"/>
              </a:rPr>
              <a:t>,</a:t>
            </a:r>
            <a:r>
              <a:rPr lang="zh-CN" altLang="en-US" sz="1050" b="1" dirty="0" smtClean="0">
                <a:latin typeface="微软雅黑" pitchFamily="34" charset="-122"/>
                <a:ea typeface="微软雅黑" pitchFamily="34" charset="-122"/>
              </a:rPr>
              <a:t>自行登录我院管理系统进行线上缴费操作。 </a:t>
            </a:r>
            <a:r>
              <a:rPr lang="zh-CN" altLang="en-US" sz="1050" dirty="0" smtClean="0">
                <a:solidFill>
                  <a:srgbClr val="595959"/>
                </a:solidFill>
                <a:latin typeface="微软雅黑" panose="020B0503020204020204" charset="-122"/>
                <a:ea typeface="微软雅黑" panose="020B0503020204020204" charset="-122"/>
              </a:rPr>
              <a:t>。</a:t>
            </a:r>
            <a:endParaRPr lang="zh-CN" altLang="en-US" sz="1050" dirty="0">
              <a:solidFill>
                <a:srgbClr val="595959"/>
              </a:solidFill>
              <a:latin typeface="微软雅黑" panose="020B0503020204020204" charset="-122"/>
              <a:ea typeface="微软雅黑" panose="020B0503020204020204" charset="-122"/>
            </a:endParaRPr>
          </a:p>
        </p:txBody>
      </p:sp>
      <p:cxnSp>
        <p:nvCxnSpPr>
          <p:cNvPr id="28" name="直接连接符 38"/>
          <p:cNvCxnSpPr>
            <a:cxnSpLocks noChangeShapeType="1"/>
          </p:cNvCxnSpPr>
          <p:nvPr/>
        </p:nvCxnSpPr>
        <p:spPr bwMode="auto">
          <a:xfrm flipV="1">
            <a:off x="2388240" y="3701562"/>
            <a:ext cx="0" cy="874712"/>
          </a:xfrm>
          <a:prstGeom prst="line">
            <a:avLst/>
          </a:prstGeom>
          <a:noFill/>
          <a:ln w="6350">
            <a:solidFill>
              <a:schemeClr val="accent1">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29" name="矩形 1"/>
          <p:cNvSpPr>
            <a:spLocks noChangeArrowheads="1"/>
          </p:cNvSpPr>
          <p:nvPr/>
        </p:nvSpPr>
        <p:spPr bwMode="auto">
          <a:xfrm>
            <a:off x="2617941" y="3714567"/>
            <a:ext cx="1997900"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00" dirty="0" smtClean="0">
                <a:latin typeface="微软雅黑" pitchFamily="34" charset="-122"/>
                <a:ea typeface="微软雅黑" pitchFamily="34" charset="-122"/>
              </a:rPr>
              <a:t> </a:t>
            </a:r>
            <a:r>
              <a:rPr lang="zh-CN" altLang="en-US" sz="1050" b="1" dirty="0" smtClean="0">
                <a:latin typeface="微软雅黑" pitchFamily="34" charset="-122"/>
                <a:ea typeface="微软雅黑" pitchFamily="34" charset="-122"/>
              </a:rPr>
              <a:t>站点财务人员根据平台缴费情况进行统计工作，并将缴费名单发至财务邮箱，学院财务第一时间及时核对数据并给出结算表。</a:t>
            </a:r>
            <a:endParaRPr lang="zh-CN" altLang="en-US" sz="1050" dirty="0">
              <a:solidFill>
                <a:srgbClr val="595959"/>
              </a:solidFill>
              <a:latin typeface="微软雅黑" panose="020B0503020204020204" charset="-122"/>
              <a:ea typeface="微软雅黑" panose="020B0503020204020204" charset="-122"/>
            </a:endParaRPr>
          </a:p>
        </p:txBody>
      </p:sp>
      <p:cxnSp>
        <p:nvCxnSpPr>
          <p:cNvPr id="30" name="直接连接符 40"/>
          <p:cNvCxnSpPr>
            <a:cxnSpLocks noChangeShapeType="1"/>
          </p:cNvCxnSpPr>
          <p:nvPr/>
        </p:nvCxnSpPr>
        <p:spPr bwMode="auto">
          <a:xfrm flipV="1">
            <a:off x="3990485" y="1276449"/>
            <a:ext cx="0" cy="874713"/>
          </a:xfrm>
          <a:prstGeom prst="line">
            <a:avLst/>
          </a:prstGeom>
          <a:noFill/>
          <a:ln w="6350">
            <a:solidFill>
              <a:schemeClr val="accent5">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31" name="矩形 1"/>
          <p:cNvSpPr>
            <a:spLocks noChangeArrowheads="1"/>
          </p:cNvSpPr>
          <p:nvPr/>
        </p:nvSpPr>
        <p:spPr bwMode="auto">
          <a:xfrm>
            <a:off x="4262861" y="1216124"/>
            <a:ext cx="200015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b="1" dirty="0" smtClean="0">
                <a:latin typeface="微软雅黑" pitchFamily="34" charset="-122"/>
                <a:ea typeface="微软雅黑" pitchFamily="34" charset="-122"/>
              </a:rPr>
              <a:t>站点财务根据结算表上的最后金额开出返款发票及提供相关返款资料，学院财务会进行返款资料的审核工作及签批工作</a:t>
            </a:r>
            <a:r>
              <a:rPr lang="zh-CN" altLang="en-US" sz="1000" b="1" dirty="0" smtClean="0">
                <a:latin typeface="微软雅黑" pitchFamily="34" charset="-122"/>
                <a:ea typeface="微软雅黑" pitchFamily="34" charset="-122"/>
              </a:rPr>
              <a:t>。</a:t>
            </a:r>
            <a:endParaRPr lang="zh-CN" altLang="en-US" sz="1000" dirty="0">
              <a:solidFill>
                <a:srgbClr val="595959"/>
              </a:solidFill>
              <a:latin typeface="微软雅黑" panose="020B0503020204020204" charset="-122"/>
              <a:ea typeface="微软雅黑" panose="020B0503020204020204" charset="-122"/>
            </a:endParaRPr>
          </a:p>
        </p:txBody>
      </p:sp>
      <p:cxnSp>
        <p:nvCxnSpPr>
          <p:cNvPr id="32" name="直接连接符 43"/>
          <p:cNvCxnSpPr>
            <a:cxnSpLocks noChangeShapeType="1"/>
          </p:cNvCxnSpPr>
          <p:nvPr/>
        </p:nvCxnSpPr>
        <p:spPr bwMode="auto">
          <a:xfrm flipV="1">
            <a:off x="4952379" y="3663984"/>
            <a:ext cx="0" cy="874712"/>
          </a:xfrm>
          <a:prstGeom prst="line">
            <a:avLst/>
          </a:prstGeom>
          <a:noFill/>
          <a:ln w="6350">
            <a:solidFill>
              <a:schemeClr val="accent2">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33" name="矩形 1"/>
          <p:cNvSpPr>
            <a:spLocks noChangeArrowheads="1"/>
          </p:cNvSpPr>
          <p:nvPr/>
        </p:nvSpPr>
        <p:spPr bwMode="auto">
          <a:xfrm>
            <a:off x="5063504" y="3795986"/>
            <a:ext cx="1893888"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50" b="1" dirty="0" smtClean="0">
                <a:latin typeface="微软雅黑" pitchFamily="34" charset="-122"/>
                <a:ea typeface="微软雅黑" pitchFamily="34" charset="-122"/>
              </a:rPr>
              <a:t>返款资料无误后，学院财务会尽快按照合作协议为校外教学站点办理返款手续。</a:t>
            </a:r>
            <a:endParaRPr lang="zh-CN" altLang="en-US" sz="1050" dirty="0">
              <a:solidFill>
                <a:srgbClr val="595959"/>
              </a:solidFill>
              <a:latin typeface="微软雅黑" panose="020B0503020204020204" charset="-122"/>
              <a:ea typeface="微软雅黑" panose="020B0503020204020204" charset="-122"/>
            </a:endParaRPr>
          </a:p>
        </p:txBody>
      </p:sp>
      <p:cxnSp>
        <p:nvCxnSpPr>
          <p:cNvPr id="34" name="直接连接符 51"/>
          <p:cNvCxnSpPr>
            <a:cxnSpLocks noChangeShapeType="1"/>
          </p:cNvCxnSpPr>
          <p:nvPr/>
        </p:nvCxnSpPr>
        <p:spPr bwMode="auto">
          <a:xfrm rot="5400000" flipH="1" flipV="1">
            <a:off x="6141809" y="1779698"/>
            <a:ext cx="946920" cy="3055"/>
          </a:xfrm>
          <a:prstGeom prst="line">
            <a:avLst/>
          </a:prstGeom>
          <a:noFill/>
          <a:ln w="6350">
            <a:solidFill>
              <a:schemeClr val="accent4">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pic>
        <p:nvPicPr>
          <p:cNvPr id="36"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ppt_x</p:attrName>
                                        </p:attrNameLst>
                                      </p:cBhvr>
                                      <p:tavLst>
                                        <p:tav tm="0">
                                          <p:val>
                                            <p:strVal val="#ppt_x-#ppt_w*1.125000"/>
                                          </p:val>
                                        </p:tav>
                                        <p:tav tm="100000">
                                          <p:val>
                                            <p:strVal val="#ppt_x"/>
                                          </p:val>
                                        </p:tav>
                                      </p:tavLst>
                                    </p:anim>
                                    <p:animEffect transition="in" filter="wipe(right)">
                                      <p:cBhvr>
                                        <p:cTn id="12" dur="500"/>
                                        <p:tgtEl>
                                          <p:spTgt spid="16"/>
                                        </p:tgtEl>
                                      </p:cBhvr>
                                    </p:animEffect>
                                  </p:childTnLst>
                                </p:cTn>
                              </p:par>
                              <p:par>
                                <p:cTn id="13" presetID="12" presetClass="entr" presetSubtype="8" fill="hold" nodeType="withEffect">
                                  <p:stCondLst>
                                    <p:cond delay="4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p:tgtEl>
                                          <p:spTgt spid="11"/>
                                        </p:tgtEl>
                                        <p:attrNameLst>
                                          <p:attrName>ppt_x</p:attrName>
                                        </p:attrNameLst>
                                      </p:cBhvr>
                                      <p:tavLst>
                                        <p:tav tm="0">
                                          <p:val>
                                            <p:strVal val="#ppt_x-#ppt_w*1.125000"/>
                                          </p:val>
                                        </p:tav>
                                        <p:tav tm="100000">
                                          <p:val>
                                            <p:strVal val="#ppt_x"/>
                                          </p:val>
                                        </p:tav>
                                      </p:tavLst>
                                    </p:anim>
                                    <p:animEffect transition="in" filter="wipe(right)">
                                      <p:cBhvr>
                                        <p:cTn id="16" dur="500"/>
                                        <p:tgtEl>
                                          <p:spTgt spid="11"/>
                                        </p:tgtEl>
                                      </p:cBhvr>
                                    </p:animEffect>
                                  </p:childTnLst>
                                </p:cTn>
                              </p:par>
                              <p:par>
                                <p:cTn id="17" presetID="12" presetClass="entr" presetSubtype="8" fill="hold" nodeType="withEffect">
                                  <p:stCondLst>
                                    <p:cond delay="6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p:tgtEl>
                                          <p:spTgt spid="6"/>
                                        </p:tgtEl>
                                        <p:attrNameLst>
                                          <p:attrName>ppt_x</p:attrName>
                                        </p:attrNameLst>
                                      </p:cBhvr>
                                      <p:tavLst>
                                        <p:tav tm="0">
                                          <p:val>
                                            <p:strVal val="#ppt_x-#ppt_w*1.125000"/>
                                          </p:val>
                                        </p:tav>
                                        <p:tav tm="100000">
                                          <p:val>
                                            <p:strVal val="#ppt_x"/>
                                          </p:val>
                                        </p:tav>
                                      </p:tavLst>
                                    </p:anim>
                                    <p:animEffect transition="in" filter="wipe(right)">
                                      <p:cBhvr>
                                        <p:cTn id="20" dur="500"/>
                                        <p:tgtEl>
                                          <p:spTgt spid="6"/>
                                        </p:tgtEl>
                                      </p:cBhvr>
                                    </p:animEffect>
                                  </p:childTnLst>
                                </p:cTn>
                              </p:par>
                            </p:childTnLst>
                          </p:cTn>
                        </p:par>
                        <p:par>
                          <p:cTn id="21" fill="hold">
                            <p:stCondLst>
                              <p:cond delay="1100"/>
                            </p:stCondLst>
                            <p:childTnLst>
                              <p:par>
                                <p:cTn id="22" presetID="22" presetClass="entr" presetSubtype="4"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down)">
                                      <p:cBhvr>
                                        <p:cTn id="24" dur="500"/>
                                        <p:tgtEl>
                                          <p:spTgt spid="26"/>
                                        </p:tgtEl>
                                      </p:cBhvr>
                                    </p:animEffect>
                                  </p:childTnLst>
                                </p:cTn>
                              </p:par>
                            </p:childTnLst>
                          </p:cTn>
                        </p:par>
                        <p:par>
                          <p:cTn id="25" fill="hold">
                            <p:stCondLst>
                              <p:cond delay="1600"/>
                            </p:stCondLst>
                            <p:childTnLst>
                              <p:par>
                                <p:cTn id="26" presetID="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300" fill="hold"/>
                                        <p:tgtEl>
                                          <p:spTgt spid="27"/>
                                        </p:tgtEl>
                                        <p:attrNameLst>
                                          <p:attrName>ppt_x</p:attrName>
                                        </p:attrNameLst>
                                      </p:cBhvr>
                                      <p:tavLst>
                                        <p:tav tm="0">
                                          <p:val>
                                            <p:strVal val="0-#ppt_w/2"/>
                                          </p:val>
                                        </p:tav>
                                        <p:tav tm="100000">
                                          <p:val>
                                            <p:strVal val="#ppt_x"/>
                                          </p:val>
                                        </p:tav>
                                      </p:tavLst>
                                    </p:anim>
                                    <p:anim calcmode="lin" valueType="num">
                                      <p:cBhvr additive="base">
                                        <p:cTn id="29" dur="300" fill="hold"/>
                                        <p:tgtEl>
                                          <p:spTgt spid="27"/>
                                        </p:tgtEl>
                                        <p:attrNameLst>
                                          <p:attrName>ppt_y</p:attrName>
                                        </p:attrNameLst>
                                      </p:cBhvr>
                                      <p:tavLst>
                                        <p:tav tm="0">
                                          <p:val>
                                            <p:strVal val="#ppt_y"/>
                                          </p:val>
                                        </p:tav>
                                        <p:tav tm="100000">
                                          <p:val>
                                            <p:strVal val="#ppt_y"/>
                                          </p:val>
                                        </p:tav>
                                      </p:tavLst>
                                    </p:anim>
                                  </p:childTnLst>
                                </p:cTn>
                              </p:par>
                            </p:childTnLst>
                          </p:cTn>
                        </p:par>
                        <p:par>
                          <p:cTn id="30" fill="hold">
                            <p:stCondLst>
                              <p:cond delay="1900"/>
                            </p:stCondLst>
                            <p:childTnLst>
                              <p:par>
                                <p:cTn id="31" presetID="22" presetClass="entr" presetSubtype="4"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down)">
                                      <p:cBhvr>
                                        <p:cTn id="33" dur="500"/>
                                        <p:tgtEl>
                                          <p:spTgt spid="28"/>
                                        </p:tgtEl>
                                      </p:cBhvr>
                                    </p:animEffect>
                                  </p:childTnLst>
                                </p:cTn>
                              </p:par>
                            </p:childTnLst>
                          </p:cTn>
                        </p:par>
                        <p:par>
                          <p:cTn id="34" fill="hold">
                            <p:stCondLst>
                              <p:cond delay="2400"/>
                            </p:stCondLst>
                            <p:childTnLst>
                              <p:par>
                                <p:cTn id="35" presetID="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300" fill="hold"/>
                                        <p:tgtEl>
                                          <p:spTgt spid="29"/>
                                        </p:tgtEl>
                                        <p:attrNameLst>
                                          <p:attrName>ppt_x</p:attrName>
                                        </p:attrNameLst>
                                      </p:cBhvr>
                                      <p:tavLst>
                                        <p:tav tm="0">
                                          <p:val>
                                            <p:strVal val="0-#ppt_w/2"/>
                                          </p:val>
                                        </p:tav>
                                        <p:tav tm="100000">
                                          <p:val>
                                            <p:strVal val="#ppt_x"/>
                                          </p:val>
                                        </p:tav>
                                      </p:tavLst>
                                    </p:anim>
                                    <p:anim calcmode="lin" valueType="num">
                                      <p:cBhvr additive="base">
                                        <p:cTn id="38" dur="300" fill="hold"/>
                                        <p:tgtEl>
                                          <p:spTgt spid="29"/>
                                        </p:tgtEl>
                                        <p:attrNameLst>
                                          <p:attrName>ppt_y</p:attrName>
                                        </p:attrNameLst>
                                      </p:cBhvr>
                                      <p:tavLst>
                                        <p:tav tm="0">
                                          <p:val>
                                            <p:strVal val="#ppt_y"/>
                                          </p:val>
                                        </p:tav>
                                        <p:tav tm="100000">
                                          <p:val>
                                            <p:strVal val="#ppt_y"/>
                                          </p:val>
                                        </p:tav>
                                      </p:tavLst>
                                    </p:anim>
                                  </p:childTnLst>
                                </p:cTn>
                              </p:par>
                            </p:childTnLst>
                          </p:cTn>
                        </p:par>
                        <p:par>
                          <p:cTn id="39" fill="hold">
                            <p:stCondLst>
                              <p:cond delay="2700"/>
                            </p:stCondLst>
                            <p:childTnLst>
                              <p:par>
                                <p:cTn id="40" presetID="22" presetClass="entr" presetSubtype="4"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down)">
                                      <p:cBhvr>
                                        <p:cTn id="42" dur="500"/>
                                        <p:tgtEl>
                                          <p:spTgt spid="30"/>
                                        </p:tgtEl>
                                      </p:cBhvr>
                                    </p:animEffect>
                                  </p:childTnLst>
                                </p:cTn>
                              </p:par>
                            </p:childTnLst>
                          </p:cTn>
                        </p:par>
                        <p:par>
                          <p:cTn id="43" fill="hold">
                            <p:stCondLst>
                              <p:cond delay="3200"/>
                            </p:stCondLst>
                            <p:childTnLst>
                              <p:par>
                                <p:cTn id="44" presetID="2" presetClass="entr" presetSubtype="8"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300" fill="hold"/>
                                        <p:tgtEl>
                                          <p:spTgt spid="31"/>
                                        </p:tgtEl>
                                        <p:attrNameLst>
                                          <p:attrName>ppt_x</p:attrName>
                                        </p:attrNameLst>
                                      </p:cBhvr>
                                      <p:tavLst>
                                        <p:tav tm="0">
                                          <p:val>
                                            <p:strVal val="0-#ppt_w/2"/>
                                          </p:val>
                                        </p:tav>
                                        <p:tav tm="100000">
                                          <p:val>
                                            <p:strVal val="#ppt_x"/>
                                          </p:val>
                                        </p:tav>
                                      </p:tavLst>
                                    </p:anim>
                                    <p:anim calcmode="lin" valueType="num">
                                      <p:cBhvr additive="base">
                                        <p:cTn id="47" dur="300" fill="hold"/>
                                        <p:tgtEl>
                                          <p:spTgt spid="31"/>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22" presetClass="entr" presetSubtype="4"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down)">
                                      <p:cBhvr>
                                        <p:cTn id="51" dur="500"/>
                                        <p:tgtEl>
                                          <p:spTgt spid="32"/>
                                        </p:tgtEl>
                                      </p:cBhvr>
                                    </p:animEffect>
                                  </p:childTnLst>
                                </p:cTn>
                              </p:par>
                            </p:childTnLst>
                          </p:cTn>
                        </p:par>
                        <p:par>
                          <p:cTn id="52" fill="hold">
                            <p:stCondLst>
                              <p:cond delay="4000"/>
                            </p:stCondLst>
                            <p:childTnLst>
                              <p:par>
                                <p:cTn id="53" presetID="2" presetClass="entr" presetSubtype="8"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300" fill="hold"/>
                                        <p:tgtEl>
                                          <p:spTgt spid="33"/>
                                        </p:tgtEl>
                                        <p:attrNameLst>
                                          <p:attrName>ppt_x</p:attrName>
                                        </p:attrNameLst>
                                      </p:cBhvr>
                                      <p:tavLst>
                                        <p:tav tm="0">
                                          <p:val>
                                            <p:strVal val="0-#ppt_w/2"/>
                                          </p:val>
                                        </p:tav>
                                        <p:tav tm="100000">
                                          <p:val>
                                            <p:strVal val="#ppt_x"/>
                                          </p:val>
                                        </p:tav>
                                      </p:tavLst>
                                    </p:anim>
                                    <p:anim calcmode="lin" valueType="num">
                                      <p:cBhvr additive="base">
                                        <p:cTn id="56" dur="300" fill="hold"/>
                                        <p:tgtEl>
                                          <p:spTgt spid="33"/>
                                        </p:tgtEl>
                                        <p:attrNameLst>
                                          <p:attrName>ppt_y</p:attrName>
                                        </p:attrNameLst>
                                      </p:cBhvr>
                                      <p:tavLst>
                                        <p:tav tm="0">
                                          <p:val>
                                            <p:strVal val="#ppt_y"/>
                                          </p:val>
                                        </p:tav>
                                        <p:tav tm="100000">
                                          <p:val>
                                            <p:strVal val="#ppt_y"/>
                                          </p:val>
                                        </p:tav>
                                      </p:tavLst>
                                    </p:anim>
                                  </p:childTnLst>
                                </p:cTn>
                              </p:par>
                            </p:childTnLst>
                          </p:cTn>
                        </p:par>
                        <p:par>
                          <p:cTn id="57" fill="hold">
                            <p:stCondLst>
                              <p:cond delay="4300"/>
                            </p:stCondLst>
                            <p:childTnLst>
                              <p:par>
                                <p:cTn id="58" presetID="22" presetClass="entr" presetSubtype="4" fill="hold" nodeType="after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wipe(down)">
                                      <p:cBhvr>
                                        <p:cTn id="6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utoUpdateAnimBg="0"/>
      <p:bldP spid="29" grpId="0" autoUpdateAnimBg="0"/>
      <p:bldP spid="31" grpId="0" autoUpdateAnimBg="0"/>
      <p:bldP spid="3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学费结算资料</a:t>
            </a:r>
            <a:endParaRPr lang="zh-CN" altLang="en-US" dirty="0">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5308" y="1262593"/>
            <a:ext cx="1871763" cy="1458421"/>
          </a:xfrm>
          <a:prstGeom prst="rect">
            <a:avLst/>
          </a:prstGeom>
          <a:effectLst>
            <a:innerShdw blurRad="63500" dist="50800" dir="13500000">
              <a:prstClr val="black">
                <a:alpha val="50000"/>
              </a:prstClr>
            </a:innerShdw>
          </a:effectLst>
        </p:spPr>
      </p:pic>
      <p:sp>
        <p:nvSpPr>
          <p:cNvPr id="9" name="矩形 8"/>
          <p:cNvSpPr/>
          <p:nvPr/>
        </p:nvSpPr>
        <p:spPr>
          <a:xfrm>
            <a:off x="2510758" y="1674379"/>
            <a:ext cx="2049303" cy="900246"/>
          </a:xfrm>
          <a:prstGeom prst="rect">
            <a:avLst/>
          </a:prstGeom>
        </p:spPr>
        <p:txBody>
          <a:bodyPr wrap="square" lIns="68580" tIns="34290" rIns="68580" bIns="34290">
            <a:spAutoFit/>
          </a:bodyPr>
          <a:lstStyle/>
          <a:p>
            <a:pPr>
              <a:lnSpc>
                <a:spcPct val="150000"/>
              </a:lnSpc>
              <a:buFont typeface="Wingdings" pitchFamily="2" charset="2"/>
              <a:buChar char="Ø"/>
            </a:pPr>
            <a:r>
              <a:rPr lang="zh-CN" altLang="en-US" sz="900" b="1" dirty="0" smtClean="0">
                <a:latin typeface="微软雅黑" pitchFamily="34" charset="-122"/>
                <a:ea typeface="微软雅黑" pitchFamily="34" charset="-122"/>
              </a:rPr>
              <a:t>发票验证单说明：</a:t>
            </a:r>
          </a:p>
          <a:p>
            <a:pPr>
              <a:lnSpc>
                <a:spcPct val="150000"/>
              </a:lnSpc>
              <a:buFont typeface="Wingdings" pitchFamily="2" charset="2"/>
              <a:buChar char="Ø"/>
            </a:pPr>
            <a:r>
              <a:rPr lang="zh-CN" altLang="en-US" sz="900" b="1" dirty="0" smtClean="0">
                <a:latin typeface="微软雅黑" pitchFamily="34" charset="-122"/>
                <a:ea typeface="微软雅黑" pitchFamily="34" charset="-122"/>
              </a:rPr>
              <a:t>请在指定的网址进行发票查询业务</a:t>
            </a:r>
          </a:p>
          <a:p>
            <a:pPr>
              <a:lnSpc>
                <a:spcPct val="150000"/>
              </a:lnSpc>
              <a:buFont typeface="Wingdings" pitchFamily="2" charset="2"/>
              <a:buChar char="Ø"/>
            </a:pPr>
            <a:r>
              <a:rPr lang="zh-CN" altLang="en-US" sz="900" b="1" dirty="0" smtClean="0">
                <a:latin typeface="微软雅黑" pitchFamily="34" charset="-122"/>
                <a:ea typeface="微软雅黑" pitchFamily="34" charset="-122"/>
              </a:rPr>
              <a:t>用</a:t>
            </a:r>
            <a:r>
              <a:rPr lang="en-US" altLang="zh-CN" sz="900" b="1" dirty="0" smtClean="0">
                <a:latin typeface="微软雅黑" pitchFamily="34" charset="-122"/>
                <a:ea typeface="微软雅黑" pitchFamily="34" charset="-122"/>
              </a:rPr>
              <a:t>A4</a:t>
            </a:r>
            <a:r>
              <a:rPr lang="zh-CN" altLang="en-US" sz="900" b="1" dirty="0" smtClean="0">
                <a:latin typeface="微软雅黑" pitchFamily="34" charset="-122"/>
                <a:ea typeface="微软雅黑" pitchFamily="34" charset="-122"/>
              </a:rPr>
              <a:t>纸打印发票验证单</a:t>
            </a:r>
          </a:p>
          <a:p>
            <a:pPr>
              <a:lnSpc>
                <a:spcPct val="150000"/>
              </a:lnSpc>
              <a:buFont typeface="Wingdings" pitchFamily="2" charset="2"/>
              <a:buChar char="Ø"/>
            </a:pPr>
            <a:r>
              <a:rPr lang="zh-CN" altLang="en-US" sz="900" b="1" dirty="0" smtClean="0">
                <a:latin typeface="微软雅黑" pitchFamily="34" charset="-122"/>
                <a:ea typeface="微软雅黑" pitchFamily="34" charset="-122"/>
              </a:rPr>
              <a:t>发票验证单上请加盖发票专用章</a:t>
            </a:r>
            <a:endParaRPr lang="zh-CN" altLang="en-US" sz="900" dirty="0">
              <a:solidFill>
                <a:schemeClr val="tx1">
                  <a:lumMod val="65000"/>
                  <a:lumOff val="35000"/>
                </a:schemeClr>
              </a:solidFill>
              <a:latin typeface="微软雅黑" panose="020B0503020204020204" charset="-122"/>
              <a:ea typeface="微软雅黑" panose="020B0503020204020204"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43850" y="2891575"/>
            <a:ext cx="1872033" cy="1367022"/>
          </a:xfrm>
          <a:prstGeom prst="rect">
            <a:avLst/>
          </a:prstGeom>
          <a:effectLst>
            <a:innerShdw blurRad="63500" dist="50800" dir="13500000">
              <a:prstClr val="black">
                <a:alpha val="50000"/>
              </a:prstClr>
            </a:innerShdw>
          </a:effectLst>
        </p:spPr>
      </p:pic>
      <p:sp>
        <p:nvSpPr>
          <p:cNvPr id="15" name="矩形 14"/>
          <p:cNvSpPr/>
          <p:nvPr/>
        </p:nvSpPr>
        <p:spPr>
          <a:xfrm>
            <a:off x="527404" y="3249541"/>
            <a:ext cx="2049303" cy="1454244"/>
          </a:xfrm>
          <a:prstGeom prst="rect">
            <a:avLst/>
          </a:prstGeom>
        </p:spPr>
        <p:txBody>
          <a:bodyPr wrap="square" lIns="68580" tIns="34290" rIns="68580" bIns="34290">
            <a:spAutoFit/>
          </a:bodyPr>
          <a:lstStyle/>
          <a:p>
            <a:pPr>
              <a:buFont typeface="Wingdings" pitchFamily="2" charset="2"/>
              <a:buChar char="ü"/>
            </a:pPr>
            <a:r>
              <a:rPr lang="zh-CN" altLang="en-US" sz="900" b="1" dirty="0" smtClean="0">
                <a:latin typeface="微软雅黑" pitchFamily="34" charset="-122"/>
                <a:ea typeface="微软雅黑" pitchFamily="34" charset="-122"/>
              </a:rPr>
              <a:t>开票内容基本内容</a:t>
            </a:r>
          </a:p>
          <a:p>
            <a:pPr>
              <a:buFont typeface="Wingdings" pitchFamily="2" charset="2"/>
              <a:buChar char="ü"/>
            </a:pPr>
            <a:r>
              <a:rPr lang="zh-CN" altLang="en-US" sz="900" b="1" dirty="0" smtClean="0">
                <a:latin typeface="微软雅黑" pitchFamily="34" charset="-122"/>
                <a:ea typeface="微软雅黑" pitchFamily="34" charset="-122"/>
              </a:rPr>
              <a:t>付款单名称：西安电子科技大学</a:t>
            </a:r>
          </a:p>
          <a:p>
            <a:pPr>
              <a:buFont typeface="Wingdings" pitchFamily="2" charset="2"/>
              <a:buChar char="ü"/>
            </a:pPr>
            <a:r>
              <a:rPr lang="zh-CN" altLang="en-US" sz="900" b="1" dirty="0" smtClean="0">
                <a:latin typeface="微软雅黑" pitchFamily="34" charset="-122"/>
                <a:ea typeface="微软雅黑" pitchFamily="34" charset="-122"/>
              </a:rPr>
              <a:t>统一信用代码：</a:t>
            </a:r>
            <a:r>
              <a:rPr lang="en-US" altLang="zh-CN" sz="900" b="1" dirty="0" smtClean="0">
                <a:latin typeface="微软雅黑" pitchFamily="34" charset="-122"/>
                <a:ea typeface="微软雅黑" pitchFamily="34" charset="-122"/>
              </a:rPr>
              <a:t>121000004352307294</a:t>
            </a:r>
          </a:p>
          <a:p>
            <a:pPr>
              <a:buFont typeface="Wingdings" pitchFamily="2" charset="2"/>
              <a:buChar char="ü"/>
            </a:pPr>
            <a:r>
              <a:rPr lang="zh-CN" altLang="en-US" sz="900" b="1" dirty="0" smtClean="0">
                <a:latin typeface="微软雅黑" pitchFamily="34" charset="-122"/>
                <a:ea typeface="微软雅黑" pitchFamily="34" charset="-122"/>
              </a:rPr>
              <a:t>开户银行账号：</a:t>
            </a:r>
            <a:r>
              <a:rPr lang="en-US" altLang="zh-CN" sz="900" b="1" dirty="0" smtClean="0">
                <a:latin typeface="微软雅黑" pitchFamily="34" charset="-122"/>
                <a:ea typeface="微软雅黑" pitchFamily="34" charset="-122"/>
              </a:rPr>
              <a:t>6100 1740 0150 5000 8751</a:t>
            </a:r>
          </a:p>
          <a:p>
            <a:pPr>
              <a:buFont typeface="Wingdings" pitchFamily="2" charset="2"/>
              <a:buChar char="ü"/>
            </a:pPr>
            <a:r>
              <a:rPr lang="zh-CN" altLang="en-US" sz="900" b="1" dirty="0" smtClean="0">
                <a:latin typeface="微软雅黑" pitchFamily="34" charset="-122"/>
                <a:ea typeface="微软雅黑" pitchFamily="34" charset="-122"/>
              </a:rPr>
              <a:t>开户银行名称：建设银行西安劳动路支行</a:t>
            </a:r>
            <a:endParaRPr lang="en-US" altLang="zh-CN" sz="900" b="1" dirty="0" smtClean="0">
              <a:latin typeface="微软雅黑" pitchFamily="34" charset="-122"/>
              <a:ea typeface="微软雅黑" pitchFamily="34" charset="-122"/>
            </a:endParaRPr>
          </a:p>
          <a:p>
            <a:pPr>
              <a:buFont typeface="Wingdings" pitchFamily="2" charset="2"/>
              <a:buChar char="ü"/>
            </a:pPr>
            <a:r>
              <a:rPr lang="zh-CN" altLang="en-US" sz="900" b="1" dirty="0" smtClean="0">
                <a:latin typeface="微软雅黑" pitchFamily="34" charset="-122"/>
                <a:ea typeface="微软雅黑" pitchFamily="34" charset="-122"/>
              </a:rPr>
              <a:t>开票项目开票项目：学费，教育服务费，学历教育服务</a:t>
            </a:r>
            <a:endParaRPr lang="en-US" altLang="zh-CN" sz="900" b="1" dirty="0">
              <a:solidFill>
                <a:schemeClr val="tx1">
                  <a:lumMod val="65000"/>
                  <a:lumOff val="35000"/>
                </a:schemeClr>
              </a:solidFill>
              <a:latin typeface="微软雅黑" pitchFamily="34" charset="-122"/>
              <a:ea typeface="微软雅黑" pitchFamily="34" charset="-122"/>
            </a:endParaRPr>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18642" y="1262592"/>
            <a:ext cx="1898537" cy="1458422"/>
          </a:xfrm>
          <a:prstGeom prst="rect">
            <a:avLst/>
          </a:prstGeom>
          <a:effectLst>
            <a:innerShdw blurRad="63500" dist="50800" dir="13500000">
              <a:prstClr val="black">
                <a:alpha val="50000"/>
              </a:prstClr>
            </a:innerShdw>
          </a:effectLst>
        </p:spPr>
      </p:pic>
      <p:sp>
        <p:nvSpPr>
          <p:cNvPr id="22" name="矩形 21"/>
          <p:cNvSpPr/>
          <p:nvPr/>
        </p:nvSpPr>
        <p:spPr>
          <a:xfrm>
            <a:off x="6604451" y="1678623"/>
            <a:ext cx="2049303" cy="1107996"/>
          </a:xfrm>
          <a:prstGeom prst="rect">
            <a:avLst/>
          </a:prstGeom>
        </p:spPr>
        <p:txBody>
          <a:bodyPr wrap="square" lIns="68580" tIns="34290" rIns="68580" bIns="34290">
            <a:spAutoFit/>
          </a:bodyPr>
          <a:lstStyle/>
          <a:p>
            <a:pPr>
              <a:lnSpc>
                <a:spcPct val="150000"/>
              </a:lnSpc>
              <a:buFont typeface="Wingdings" pitchFamily="2" charset="2"/>
              <a:buChar char="Ø"/>
            </a:pPr>
            <a:r>
              <a:rPr lang="zh-CN" altLang="en-US" sz="900" b="1" dirty="0" smtClean="0">
                <a:latin typeface="微软雅黑" pitchFamily="34" charset="-122"/>
                <a:ea typeface="微软雅黑" pitchFamily="34" charset="-122"/>
              </a:rPr>
              <a:t>缴费说明加盖协议单位的章子</a:t>
            </a:r>
            <a:endParaRPr lang="en-US" altLang="zh-CN" sz="900" b="1" dirty="0" smtClean="0">
              <a:latin typeface="微软雅黑" pitchFamily="34" charset="-122"/>
              <a:ea typeface="微软雅黑" pitchFamily="34" charset="-122"/>
            </a:endParaRPr>
          </a:p>
          <a:p>
            <a:pPr>
              <a:lnSpc>
                <a:spcPct val="150000"/>
              </a:lnSpc>
              <a:buFont typeface="Wingdings" pitchFamily="2" charset="2"/>
              <a:buChar char="Ø"/>
            </a:pPr>
            <a:r>
              <a:rPr lang="zh-CN" altLang="en-US" sz="900" b="1" dirty="0" smtClean="0">
                <a:latin typeface="微软雅黑" pitchFamily="34" charset="-122"/>
                <a:ea typeface="微软雅黑" pitchFamily="34" charset="-122"/>
              </a:rPr>
              <a:t>按照缴费年度填写</a:t>
            </a:r>
            <a:endParaRPr lang="en-US" altLang="zh-CN" sz="900" b="1" dirty="0" smtClean="0">
              <a:latin typeface="微软雅黑" pitchFamily="34" charset="-122"/>
              <a:ea typeface="微软雅黑" pitchFamily="34" charset="-122"/>
            </a:endParaRPr>
          </a:p>
          <a:p>
            <a:r>
              <a:rPr lang="zh-CN" altLang="en-US" sz="900" b="1" dirty="0" smtClean="0">
                <a:latin typeface="微软雅黑" pitchFamily="34" charset="-122"/>
                <a:ea typeface="微软雅黑" pitchFamily="34" charset="-122"/>
              </a:rPr>
              <a:t>特别提醒</a:t>
            </a:r>
          </a:p>
          <a:p>
            <a:r>
              <a:rPr lang="zh-CN" altLang="en-US" sz="900" b="1" dirty="0" smtClean="0">
                <a:latin typeface="微软雅黑" pitchFamily="34" charset="-122"/>
                <a:ea typeface="微软雅黑" pitchFamily="34" charset="-122"/>
              </a:rPr>
              <a:t>收款单位：必须是协议单位名称不能是个人或者是其他单位。</a:t>
            </a:r>
            <a:endParaRPr lang="en-US" altLang="zh-CN" sz="900" b="1" dirty="0" smtClean="0">
              <a:solidFill>
                <a:schemeClr val="tx1">
                  <a:lumMod val="65000"/>
                  <a:lumOff val="35000"/>
                </a:schemeClr>
              </a:solidFill>
              <a:latin typeface="微软雅黑" pitchFamily="34" charset="-122"/>
              <a:ea typeface="微软雅黑" pitchFamily="34" charset="-122"/>
            </a:endParaRPr>
          </a:p>
          <a:p>
            <a:pPr>
              <a:lnSpc>
                <a:spcPct val="150000"/>
              </a:lnSpc>
              <a:buFont typeface="Wingdings" pitchFamily="2" charset="2"/>
              <a:buChar char="Ø"/>
            </a:pPr>
            <a:endParaRPr lang="zh-CN" altLang="en-US" sz="900" b="1" dirty="0">
              <a:latin typeface="微软雅黑" pitchFamily="34" charset="-122"/>
              <a:ea typeface="微软雅黑" pitchFamily="34" charset="-122"/>
            </a:endParaRPr>
          </a:p>
        </p:txBody>
      </p:sp>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35533" y="2875061"/>
            <a:ext cx="1888097" cy="1383536"/>
          </a:xfrm>
          <a:prstGeom prst="rect">
            <a:avLst/>
          </a:prstGeom>
          <a:effectLst>
            <a:innerShdw blurRad="63500" dist="50800" dir="13500000">
              <a:prstClr val="black">
                <a:alpha val="50000"/>
              </a:prstClr>
            </a:innerShdw>
          </a:effectLst>
        </p:spPr>
      </p:pic>
      <p:sp>
        <p:nvSpPr>
          <p:cNvPr id="29" name="矩形 28"/>
          <p:cNvSpPr/>
          <p:nvPr/>
        </p:nvSpPr>
        <p:spPr>
          <a:xfrm>
            <a:off x="4612750" y="3262199"/>
            <a:ext cx="2049303" cy="1107996"/>
          </a:xfrm>
          <a:prstGeom prst="rect">
            <a:avLst/>
          </a:prstGeom>
        </p:spPr>
        <p:txBody>
          <a:bodyPr wrap="square" lIns="68580" tIns="34290" rIns="68580" bIns="34290">
            <a:spAutoFit/>
          </a:bodyPr>
          <a:lstStyle/>
          <a:p>
            <a:pPr>
              <a:lnSpc>
                <a:spcPct val="150000"/>
              </a:lnSpc>
              <a:buFont typeface="Wingdings" pitchFamily="2" charset="2"/>
              <a:buChar char="Ø"/>
            </a:pPr>
            <a:r>
              <a:rPr lang="zh-CN" altLang="en-US" sz="900" b="1" dirty="0" smtClean="0">
                <a:latin typeface="微软雅黑" pitchFamily="34" charset="-122"/>
                <a:ea typeface="微软雅黑" pitchFamily="34" charset="-122"/>
              </a:rPr>
              <a:t>银行信息单加盖协议单位的章子。</a:t>
            </a:r>
            <a:endParaRPr lang="en-US" altLang="zh-CN" sz="900" b="1" dirty="0" smtClean="0">
              <a:latin typeface="微软雅黑" pitchFamily="34" charset="-122"/>
              <a:ea typeface="微软雅黑" pitchFamily="34" charset="-122"/>
            </a:endParaRPr>
          </a:p>
          <a:p>
            <a:pPr>
              <a:lnSpc>
                <a:spcPct val="150000"/>
              </a:lnSpc>
              <a:buFont typeface="Wingdings" pitchFamily="2" charset="2"/>
              <a:buChar char="Ø"/>
            </a:pPr>
            <a:r>
              <a:rPr lang="zh-CN" altLang="en-US" sz="900" b="1" dirty="0" smtClean="0">
                <a:latin typeface="微软雅黑" pitchFamily="34" charset="-122"/>
                <a:ea typeface="微软雅黑" pitchFamily="34" charset="-122"/>
              </a:rPr>
              <a:t>账户为特设专户的话，请提供情况说明。</a:t>
            </a:r>
            <a:endParaRPr lang="en-US" altLang="zh-CN" sz="900" b="1" dirty="0" smtClean="0">
              <a:latin typeface="微软雅黑" pitchFamily="34" charset="-122"/>
              <a:ea typeface="微软雅黑" pitchFamily="34" charset="-122"/>
            </a:endParaRPr>
          </a:p>
          <a:p>
            <a:pPr>
              <a:lnSpc>
                <a:spcPct val="150000"/>
              </a:lnSpc>
              <a:buFont typeface="Wingdings" pitchFamily="2" charset="2"/>
              <a:buChar char="Ø"/>
            </a:pPr>
            <a:r>
              <a:rPr lang="zh-CN" altLang="en-US" sz="900" b="1" dirty="0" smtClean="0">
                <a:latin typeface="微软雅黑" pitchFamily="34" charset="-122"/>
                <a:ea typeface="微软雅黑" pitchFamily="34" charset="-122"/>
              </a:rPr>
              <a:t>例如：陕西省非税收入待解科目</a:t>
            </a:r>
            <a:endParaRPr lang="en-US" altLang="zh-CN" sz="900" b="1" dirty="0" smtClean="0">
              <a:latin typeface="微软雅黑" pitchFamily="34" charset="-122"/>
              <a:ea typeface="微软雅黑" pitchFamily="34" charset="-122"/>
            </a:endParaRPr>
          </a:p>
          <a:p>
            <a:pPr>
              <a:lnSpc>
                <a:spcPct val="150000"/>
              </a:lnSpc>
              <a:buFont typeface="Wingdings" pitchFamily="2" charset="2"/>
              <a:buChar char="Ø"/>
            </a:pPr>
            <a:r>
              <a:rPr lang="zh-CN" altLang="en-US" sz="900" b="1" dirty="0" smtClean="0">
                <a:latin typeface="微软雅黑" pitchFamily="34" charset="-122"/>
                <a:ea typeface="微软雅黑" pitchFamily="34" charset="-122"/>
              </a:rPr>
              <a:t>例如：</a:t>
            </a:r>
            <a:r>
              <a:rPr lang="en-US" altLang="zh-CN" sz="900" b="1" dirty="0" err="1" smtClean="0">
                <a:latin typeface="微软雅黑" pitchFamily="34" charset="-122"/>
                <a:ea typeface="微软雅黑" pitchFamily="34" charset="-122"/>
              </a:rPr>
              <a:t>xxxx</a:t>
            </a:r>
            <a:r>
              <a:rPr lang="zh-CN" altLang="en-US" sz="900" b="1" dirty="0" smtClean="0">
                <a:latin typeface="微软雅黑" pitchFamily="34" charset="-122"/>
                <a:ea typeface="微软雅黑" pitchFamily="34" charset="-122"/>
              </a:rPr>
              <a:t>专项资金账户</a:t>
            </a:r>
            <a:endParaRPr lang="en-US" altLang="zh-CN" sz="900" b="1" dirty="0" smtClean="0">
              <a:latin typeface="微软雅黑" pitchFamily="34" charset="-122"/>
              <a:ea typeface="微软雅黑" pitchFamily="34" charset="-122"/>
            </a:endParaRPr>
          </a:p>
        </p:txBody>
      </p:sp>
      <p:grpSp>
        <p:nvGrpSpPr>
          <p:cNvPr id="3" name="组合 59"/>
          <p:cNvGrpSpPr/>
          <p:nvPr/>
        </p:nvGrpSpPr>
        <p:grpSpPr>
          <a:xfrm>
            <a:off x="2543848" y="1262592"/>
            <a:ext cx="1872035" cy="307777"/>
            <a:chOff x="3391797" y="1823154"/>
            <a:chExt cx="2496046" cy="410369"/>
          </a:xfrm>
        </p:grpSpPr>
        <p:sp>
          <p:nvSpPr>
            <p:cNvPr id="31" name="圆角矩形 30"/>
            <p:cNvSpPr/>
            <p:nvPr/>
          </p:nvSpPr>
          <p:spPr>
            <a:xfrm>
              <a:off x="3391797" y="1844597"/>
              <a:ext cx="2496046" cy="326446"/>
            </a:xfrm>
            <a:prstGeom prst="roundRect">
              <a:avLst/>
            </a:prstGeom>
            <a:gradFill>
              <a:gsLst>
                <a:gs pos="100000">
                  <a:schemeClr val="accent1"/>
                </a:gs>
                <a:gs pos="0">
                  <a:schemeClr val="accent1">
                    <a:lumMod val="75000"/>
                  </a:schemeClr>
                </a:gs>
              </a:gsLst>
              <a:lin ang="5400000" scaled="1"/>
            </a:gradFill>
            <a:ln w="28575" cap="flat">
              <a:gradFill>
                <a:gsLst>
                  <a:gs pos="0">
                    <a:schemeClr val="accent1"/>
                  </a:gs>
                  <a:gs pos="100000">
                    <a:schemeClr val="accent1">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32" name="任意多边形 31"/>
            <p:cNvSpPr/>
            <p:nvPr/>
          </p:nvSpPr>
          <p:spPr>
            <a:xfrm>
              <a:off x="3516715"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3" name="任意多边形 32"/>
            <p:cNvSpPr/>
            <p:nvPr/>
          </p:nvSpPr>
          <p:spPr>
            <a:xfrm>
              <a:off x="3577720"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5" name="文本框 3"/>
            <p:cNvSpPr txBox="1">
              <a:spLocks noChangeArrowheads="1"/>
            </p:cNvSpPr>
            <p:nvPr/>
          </p:nvSpPr>
          <p:spPr bwMode="auto">
            <a:xfrm>
              <a:off x="3866368" y="1823154"/>
              <a:ext cx="1611682" cy="410369"/>
            </a:xfrm>
            <a:prstGeom prst="rect">
              <a:avLst/>
            </a:prstGeom>
            <a:noFill/>
          </p:spPr>
          <p:txBody>
            <a:bodyPr wrap="squar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ctr"/>
              <a:r>
                <a:rPr lang="zh-CN" altLang="en-US" sz="1400" b="1" dirty="0" smtClean="0">
                  <a:solidFill>
                    <a:schemeClr val="tx1">
                      <a:lumMod val="75000"/>
                      <a:lumOff val="25000"/>
                    </a:schemeClr>
                  </a:solidFill>
                  <a:latin typeface="微软雅黑" pitchFamily="34" charset="-122"/>
                  <a:ea typeface="微软雅黑" pitchFamily="34" charset="-122"/>
                </a:rPr>
                <a:t>发票查验单</a:t>
              </a:r>
              <a:endParaRPr lang="zh-CN" altLang="en-US" sz="14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5" name="组合 56"/>
          <p:cNvGrpSpPr/>
          <p:nvPr/>
        </p:nvGrpSpPr>
        <p:grpSpPr>
          <a:xfrm>
            <a:off x="544298" y="2891575"/>
            <a:ext cx="1872771" cy="307777"/>
            <a:chOff x="725731" y="3995131"/>
            <a:chExt cx="2497028" cy="410369"/>
          </a:xfrm>
        </p:grpSpPr>
        <p:sp>
          <p:nvSpPr>
            <p:cNvPr id="37" name="圆角矩形 36"/>
            <p:cNvSpPr/>
            <p:nvPr/>
          </p:nvSpPr>
          <p:spPr>
            <a:xfrm flipH="1">
              <a:off x="725731" y="4016574"/>
              <a:ext cx="2497028" cy="326446"/>
            </a:xfrm>
            <a:prstGeom prst="roundRect">
              <a:avLst/>
            </a:prstGeom>
            <a:gradFill>
              <a:gsLst>
                <a:gs pos="100000">
                  <a:schemeClr val="accent3"/>
                </a:gs>
                <a:gs pos="0">
                  <a:schemeClr val="accent3">
                    <a:lumMod val="75000"/>
                  </a:schemeClr>
                </a:gs>
              </a:gsLst>
              <a:lin ang="5400000" scaled="1"/>
            </a:gradFill>
            <a:ln w="28575" cap="flat">
              <a:gradFill>
                <a:gsLst>
                  <a:gs pos="0">
                    <a:schemeClr val="accent3"/>
                  </a:gs>
                  <a:gs pos="100000">
                    <a:schemeClr val="accent3">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38" name="任意多边形 37"/>
            <p:cNvSpPr/>
            <p:nvPr/>
          </p:nvSpPr>
          <p:spPr>
            <a:xfrm flipH="1">
              <a:off x="2992716"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9" name="任意多边形 38"/>
            <p:cNvSpPr/>
            <p:nvPr/>
          </p:nvSpPr>
          <p:spPr>
            <a:xfrm flipH="1">
              <a:off x="2931711"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1" name="文本框 3"/>
            <p:cNvSpPr txBox="1">
              <a:spLocks noChangeArrowheads="1"/>
            </p:cNvSpPr>
            <p:nvPr/>
          </p:nvSpPr>
          <p:spPr bwMode="auto">
            <a:xfrm flipH="1">
              <a:off x="1250408" y="3995131"/>
              <a:ext cx="1203748" cy="410369"/>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r>
                <a:rPr lang="zh-CN" altLang="en-US" sz="1400" b="1" dirty="0" smtClean="0">
                  <a:solidFill>
                    <a:schemeClr val="tx1">
                      <a:lumMod val="75000"/>
                      <a:lumOff val="25000"/>
                    </a:schemeClr>
                  </a:solidFill>
                  <a:latin typeface="微软雅黑" pitchFamily="34" charset="-122"/>
                  <a:ea typeface="微软雅黑" pitchFamily="34" charset="-122"/>
                </a:rPr>
                <a:t>学费发票</a:t>
              </a:r>
              <a:endParaRPr lang="zh-CN" altLang="en-US" sz="14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6" name="组合 58"/>
          <p:cNvGrpSpPr/>
          <p:nvPr/>
        </p:nvGrpSpPr>
        <p:grpSpPr>
          <a:xfrm>
            <a:off x="6619200" y="1262592"/>
            <a:ext cx="1904430" cy="307777"/>
            <a:chOff x="8825600" y="1823154"/>
            <a:chExt cx="2539240" cy="410369"/>
          </a:xfrm>
        </p:grpSpPr>
        <p:sp>
          <p:nvSpPr>
            <p:cNvPr id="43" name="圆角矩形 42"/>
            <p:cNvSpPr/>
            <p:nvPr/>
          </p:nvSpPr>
          <p:spPr>
            <a:xfrm>
              <a:off x="8825600" y="1844597"/>
              <a:ext cx="2539240" cy="326446"/>
            </a:xfrm>
            <a:prstGeom prst="roundRect">
              <a:avLst/>
            </a:prstGeom>
            <a:gradFill>
              <a:gsLst>
                <a:gs pos="100000">
                  <a:schemeClr val="accent2"/>
                </a:gs>
                <a:gs pos="0">
                  <a:schemeClr val="accent2">
                    <a:lumMod val="75000"/>
                  </a:schemeClr>
                </a:gs>
              </a:gsLst>
              <a:lin ang="5400000" scaled="1"/>
            </a:gradFill>
            <a:ln w="28575" cap="flat">
              <a:gradFill>
                <a:gsLst>
                  <a:gs pos="0">
                    <a:schemeClr val="accent2"/>
                  </a:gs>
                  <a:gs pos="100000">
                    <a:schemeClr val="accent2">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44" name="任意多边形 43"/>
            <p:cNvSpPr/>
            <p:nvPr/>
          </p:nvSpPr>
          <p:spPr>
            <a:xfrm>
              <a:off x="8994638"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5" name="任意多边形 44"/>
            <p:cNvSpPr/>
            <p:nvPr/>
          </p:nvSpPr>
          <p:spPr>
            <a:xfrm>
              <a:off x="9055643"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7" name="文本框 3"/>
            <p:cNvSpPr txBox="1">
              <a:spLocks noChangeArrowheads="1"/>
            </p:cNvSpPr>
            <p:nvPr/>
          </p:nvSpPr>
          <p:spPr bwMode="auto">
            <a:xfrm>
              <a:off x="9689955" y="1823154"/>
              <a:ext cx="1203748" cy="410369"/>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r>
                <a:rPr lang="zh-CN" altLang="en-US" sz="1400" b="1" dirty="0" smtClean="0">
                  <a:solidFill>
                    <a:schemeClr val="tx1">
                      <a:lumMod val="75000"/>
                      <a:lumOff val="25000"/>
                    </a:schemeClr>
                  </a:solidFill>
                  <a:latin typeface="微软雅黑" pitchFamily="34" charset="-122"/>
                  <a:ea typeface="微软雅黑" pitchFamily="34" charset="-122"/>
                </a:rPr>
                <a:t>缴费说明</a:t>
              </a:r>
              <a:endParaRPr lang="zh-CN" altLang="en-US" sz="14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7" name="组合 57"/>
          <p:cNvGrpSpPr/>
          <p:nvPr/>
        </p:nvGrpSpPr>
        <p:grpSpPr>
          <a:xfrm>
            <a:off x="4612750" y="2875061"/>
            <a:ext cx="1904430" cy="307777"/>
            <a:chOff x="6150333" y="3973112"/>
            <a:chExt cx="2539240" cy="410369"/>
          </a:xfrm>
        </p:grpSpPr>
        <p:sp>
          <p:nvSpPr>
            <p:cNvPr id="49" name="圆角矩形 48"/>
            <p:cNvSpPr/>
            <p:nvPr/>
          </p:nvSpPr>
          <p:spPr>
            <a:xfrm flipH="1">
              <a:off x="6150333" y="3994555"/>
              <a:ext cx="2539240" cy="326446"/>
            </a:xfrm>
            <a:prstGeom prst="roundRect">
              <a:avLst/>
            </a:prstGeom>
            <a:gradFill>
              <a:gsLst>
                <a:gs pos="100000">
                  <a:schemeClr val="accent4"/>
                </a:gs>
                <a:gs pos="0">
                  <a:schemeClr val="accent4">
                    <a:lumMod val="75000"/>
                  </a:schemeClr>
                </a:gs>
              </a:gsLst>
              <a:lin ang="5400000" scaled="1"/>
            </a:gradFill>
            <a:ln w="28575" cap="flat">
              <a:gradFill>
                <a:gsLst>
                  <a:gs pos="0">
                    <a:schemeClr val="accent4"/>
                  </a:gs>
                  <a:gs pos="100000">
                    <a:schemeClr val="accent4">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50" name="任意多边形 49"/>
            <p:cNvSpPr/>
            <p:nvPr/>
          </p:nvSpPr>
          <p:spPr>
            <a:xfrm flipH="1">
              <a:off x="8459530"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1" name="任意多边形 50"/>
            <p:cNvSpPr/>
            <p:nvPr/>
          </p:nvSpPr>
          <p:spPr>
            <a:xfrm flipH="1">
              <a:off x="8398525"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3" name="文本框 3"/>
            <p:cNvSpPr txBox="1">
              <a:spLocks noChangeArrowheads="1"/>
            </p:cNvSpPr>
            <p:nvPr/>
          </p:nvSpPr>
          <p:spPr bwMode="auto">
            <a:xfrm flipH="1">
              <a:off x="6717222" y="3973112"/>
              <a:ext cx="1443131" cy="410369"/>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r>
                <a:rPr lang="zh-CN" altLang="en-US" sz="1400" b="1" dirty="0" smtClean="0">
                  <a:solidFill>
                    <a:srgbClr val="FF0000"/>
                  </a:solidFill>
                  <a:latin typeface="微软雅黑" pitchFamily="34" charset="-122"/>
                  <a:ea typeface="微软雅黑" pitchFamily="34" charset="-122"/>
                </a:rPr>
                <a:t>银行信息单</a:t>
              </a:r>
              <a:endParaRPr lang="zh-CN" altLang="en-US" sz="1400" dirty="0">
                <a:solidFill>
                  <a:schemeClr val="bg1"/>
                </a:solidFill>
                <a:latin typeface="微软雅黑" panose="020B0503020204020204" charset="-122"/>
                <a:ea typeface="微软雅黑" panose="020B0503020204020204" charset="-122"/>
              </a:endParaRPr>
            </a:p>
          </p:txBody>
        </p:sp>
      </p:grpSp>
      <p:pic>
        <p:nvPicPr>
          <p:cNvPr id="34" name="Picture 2"/>
          <p:cNvPicPr>
            <a:picLocks noChangeAspect="1" noChangeArrowheads="1"/>
          </p:cNvPicPr>
          <p:nvPr/>
        </p:nvPicPr>
        <p:blipFill>
          <a:blip r:embed="rId6" cstate="print"/>
          <a:srcRect/>
          <a:stretch>
            <a:fillRect/>
          </a:stretch>
        </p:blipFill>
        <p:spPr bwMode="auto">
          <a:xfrm>
            <a:off x="516954" y="939452"/>
            <a:ext cx="1906832" cy="1878904"/>
          </a:xfrm>
          <a:prstGeom prst="rect">
            <a:avLst/>
          </a:prstGeom>
          <a:noFill/>
          <a:ln w="9525">
            <a:noFill/>
            <a:miter lim="800000"/>
            <a:headEnd/>
            <a:tailEnd/>
          </a:ln>
          <a:effectLst/>
        </p:spPr>
      </p:pic>
      <p:pic>
        <p:nvPicPr>
          <p:cNvPr id="36" name="Picture 3"/>
          <p:cNvPicPr>
            <a:picLocks noChangeAspect="1" noChangeArrowheads="1"/>
          </p:cNvPicPr>
          <p:nvPr/>
        </p:nvPicPr>
        <p:blipFill>
          <a:blip r:embed="rId7" cstate="print"/>
          <a:srcRect/>
          <a:stretch>
            <a:fillRect/>
          </a:stretch>
        </p:blipFill>
        <p:spPr bwMode="auto">
          <a:xfrm>
            <a:off x="2517733" y="2881276"/>
            <a:ext cx="1885435" cy="2022664"/>
          </a:xfrm>
          <a:prstGeom prst="rect">
            <a:avLst/>
          </a:prstGeom>
          <a:noFill/>
          <a:ln w="9525">
            <a:noFill/>
            <a:miter lim="800000"/>
            <a:headEnd/>
            <a:tailEnd/>
          </a:ln>
          <a:effectLst/>
        </p:spPr>
      </p:pic>
      <p:pic>
        <p:nvPicPr>
          <p:cNvPr id="40" name="Picture 4"/>
          <p:cNvPicPr>
            <a:picLocks noChangeAspect="1" noChangeArrowheads="1"/>
          </p:cNvPicPr>
          <p:nvPr/>
        </p:nvPicPr>
        <p:blipFill>
          <a:blip r:embed="rId8"/>
          <a:srcRect/>
          <a:stretch>
            <a:fillRect/>
          </a:stretch>
        </p:blipFill>
        <p:spPr bwMode="auto">
          <a:xfrm>
            <a:off x="4609578" y="895611"/>
            <a:ext cx="1897693" cy="1903955"/>
          </a:xfrm>
          <a:prstGeom prst="rect">
            <a:avLst/>
          </a:prstGeom>
          <a:noFill/>
          <a:ln w="9525">
            <a:noFill/>
            <a:miter lim="800000"/>
            <a:headEnd/>
            <a:tailEnd/>
          </a:ln>
          <a:effectLst/>
        </p:spPr>
      </p:pic>
      <p:pic>
        <p:nvPicPr>
          <p:cNvPr id="42" name="Picture 3"/>
          <p:cNvPicPr>
            <a:picLocks noChangeAspect="1" noChangeArrowheads="1"/>
          </p:cNvPicPr>
          <p:nvPr/>
        </p:nvPicPr>
        <p:blipFill>
          <a:blip r:embed="rId9"/>
          <a:srcRect/>
          <a:stretch>
            <a:fillRect/>
          </a:stretch>
        </p:blipFill>
        <p:spPr bwMode="auto">
          <a:xfrm>
            <a:off x="6626268" y="2649256"/>
            <a:ext cx="1885167" cy="2242158"/>
          </a:xfrm>
          <a:prstGeom prst="rect">
            <a:avLst/>
          </a:prstGeom>
          <a:noFill/>
          <a:ln w="9525">
            <a:noFill/>
            <a:miter lim="800000"/>
            <a:headEnd/>
            <a:tailEnd/>
          </a:ln>
          <a:effectLst/>
        </p:spPr>
      </p:pic>
      <p:pic>
        <p:nvPicPr>
          <p:cNvPr id="46" name="Picture 3" descr="E:\1-于志斌\7-学校PPT及宣传视频\3-学校校徽\西电校徽\西电红黑图标.png"/>
          <p:cNvPicPr>
            <a:picLocks noChangeAspect="1" noChangeArrowheads="1"/>
          </p:cNvPicPr>
          <p:nvPr/>
        </p:nvPicPr>
        <p:blipFill>
          <a:blip r:embed="rId10"/>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left)">
                                      <p:cBhvr>
                                        <p:cTn id="14" dur="500"/>
                                        <p:tgtEl>
                                          <p:spTgt spid="3"/>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500"/>
                                        <p:tgtEl>
                                          <p:spTgt spid="9"/>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2000"/>
                            </p:stCondLst>
                            <p:childTnLst>
                              <p:par>
                                <p:cTn id="26" presetID="12" presetClass="entr" presetSubtype="2"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p:tgtEl>
                                          <p:spTgt spid="6"/>
                                        </p:tgtEl>
                                        <p:attrNameLst>
                                          <p:attrName>ppt_x</p:attrName>
                                        </p:attrNameLst>
                                      </p:cBhvr>
                                      <p:tavLst>
                                        <p:tav tm="0">
                                          <p:val>
                                            <p:strVal val="#ppt_x+#ppt_w*1.125000"/>
                                          </p:val>
                                        </p:tav>
                                        <p:tav tm="100000">
                                          <p:val>
                                            <p:strVal val="#ppt_x"/>
                                          </p:val>
                                        </p:tav>
                                      </p:tavLst>
                                    </p:anim>
                                    <p:animEffect transition="in" filter="wipe(left)">
                                      <p:cBhvr>
                                        <p:cTn id="29" dur="500"/>
                                        <p:tgtEl>
                                          <p:spTgt spid="6"/>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up)">
                                      <p:cBhvr>
                                        <p:cTn id="33" dur="500"/>
                                        <p:tgtEl>
                                          <p:spTgt spid="22"/>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500"/>
                            </p:stCondLst>
                            <p:childTnLst>
                              <p:par>
                                <p:cTn id="41" presetID="12" presetClass="entr" presetSubtype="8"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p:tgtEl>
                                          <p:spTgt spid="5"/>
                                        </p:tgtEl>
                                        <p:attrNameLst>
                                          <p:attrName>ppt_x</p:attrName>
                                        </p:attrNameLst>
                                      </p:cBhvr>
                                      <p:tavLst>
                                        <p:tav tm="0">
                                          <p:val>
                                            <p:strVal val="#ppt_x-#ppt_w*1.125000"/>
                                          </p:val>
                                        </p:tav>
                                        <p:tav tm="100000">
                                          <p:val>
                                            <p:strVal val="#ppt_x"/>
                                          </p:val>
                                        </p:tav>
                                      </p:tavLst>
                                    </p:anim>
                                    <p:animEffect transition="in" filter="wipe(right)">
                                      <p:cBhvr>
                                        <p:cTn id="44" dur="500"/>
                                        <p:tgtEl>
                                          <p:spTgt spid="5"/>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up)">
                                      <p:cBhvr>
                                        <p:cTn id="48" dur="500"/>
                                        <p:tgtEl>
                                          <p:spTgt spid="15"/>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childTnLst>
                          </p:cTn>
                        </p:par>
                        <p:par>
                          <p:cTn id="55" fill="hold">
                            <p:stCondLst>
                              <p:cond delay="5000"/>
                            </p:stCondLst>
                            <p:childTnLst>
                              <p:par>
                                <p:cTn id="56" presetID="12" presetClass="entr" presetSubtype="8"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p:tgtEl>
                                          <p:spTgt spid="7"/>
                                        </p:tgtEl>
                                        <p:attrNameLst>
                                          <p:attrName>ppt_x</p:attrName>
                                        </p:attrNameLst>
                                      </p:cBhvr>
                                      <p:tavLst>
                                        <p:tav tm="0">
                                          <p:val>
                                            <p:strVal val="#ppt_x-#ppt_w*1.125000"/>
                                          </p:val>
                                        </p:tav>
                                        <p:tav tm="100000">
                                          <p:val>
                                            <p:strVal val="#ppt_x"/>
                                          </p:val>
                                        </p:tav>
                                      </p:tavLst>
                                    </p:anim>
                                    <p:animEffect transition="in" filter="wipe(right)">
                                      <p:cBhvr>
                                        <p:cTn id="59" dur="500"/>
                                        <p:tgtEl>
                                          <p:spTgt spid="7"/>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up)">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2"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退费结算流程</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圆角矩形 2"/>
          <p:cNvSpPr/>
          <p:nvPr/>
        </p:nvSpPr>
        <p:spPr>
          <a:xfrm>
            <a:off x="628568" y="2284289"/>
            <a:ext cx="2448272" cy="2375693"/>
          </a:xfrm>
          <a:prstGeom prst="roundRect">
            <a:avLst/>
          </a:pr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nvGrpSpPr>
          <p:cNvPr id="4" name="组合 3"/>
          <p:cNvGrpSpPr/>
          <p:nvPr/>
        </p:nvGrpSpPr>
        <p:grpSpPr>
          <a:xfrm>
            <a:off x="1120860" y="1064725"/>
            <a:ext cx="1447442" cy="1447442"/>
            <a:chOff x="304800" y="673100"/>
            <a:chExt cx="4000500" cy="4000500"/>
          </a:xfrm>
          <a:gradFill>
            <a:gsLst>
              <a:gs pos="0">
                <a:schemeClr val="accent1">
                  <a:lumMod val="75000"/>
                </a:schemeClr>
              </a:gs>
              <a:gs pos="100000">
                <a:schemeClr val="accent1"/>
              </a:gs>
            </a:gsLst>
            <a:lin ang="5400000" scaled="0"/>
          </a:gradFill>
          <a:effectLst>
            <a:outerShdw blurRad="228600" dist="228600" dir="5400000" algn="tr" rotWithShape="0">
              <a:prstClr val="black">
                <a:alpha val="30000"/>
              </a:prstClr>
            </a:outerShdw>
          </a:effectLst>
        </p:grpSpPr>
        <p:sp>
          <p:nvSpPr>
            <p:cNvPr id="5" name="同心圆 4"/>
            <p:cNvSpPr/>
            <p:nvPr/>
          </p:nvSpPr>
          <p:spPr>
            <a:xfrm>
              <a:off x="304800" y="673100"/>
              <a:ext cx="4000500" cy="4000500"/>
            </a:xfrm>
            <a:prstGeom prst="donut">
              <a:avLst>
                <a:gd name="adj" fmla="val 4879"/>
              </a:avLst>
            </a:prstGeom>
            <a:grpFill/>
            <a:ln w="25400">
              <a:gradFill>
                <a:gsLst>
                  <a:gs pos="0">
                    <a:schemeClr val="accent1"/>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6" name="椭圆 5"/>
            <p:cNvSpPr/>
            <p:nvPr/>
          </p:nvSpPr>
          <p:spPr>
            <a:xfrm>
              <a:off x="392112" y="760412"/>
              <a:ext cx="3825874" cy="3825874"/>
            </a:xfrm>
            <a:prstGeom prst="ellipse">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sp>
        <p:nvSpPr>
          <p:cNvPr id="7" name="椭圆 6"/>
          <p:cNvSpPr/>
          <p:nvPr/>
        </p:nvSpPr>
        <p:spPr>
          <a:xfrm>
            <a:off x="2212421" y="2097634"/>
            <a:ext cx="373310" cy="373310"/>
          </a:xfrm>
          <a:prstGeom prst="ellipse">
            <a:avLst/>
          </a:prstGeom>
          <a:gradFill>
            <a:gsLst>
              <a:gs pos="0">
                <a:schemeClr val="accent1">
                  <a:lumMod val="75000"/>
                </a:schemeClr>
              </a:gs>
              <a:gs pos="100000">
                <a:schemeClr val="accent1"/>
              </a:gs>
            </a:gsLst>
            <a:lin ang="5400000" scaled="0"/>
          </a:gradFill>
          <a:ln w="12700">
            <a:gradFill>
              <a:gsLst>
                <a:gs pos="0">
                  <a:schemeClr val="accent1"/>
                </a:gs>
                <a:gs pos="100000">
                  <a:schemeClr val="accent1">
                    <a:lumMod val="75000"/>
                  </a:schemeClr>
                </a:gs>
              </a:gsLst>
              <a:lin ang="5400000" scaled="0"/>
            </a:gra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1</a:t>
            </a:r>
            <a:endParaRPr lang="zh-CN" altLang="en-US" dirty="0">
              <a:solidFill>
                <a:schemeClr val="bg1"/>
              </a:solidFill>
              <a:latin typeface="微软雅黑" panose="020B0503020204020204" charset="-122"/>
              <a:ea typeface="微软雅黑" panose="020B0503020204020204" charset="-122"/>
            </a:endParaRPr>
          </a:p>
        </p:txBody>
      </p:sp>
      <p:sp>
        <p:nvSpPr>
          <p:cNvPr id="8" name="矩形 7"/>
          <p:cNvSpPr/>
          <p:nvPr/>
        </p:nvSpPr>
        <p:spPr>
          <a:xfrm>
            <a:off x="1291080" y="1534438"/>
            <a:ext cx="1157758" cy="523220"/>
          </a:xfrm>
          <a:prstGeom prst="rect">
            <a:avLst/>
          </a:prstGeom>
        </p:spPr>
        <p:txBody>
          <a:bodyPr wrap="square">
            <a:spAutoFit/>
          </a:bodyPr>
          <a:lstStyle/>
          <a:p>
            <a:pPr algn="ctr"/>
            <a:r>
              <a:rPr lang="zh-CN" altLang="en-US" b="1" dirty="0" smtClean="0">
                <a:latin typeface="微软雅黑" pitchFamily="34" charset="-122"/>
                <a:ea typeface="微软雅黑" pitchFamily="34" charset="-122"/>
              </a:rPr>
              <a:t>学生重复缴费退费流程</a:t>
            </a:r>
          </a:p>
        </p:txBody>
      </p:sp>
      <p:sp>
        <p:nvSpPr>
          <p:cNvPr id="9" name="圆角矩形 8"/>
          <p:cNvSpPr/>
          <p:nvPr/>
        </p:nvSpPr>
        <p:spPr>
          <a:xfrm>
            <a:off x="3346388" y="2284288"/>
            <a:ext cx="2448272" cy="2375693"/>
          </a:xfrm>
          <a:prstGeom prst="roundRect">
            <a:avLst/>
          </a:prstGeom>
          <a:no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0" name="圆角矩形 9"/>
          <p:cNvSpPr/>
          <p:nvPr/>
        </p:nvSpPr>
        <p:spPr>
          <a:xfrm>
            <a:off x="6071879" y="2284287"/>
            <a:ext cx="2420858" cy="2375693"/>
          </a:xfrm>
          <a:prstGeom prst="roundRect">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nvGrpSpPr>
          <p:cNvPr id="11" name="组合 10"/>
          <p:cNvGrpSpPr/>
          <p:nvPr/>
        </p:nvGrpSpPr>
        <p:grpSpPr>
          <a:xfrm>
            <a:off x="3884381" y="1052267"/>
            <a:ext cx="1447442" cy="1447442"/>
            <a:chOff x="304800" y="673100"/>
            <a:chExt cx="4000500" cy="4000500"/>
          </a:xfrm>
          <a:gradFill>
            <a:gsLst>
              <a:gs pos="0">
                <a:schemeClr val="accent3">
                  <a:lumMod val="75000"/>
                </a:schemeClr>
              </a:gs>
              <a:gs pos="100000">
                <a:schemeClr val="accent3"/>
              </a:gs>
            </a:gsLst>
            <a:lin ang="5400000" scaled="0"/>
          </a:gradFill>
          <a:effectLst>
            <a:outerShdw blurRad="228600" dist="228600" dir="5400000" algn="tr" rotWithShape="0">
              <a:prstClr val="black">
                <a:alpha val="30000"/>
              </a:prstClr>
            </a:outerShdw>
          </a:effectLst>
        </p:grpSpPr>
        <p:sp>
          <p:nvSpPr>
            <p:cNvPr id="12" name="同心圆 11"/>
            <p:cNvSpPr/>
            <p:nvPr/>
          </p:nvSpPr>
          <p:spPr>
            <a:xfrm>
              <a:off x="304800" y="673100"/>
              <a:ext cx="4000500" cy="4000500"/>
            </a:xfrm>
            <a:prstGeom prst="donut">
              <a:avLst>
                <a:gd name="adj" fmla="val 4879"/>
              </a:avLst>
            </a:prstGeom>
            <a:grpFill/>
            <a:ln w="25400">
              <a:gradFill>
                <a:gsLst>
                  <a:gs pos="0">
                    <a:schemeClr val="accent3"/>
                  </a:gs>
                  <a:gs pos="100000">
                    <a:schemeClr val="accent3">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3" name="椭圆 12"/>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grpSp>
        <p:nvGrpSpPr>
          <p:cNvPr id="14" name="组合 13"/>
          <p:cNvGrpSpPr/>
          <p:nvPr/>
        </p:nvGrpSpPr>
        <p:grpSpPr>
          <a:xfrm>
            <a:off x="6612257" y="1002095"/>
            <a:ext cx="1447442" cy="1447442"/>
            <a:chOff x="304800" y="673100"/>
            <a:chExt cx="4000500" cy="4000500"/>
          </a:xfrm>
          <a:gradFill>
            <a:gsLst>
              <a:gs pos="100000">
                <a:schemeClr val="accent2"/>
              </a:gs>
              <a:gs pos="0">
                <a:schemeClr val="accent2">
                  <a:lumMod val="75000"/>
                </a:schemeClr>
              </a:gs>
            </a:gsLst>
            <a:lin ang="5400000" scaled="0"/>
          </a:gradFill>
          <a:effectLst>
            <a:outerShdw blurRad="228600" dist="228600" dir="5400000" algn="tr" rotWithShape="0">
              <a:prstClr val="black">
                <a:alpha val="30000"/>
              </a:prstClr>
            </a:outerShdw>
          </a:effectLst>
        </p:grpSpPr>
        <p:sp>
          <p:nvSpPr>
            <p:cNvPr id="15" name="同心圆 14"/>
            <p:cNvSpPr/>
            <p:nvPr/>
          </p:nvSpPr>
          <p:spPr>
            <a:xfrm>
              <a:off x="304800" y="673100"/>
              <a:ext cx="4000500" cy="4000500"/>
            </a:xfrm>
            <a:prstGeom prst="donut">
              <a:avLst>
                <a:gd name="adj" fmla="val 4879"/>
              </a:avLst>
            </a:prstGeom>
            <a:grpFill/>
            <a:ln w="25400">
              <a:gradFill>
                <a:gsLst>
                  <a:gs pos="0">
                    <a:schemeClr val="accent2"/>
                  </a:gs>
                  <a:gs pos="100000">
                    <a:schemeClr val="accent2">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6" name="椭圆 15"/>
            <p:cNvSpPr/>
            <p:nvPr/>
          </p:nvSpPr>
          <p:spPr>
            <a:xfrm>
              <a:off x="392112" y="760412"/>
              <a:ext cx="3825874" cy="3825874"/>
            </a:xfrm>
            <a:prstGeom prst="ellipse">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sp>
        <p:nvSpPr>
          <p:cNvPr id="17" name="椭圆 16"/>
          <p:cNvSpPr/>
          <p:nvPr/>
        </p:nvSpPr>
        <p:spPr>
          <a:xfrm>
            <a:off x="5004048" y="2097634"/>
            <a:ext cx="373310" cy="373310"/>
          </a:xfrm>
          <a:prstGeom prst="ellipse">
            <a:avLst/>
          </a:prstGeom>
          <a:gradFill>
            <a:gsLst>
              <a:gs pos="0">
                <a:schemeClr val="accent3">
                  <a:lumMod val="75000"/>
                </a:schemeClr>
              </a:gs>
              <a:gs pos="100000">
                <a:schemeClr val="accent3"/>
              </a:gs>
            </a:gsLst>
            <a:lin ang="5400000" scaled="0"/>
          </a:gradFill>
          <a:ln>
            <a:gradFill>
              <a:gsLst>
                <a:gs pos="0">
                  <a:schemeClr val="accent3"/>
                </a:gs>
                <a:gs pos="100000">
                  <a:schemeClr val="accent3">
                    <a:lumMod val="75000"/>
                  </a:schemeClr>
                </a:gs>
              </a:gsLst>
              <a:lin ang="5400000" scaled="0"/>
            </a:gradFill>
          </a:ln>
          <a:effectLst>
            <a:outerShdw blurRad="228600" dist="228600" dir="54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2</a:t>
            </a:r>
            <a:endParaRPr lang="zh-CN" altLang="en-US" dirty="0">
              <a:solidFill>
                <a:schemeClr val="bg1"/>
              </a:solidFill>
              <a:latin typeface="微软雅黑" panose="020B0503020204020204" charset="-122"/>
              <a:ea typeface="微软雅黑" panose="020B0503020204020204" charset="-122"/>
            </a:endParaRPr>
          </a:p>
        </p:txBody>
      </p:sp>
      <p:sp>
        <p:nvSpPr>
          <p:cNvPr id="18" name="椭圆 17"/>
          <p:cNvSpPr/>
          <p:nvPr/>
        </p:nvSpPr>
        <p:spPr>
          <a:xfrm>
            <a:off x="7740352" y="2097634"/>
            <a:ext cx="373310" cy="373310"/>
          </a:xfrm>
          <a:prstGeom prst="ellipse">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3</a:t>
            </a:r>
            <a:endParaRPr lang="zh-CN" altLang="en-US" dirty="0">
              <a:solidFill>
                <a:schemeClr val="bg1"/>
              </a:solidFill>
              <a:latin typeface="微软雅黑" panose="020B0503020204020204" charset="-122"/>
              <a:ea typeface="微软雅黑" panose="020B0503020204020204" charset="-122"/>
            </a:endParaRPr>
          </a:p>
        </p:txBody>
      </p:sp>
      <p:sp>
        <p:nvSpPr>
          <p:cNvPr id="19" name="矩形 18"/>
          <p:cNvSpPr/>
          <p:nvPr/>
        </p:nvSpPr>
        <p:spPr>
          <a:xfrm>
            <a:off x="4016525" y="1540701"/>
            <a:ext cx="1181776" cy="523220"/>
          </a:xfrm>
          <a:prstGeom prst="rect">
            <a:avLst/>
          </a:prstGeom>
        </p:spPr>
        <p:txBody>
          <a:bodyPr wrap="square">
            <a:spAutoFit/>
          </a:bodyPr>
          <a:lstStyle/>
          <a:p>
            <a:pPr algn="ctr"/>
            <a:r>
              <a:rPr lang="zh-CN" altLang="en-US" b="1" dirty="0" smtClean="0">
                <a:latin typeface="微软雅黑" pitchFamily="34" charset="-122"/>
                <a:ea typeface="微软雅黑" pitchFamily="34" charset="-122"/>
              </a:rPr>
              <a:t>已注册学生的退费流程</a:t>
            </a:r>
          </a:p>
        </p:txBody>
      </p:sp>
      <p:sp>
        <p:nvSpPr>
          <p:cNvPr id="20" name="矩形 19"/>
          <p:cNvSpPr/>
          <p:nvPr/>
        </p:nvSpPr>
        <p:spPr>
          <a:xfrm>
            <a:off x="6682636" y="1559490"/>
            <a:ext cx="1196235" cy="523220"/>
          </a:xfrm>
          <a:prstGeom prst="rect">
            <a:avLst/>
          </a:prstGeom>
        </p:spPr>
        <p:txBody>
          <a:bodyPr wrap="square">
            <a:spAutoFit/>
          </a:bodyPr>
          <a:lstStyle/>
          <a:p>
            <a:pPr algn="ctr"/>
            <a:r>
              <a:rPr lang="zh-CN" altLang="en-US" b="1" dirty="0" smtClean="0">
                <a:latin typeface="微软雅黑" pitchFamily="34" charset="-122"/>
                <a:ea typeface="微软雅黑" pitchFamily="34" charset="-122"/>
              </a:rPr>
              <a:t>未注册学生的退费流程</a:t>
            </a:r>
          </a:p>
        </p:txBody>
      </p:sp>
      <p:sp>
        <p:nvSpPr>
          <p:cNvPr id="21" name="TextBox 20"/>
          <p:cNvSpPr txBox="1"/>
          <p:nvPr/>
        </p:nvSpPr>
        <p:spPr>
          <a:xfrm>
            <a:off x="695194" y="2705623"/>
            <a:ext cx="2317315" cy="2160591"/>
          </a:xfrm>
          <a:prstGeom prst="rect">
            <a:avLst/>
          </a:prstGeom>
          <a:noFill/>
        </p:spPr>
        <p:txBody>
          <a:bodyPr wrap="square" lIns="0" tIns="0" rIns="0" bIns="0" rtlCol="0">
            <a:spAutoFit/>
          </a:bodyPr>
          <a:lstStyle/>
          <a:p>
            <a:pPr>
              <a:lnSpc>
                <a:spcPct val="130000"/>
              </a:lnSpc>
              <a:buFont typeface="Wingdings" pitchFamily="2" charset="2"/>
              <a:buChar char="p"/>
            </a:pPr>
            <a:r>
              <a:rPr lang="zh-CN" altLang="en-US" sz="900" b="1" dirty="0" smtClean="0">
                <a:solidFill>
                  <a:srgbClr val="884ADA"/>
                </a:solidFill>
                <a:latin typeface="Impact" panose="020B0806030902050204" pitchFamily="34" charset="0"/>
                <a:ea typeface="微软雅黑" panose="020B0503020204020204" pitchFamily="34" charset="-122"/>
              </a:rPr>
              <a:t>确认信息：</a:t>
            </a:r>
            <a:r>
              <a:rPr lang="zh-CN" altLang="en-US" sz="900" b="1" dirty="0" smtClean="0">
                <a:latin typeface="微软雅黑" pitchFamily="34" charset="-122"/>
                <a:ea typeface="微软雅黑" pitchFamily="34" charset="-122"/>
              </a:rPr>
              <a:t>与学院财务进行缴费流水单号核对，确认是否重复</a:t>
            </a:r>
            <a:endParaRPr lang="en-US" altLang="zh-CN" sz="900" b="1" dirty="0" smtClean="0">
              <a:latin typeface="微软雅黑" pitchFamily="34" charset="-122"/>
              <a:ea typeface="微软雅黑" pitchFamily="34" charset="-122"/>
            </a:endParaRPr>
          </a:p>
          <a:p>
            <a:pPr>
              <a:lnSpc>
                <a:spcPct val="130000"/>
              </a:lnSpc>
              <a:buFont typeface="Wingdings" pitchFamily="2" charset="2"/>
              <a:buChar char="p"/>
            </a:pPr>
            <a:r>
              <a:rPr lang="zh-CN" altLang="en-US" sz="900" b="1" dirty="0" smtClean="0">
                <a:solidFill>
                  <a:srgbClr val="884ADA"/>
                </a:solidFill>
                <a:latin typeface="Impact" panose="020B0806030902050204" pitchFamily="34" charset="0"/>
                <a:ea typeface="微软雅黑" panose="020B0503020204020204" pitchFamily="34" charset="-122"/>
              </a:rPr>
              <a:t>提供信息：</a:t>
            </a:r>
            <a:r>
              <a:rPr lang="zh-CN" altLang="en-US" sz="900" b="1" dirty="0" smtClean="0">
                <a:latin typeface="微软雅黑" pitchFamily="34" charset="-122"/>
                <a:ea typeface="微软雅黑" pitchFamily="34" charset="-122"/>
              </a:rPr>
              <a:t>提供完整缴费学生信息以便学院财务进行核查</a:t>
            </a:r>
            <a:r>
              <a:rPr lang="zh-CN" altLang="en-US" sz="900" b="1" dirty="0" smtClean="0"/>
              <a:t>。</a:t>
            </a:r>
            <a:endParaRPr lang="en-US" altLang="zh-CN" sz="900" b="1" dirty="0" smtClean="0"/>
          </a:p>
          <a:p>
            <a:pPr>
              <a:lnSpc>
                <a:spcPct val="130000"/>
              </a:lnSpc>
              <a:buFont typeface="Wingdings" pitchFamily="2" charset="2"/>
              <a:buChar char="p"/>
            </a:pPr>
            <a:r>
              <a:rPr lang="zh-CN" altLang="en-US" sz="900" b="1" dirty="0" smtClean="0">
                <a:solidFill>
                  <a:srgbClr val="884ADA"/>
                </a:solidFill>
                <a:latin typeface="Impact" panose="020B0806030902050204" pitchFamily="34" charset="0"/>
                <a:ea typeface="微软雅黑" panose="020B0503020204020204" pitchFamily="34" charset="-122"/>
              </a:rPr>
              <a:t>银行信息：</a:t>
            </a:r>
            <a:r>
              <a:rPr lang="zh-CN" altLang="en-US" sz="900" b="1" dirty="0" smtClean="0">
                <a:latin typeface="微软雅黑" pitchFamily="34" charset="-122"/>
                <a:ea typeface="微软雅黑" pitchFamily="34" charset="-122"/>
              </a:rPr>
              <a:t>确认无误后，提供银行信息单。</a:t>
            </a:r>
            <a:endParaRPr lang="en-US" altLang="zh-CN" sz="900" b="1" dirty="0" smtClean="0">
              <a:latin typeface="微软雅黑" pitchFamily="34" charset="-122"/>
              <a:ea typeface="微软雅黑" pitchFamily="34" charset="-122"/>
            </a:endParaRPr>
          </a:p>
          <a:p>
            <a:pPr>
              <a:lnSpc>
                <a:spcPct val="130000"/>
              </a:lnSpc>
              <a:buFont typeface="Wingdings" pitchFamily="2" charset="2"/>
              <a:buChar char="p"/>
            </a:pPr>
            <a:r>
              <a:rPr lang="zh-CN" altLang="en-US" sz="900" b="1" dirty="0" smtClean="0">
                <a:solidFill>
                  <a:srgbClr val="884ADA"/>
                </a:solidFill>
                <a:latin typeface="Impact" panose="020B0806030902050204" pitchFamily="34" charset="0"/>
                <a:ea typeface="微软雅黑" panose="020B0503020204020204" pitchFamily="34" charset="-122"/>
              </a:rPr>
              <a:t>退费周期：</a:t>
            </a:r>
            <a:r>
              <a:rPr lang="zh-CN" altLang="en-US" sz="900" b="1" dirty="0" smtClean="0">
                <a:latin typeface="微软雅黑" pitchFamily="34" charset="-122"/>
                <a:ea typeface="微软雅黑" pitchFamily="34" charset="-122"/>
              </a:rPr>
              <a:t>退费周期</a:t>
            </a:r>
            <a:r>
              <a:rPr lang="en-US" altLang="zh-CN" sz="900" b="1" dirty="0" smtClean="0">
                <a:latin typeface="微软雅黑" pitchFamily="34" charset="-122"/>
                <a:ea typeface="微软雅黑" pitchFamily="34" charset="-122"/>
              </a:rPr>
              <a:t>7</a:t>
            </a:r>
            <a:r>
              <a:rPr lang="zh-CN" altLang="en-US" sz="900" b="1" dirty="0" smtClean="0">
                <a:latin typeface="微软雅黑" pitchFamily="34" charset="-122"/>
                <a:ea typeface="微软雅黑" pitchFamily="34" charset="-122"/>
              </a:rPr>
              <a:t>到</a:t>
            </a:r>
            <a:r>
              <a:rPr lang="en-US" altLang="zh-CN" sz="900" b="1" dirty="0" smtClean="0">
                <a:latin typeface="微软雅黑" pitchFamily="34" charset="-122"/>
                <a:ea typeface="微软雅黑" pitchFamily="34" charset="-122"/>
              </a:rPr>
              <a:t>10</a:t>
            </a:r>
            <a:r>
              <a:rPr lang="zh-CN" altLang="en-US" sz="900" b="1" dirty="0" smtClean="0">
                <a:latin typeface="微软雅黑" pitchFamily="34" charset="-122"/>
                <a:ea typeface="微软雅黑" pitchFamily="34" charset="-122"/>
              </a:rPr>
              <a:t>个工作日，遇特殊情况将顺延。</a:t>
            </a:r>
            <a:endParaRPr lang="en-US" altLang="zh-CN" sz="900" b="1" dirty="0" smtClean="0">
              <a:latin typeface="微软雅黑" pitchFamily="34" charset="-122"/>
              <a:ea typeface="微软雅黑" pitchFamily="34" charset="-122"/>
            </a:endParaRPr>
          </a:p>
          <a:p>
            <a:pPr>
              <a:lnSpc>
                <a:spcPct val="130000"/>
              </a:lnSpc>
            </a:pPr>
            <a:endParaRPr lang="en-US" altLang="zh-CN" sz="900" b="1" dirty="0" smtClean="0">
              <a:latin typeface="微软雅黑" pitchFamily="34" charset="-122"/>
              <a:ea typeface="微软雅黑" pitchFamily="34" charset="-122"/>
            </a:endParaRPr>
          </a:p>
          <a:p>
            <a:pPr>
              <a:lnSpc>
                <a:spcPct val="130000"/>
              </a:lnSpc>
            </a:pPr>
            <a:endParaRPr lang="zh-CN" altLang="en-US" sz="900" b="1" dirty="0" smtClean="0">
              <a:solidFill>
                <a:srgbClr val="884ADA"/>
              </a:solidFill>
              <a:latin typeface="Impact" panose="020B0806030902050204" pitchFamily="34" charset="0"/>
              <a:ea typeface="微软雅黑" panose="020B0503020204020204" pitchFamily="34" charset="-122"/>
            </a:endParaRPr>
          </a:p>
          <a:p>
            <a:pPr>
              <a:lnSpc>
                <a:spcPct val="130000"/>
              </a:lnSpc>
            </a:pPr>
            <a:endParaRPr lang="en-US" altLang="zh-CN" sz="900" b="1" dirty="0" smtClean="0"/>
          </a:p>
          <a:p>
            <a:pPr>
              <a:lnSpc>
                <a:spcPct val="130000"/>
              </a:lnSpc>
            </a:pPr>
            <a:endParaRPr lang="zh-CN" altLang="en-US" sz="900" b="1" dirty="0" smtClean="0">
              <a:solidFill>
                <a:srgbClr val="884ADA"/>
              </a:solidFill>
              <a:latin typeface="Impact" panose="020B0806030902050204" pitchFamily="34" charset="0"/>
              <a:ea typeface="微软雅黑" panose="020B0503020204020204" pitchFamily="34" charset="-122"/>
            </a:endParaRPr>
          </a:p>
          <a:p>
            <a:pPr>
              <a:lnSpc>
                <a:spcPct val="130000"/>
              </a:lnSpc>
            </a:pPr>
            <a:endParaRPr lang="zh-CN" altLang="en-US" sz="900" b="1" dirty="0" smtClean="0">
              <a:solidFill>
                <a:srgbClr val="884ADA"/>
              </a:solidFill>
              <a:latin typeface="Impact" panose="020B0806030902050204" pitchFamily="34" charset="0"/>
              <a:ea typeface="微软雅黑" panose="020B0503020204020204" pitchFamily="34" charset="-122"/>
            </a:endParaRPr>
          </a:p>
        </p:txBody>
      </p:sp>
      <p:sp>
        <p:nvSpPr>
          <p:cNvPr id="22" name="TextBox 21"/>
          <p:cNvSpPr txBox="1"/>
          <p:nvPr/>
        </p:nvSpPr>
        <p:spPr>
          <a:xfrm>
            <a:off x="3482236" y="2705623"/>
            <a:ext cx="2260948" cy="1800493"/>
          </a:xfrm>
          <a:prstGeom prst="rect">
            <a:avLst/>
          </a:prstGeom>
          <a:noFill/>
        </p:spPr>
        <p:txBody>
          <a:bodyPr wrap="square" lIns="0" tIns="0" rIns="0" bIns="0" rtlCol="0">
            <a:spAutoFit/>
          </a:bodyPr>
          <a:lstStyle/>
          <a:p>
            <a:pPr>
              <a:lnSpc>
                <a:spcPct val="130000"/>
              </a:lnSpc>
              <a:buFont typeface="Wingdings" pitchFamily="2" charset="2"/>
              <a:buChar char="p"/>
            </a:pPr>
            <a:r>
              <a:rPr lang="zh-CN" altLang="en-US" sz="900" b="1" dirty="0" smtClean="0">
                <a:solidFill>
                  <a:srgbClr val="884ADA"/>
                </a:solidFill>
                <a:latin typeface="Impact" panose="020B0806030902050204" pitchFamily="34" charset="0"/>
                <a:ea typeface="微软雅黑" panose="020B0503020204020204" pitchFamily="34" charset="-122"/>
              </a:rPr>
              <a:t>学籍审核：</a:t>
            </a:r>
            <a:r>
              <a:rPr lang="zh-CN" altLang="en-US" sz="900" b="1" dirty="0" smtClean="0">
                <a:latin typeface="微软雅黑" pitchFamily="34" charset="-122"/>
                <a:ea typeface="微软雅黑" pitchFamily="34" charset="-122"/>
              </a:rPr>
              <a:t>站点提供</a:t>
            </a:r>
            <a:r>
              <a:rPr lang="zh-CN" altLang="en-US" sz="900" b="1" dirty="0" smtClean="0">
                <a:solidFill>
                  <a:srgbClr val="FF0000"/>
                </a:solidFill>
                <a:latin typeface="微软雅黑" pitchFamily="34" charset="-122"/>
                <a:ea typeface="微软雅黑" pitchFamily="34" charset="-122"/>
              </a:rPr>
              <a:t>一式两份</a:t>
            </a:r>
            <a:r>
              <a:rPr lang="zh-CN" altLang="en-US" sz="900" b="1" dirty="0" smtClean="0">
                <a:latin typeface="微软雅黑" pitchFamily="34" charset="-122"/>
                <a:ea typeface="微软雅黑" pitchFamily="34" charset="-122"/>
              </a:rPr>
              <a:t>学生签字及中心盖章的退学申请表给学院学籍科教务老师。如符合退费条件，需提供退费银行</a:t>
            </a:r>
            <a:r>
              <a:rPr lang="zh-CN" altLang="en-US" sz="900" b="1" dirty="0" smtClean="0">
                <a:solidFill>
                  <a:srgbClr val="FF0000"/>
                </a:solidFill>
                <a:latin typeface="微软雅黑" pitchFamily="34" charset="-122"/>
                <a:ea typeface="微软雅黑" pitchFamily="34" charset="-122"/>
              </a:rPr>
              <a:t>信息单一份</a:t>
            </a:r>
            <a:r>
              <a:rPr lang="zh-CN" altLang="en-US" sz="900" b="1" dirty="0" smtClean="0">
                <a:latin typeface="微软雅黑" pitchFamily="34" charset="-122"/>
                <a:ea typeface="微软雅黑" pitchFamily="34" charset="-122"/>
              </a:rPr>
              <a:t>（盖协议单位章子）</a:t>
            </a:r>
            <a:endParaRPr lang="en-US" altLang="zh-CN" sz="900" dirty="0" smtClean="0">
              <a:solidFill>
                <a:schemeClr val="tx1">
                  <a:lumMod val="65000"/>
                  <a:lumOff val="35000"/>
                </a:schemeClr>
              </a:solidFill>
              <a:latin typeface="微软雅黑" pitchFamily="34" charset="-122"/>
              <a:ea typeface="微软雅黑" pitchFamily="34" charset="-122"/>
            </a:endParaRPr>
          </a:p>
          <a:p>
            <a:pPr>
              <a:lnSpc>
                <a:spcPct val="130000"/>
              </a:lnSpc>
              <a:buFont typeface="Wingdings" pitchFamily="2" charset="2"/>
              <a:buChar char="p"/>
            </a:pPr>
            <a:r>
              <a:rPr lang="zh-CN" altLang="en-US" sz="900" b="1" dirty="0" smtClean="0">
                <a:solidFill>
                  <a:srgbClr val="884ADA"/>
                </a:solidFill>
                <a:latin typeface="Impact" panose="020B0806030902050204" pitchFamily="34" charset="0"/>
                <a:ea typeface="微软雅黑" panose="020B0503020204020204" pitchFamily="34" charset="-122"/>
              </a:rPr>
              <a:t>财务审核：</a:t>
            </a:r>
            <a:r>
              <a:rPr lang="zh-CN" altLang="en-US" sz="900" b="1" dirty="0" smtClean="0">
                <a:latin typeface="微软雅黑" pitchFamily="34" charset="-122"/>
                <a:ea typeface="微软雅黑" pitchFamily="34" charset="-122"/>
              </a:rPr>
              <a:t>学院财务人员依据学院教务提供签字盖章后的的退费文件和退费银行信息单，进行退费的核算工作。</a:t>
            </a:r>
            <a:endParaRPr lang="en-US" altLang="zh-CN" sz="900" b="1" dirty="0" smtClean="0">
              <a:solidFill>
                <a:srgbClr val="884ADA"/>
              </a:solidFill>
              <a:latin typeface="Impact" panose="020B0806030902050204" pitchFamily="34" charset="0"/>
              <a:ea typeface="微软雅黑" panose="020B0503020204020204" pitchFamily="34" charset="-122"/>
            </a:endParaRPr>
          </a:p>
          <a:p>
            <a:pPr>
              <a:lnSpc>
                <a:spcPct val="130000"/>
              </a:lnSpc>
              <a:buFont typeface="Wingdings" pitchFamily="2" charset="2"/>
              <a:buChar char="p"/>
            </a:pPr>
            <a:r>
              <a:rPr lang="zh-CN" altLang="en-US" sz="900" b="1" dirty="0" smtClean="0">
                <a:solidFill>
                  <a:srgbClr val="884ADA"/>
                </a:solidFill>
                <a:latin typeface="Impact" panose="020B0806030902050204" pitchFamily="34" charset="0"/>
                <a:ea typeface="微软雅黑" panose="020B0503020204020204" pitchFamily="34" charset="-122"/>
              </a:rPr>
              <a:t>退费处理：</a:t>
            </a:r>
            <a:r>
              <a:rPr lang="zh-CN" altLang="en-US" sz="900" b="1" dirty="0" smtClean="0">
                <a:latin typeface="微软雅黑" pitchFamily="34" charset="-122"/>
                <a:ea typeface="微软雅黑" pitchFamily="34" charset="-122"/>
              </a:rPr>
              <a:t>学院财务到新校区资金科进行退费处理。退费周期为</a:t>
            </a:r>
            <a:r>
              <a:rPr lang="en-US" altLang="zh-CN" sz="900" b="1" dirty="0" smtClean="0">
                <a:latin typeface="微软雅黑" pitchFamily="34" charset="-122"/>
                <a:ea typeface="微软雅黑" pitchFamily="34" charset="-122"/>
              </a:rPr>
              <a:t>7</a:t>
            </a:r>
            <a:r>
              <a:rPr lang="zh-CN" altLang="en-US" sz="900" b="1" dirty="0" smtClean="0">
                <a:latin typeface="微软雅黑" pitchFamily="34" charset="-122"/>
                <a:ea typeface="微软雅黑" pitchFamily="34" charset="-122"/>
              </a:rPr>
              <a:t>到</a:t>
            </a:r>
            <a:r>
              <a:rPr lang="en-US" altLang="zh-CN" sz="900" b="1" dirty="0" smtClean="0">
                <a:latin typeface="微软雅黑" pitchFamily="34" charset="-122"/>
                <a:ea typeface="微软雅黑" pitchFamily="34" charset="-122"/>
              </a:rPr>
              <a:t>10</a:t>
            </a:r>
            <a:r>
              <a:rPr lang="zh-CN" altLang="en-US" sz="900" b="1" dirty="0" smtClean="0">
                <a:latin typeface="微软雅黑" pitchFamily="34" charset="-122"/>
                <a:ea typeface="微软雅黑" pitchFamily="34" charset="-122"/>
              </a:rPr>
              <a:t>个工作日。</a:t>
            </a:r>
            <a:endParaRPr lang="en-US" altLang="zh-CN" sz="900" b="1" dirty="0" smtClean="0">
              <a:latin typeface="微软雅黑" pitchFamily="34" charset="-122"/>
              <a:ea typeface="微软雅黑" pitchFamily="34" charset="-122"/>
            </a:endParaRPr>
          </a:p>
          <a:p>
            <a:pPr>
              <a:lnSpc>
                <a:spcPct val="130000"/>
              </a:lnSpc>
            </a:pPr>
            <a:endParaRPr lang="zh-CN" altLang="en-US" sz="900" b="1" dirty="0" smtClean="0">
              <a:solidFill>
                <a:srgbClr val="884ADA"/>
              </a:solidFill>
              <a:latin typeface="Impact" panose="020B0806030902050204" pitchFamily="34" charset="0"/>
              <a:ea typeface="微软雅黑" panose="020B0503020204020204" pitchFamily="34" charset="-122"/>
            </a:endParaRPr>
          </a:p>
        </p:txBody>
      </p:sp>
      <p:sp>
        <p:nvSpPr>
          <p:cNvPr id="23" name="TextBox 22"/>
          <p:cNvSpPr txBox="1"/>
          <p:nvPr/>
        </p:nvSpPr>
        <p:spPr>
          <a:xfrm>
            <a:off x="6131490" y="2506377"/>
            <a:ext cx="2380982" cy="2295050"/>
          </a:xfrm>
          <a:prstGeom prst="rect">
            <a:avLst/>
          </a:prstGeom>
          <a:noFill/>
        </p:spPr>
        <p:txBody>
          <a:bodyPr wrap="square" lIns="0" tIns="0" rIns="0" bIns="0" rtlCol="0">
            <a:spAutoFit/>
          </a:bodyPr>
          <a:lstStyle/>
          <a:p>
            <a:pPr>
              <a:lnSpc>
                <a:spcPct val="130000"/>
              </a:lnSpc>
              <a:buFont typeface="Wingdings" pitchFamily="2" charset="2"/>
              <a:buChar char="p"/>
              <a:defRPr/>
            </a:pPr>
            <a:r>
              <a:rPr lang="zh-CN" altLang="en-US" sz="900" b="1" dirty="0" smtClean="0">
                <a:solidFill>
                  <a:srgbClr val="884ADA"/>
                </a:solidFill>
                <a:latin typeface="Impact" panose="020B0806030902050204" pitchFamily="34" charset="0"/>
                <a:ea typeface="微软雅黑" panose="020B0503020204020204" pitchFamily="34" charset="-122"/>
              </a:rPr>
              <a:t>财务审核：</a:t>
            </a:r>
            <a:r>
              <a:rPr lang="zh-CN" altLang="en-US" sz="900" b="1" dirty="0" smtClean="0">
                <a:latin typeface="微软雅黑" pitchFamily="34" charset="-122"/>
                <a:ea typeface="微软雅黑" pitchFamily="34" charset="-122"/>
              </a:rPr>
              <a:t>学院财务人员会依据学院招办提供签字盖章后的退费申请和退费银行信息单，进行退费核算工作</a:t>
            </a:r>
            <a:endParaRPr lang="en-US" altLang="zh-CN" sz="900" b="1" dirty="0" smtClean="0">
              <a:solidFill>
                <a:srgbClr val="884ADA"/>
              </a:solidFill>
              <a:latin typeface="Impact" panose="020B0806030902050204" pitchFamily="34" charset="0"/>
              <a:ea typeface="微软雅黑" panose="020B0503020204020204" pitchFamily="34" charset="-122"/>
            </a:endParaRPr>
          </a:p>
          <a:p>
            <a:pPr>
              <a:lnSpc>
                <a:spcPct val="130000"/>
              </a:lnSpc>
              <a:buFont typeface="Wingdings" pitchFamily="2" charset="2"/>
              <a:buChar char="p"/>
              <a:defRPr/>
            </a:pPr>
            <a:r>
              <a:rPr lang="zh-CN" altLang="en-US" sz="900" b="1" dirty="0" smtClean="0">
                <a:solidFill>
                  <a:srgbClr val="884ADA"/>
                </a:solidFill>
                <a:latin typeface="Impact" panose="020B0806030902050204" pitchFamily="34" charset="0"/>
                <a:ea typeface="微软雅黑" panose="020B0503020204020204" pitchFamily="34" charset="-122"/>
              </a:rPr>
              <a:t>招办审核：</a:t>
            </a:r>
            <a:r>
              <a:rPr lang="zh-CN" altLang="en-US" sz="900" b="1" dirty="0" smtClean="0">
                <a:latin typeface="微软雅黑" pitchFamily="34" charset="-122"/>
                <a:ea typeface="微软雅黑" pitchFamily="34" charset="-122"/>
              </a:rPr>
              <a:t>站点提供</a:t>
            </a:r>
            <a:r>
              <a:rPr lang="zh-CN" altLang="en-US" sz="900" b="1" dirty="0" smtClean="0">
                <a:solidFill>
                  <a:srgbClr val="FF0000"/>
                </a:solidFill>
                <a:latin typeface="微软雅黑" pitchFamily="34" charset="-122"/>
                <a:ea typeface="微软雅黑" pitchFamily="34" charset="-122"/>
              </a:rPr>
              <a:t>一式两</a:t>
            </a:r>
            <a:r>
              <a:rPr lang="zh-CN" altLang="en-US" sz="900" b="1" dirty="0" smtClean="0">
                <a:latin typeface="微软雅黑" pitchFamily="34" charset="-122"/>
                <a:ea typeface="微软雅黑" pitchFamily="34" charset="-122"/>
              </a:rPr>
              <a:t>份学生签字及中心盖章的退学申请表给我学院招办老师。如符合退费条件，需提供退费银行</a:t>
            </a:r>
            <a:r>
              <a:rPr lang="zh-CN" altLang="en-US" sz="900" b="1" dirty="0" smtClean="0">
                <a:solidFill>
                  <a:srgbClr val="FF0000"/>
                </a:solidFill>
                <a:latin typeface="微软雅黑" pitchFamily="34" charset="-122"/>
                <a:ea typeface="微软雅黑" pitchFamily="34" charset="-122"/>
              </a:rPr>
              <a:t>信息单一份</a:t>
            </a:r>
            <a:r>
              <a:rPr lang="zh-CN" altLang="en-US" sz="900" b="1" dirty="0" smtClean="0">
                <a:latin typeface="微软雅黑" pitchFamily="34" charset="-122"/>
                <a:ea typeface="微软雅黑" pitchFamily="34" charset="-122"/>
              </a:rPr>
              <a:t>（盖协议单位章子）</a:t>
            </a:r>
            <a:endParaRPr lang="en-US" altLang="zh-CN" sz="900" b="1" dirty="0" smtClean="0">
              <a:latin typeface="微软雅黑" pitchFamily="34" charset="-122"/>
              <a:ea typeface="微软雅黑" pitchFamily="34" charset="-122"/>
            </a:endParaRPr>
          </a:p>
          <a:p>
            <a:pPr>
              <a:lnSpc>
                <a:spcPct val="130000"/>
              </a:lnSpc>
              <a:buFont typeface="Wingdings" pitchFamily="2" charset="2"/>
              <a:buChar char="p"/>
              <a:defRPr/>
            </a:pPr>
            <a:r>
              <a:rPr lang="zh-CN" altLang="en-US" sz="900" b="1" dirty="0" smtClean="0">
                <a:solidFill>
                  <a:srgbClr val="884ADA"/>
                </a:solidFill>
                <a:latin typeface="Impact" panose="020B0806030902050204" pitchFamily="34" charset="0"/>
                <a:ea typeface="微软雅黑" panose="020B0503020204020204" pitchFamily="34" charset="-122"/>
              </a:rPr>
              <a:t>退费处理</a:t>
            </a:r>
            <a:r>
              <a:rPr lang="zh-CN" altLang="en-US" sz="900" b="1" dirty="0" smtClean="0">
                <a:latin typeface="微软雅黑" pitchFamily="34" charset="-122"/>
                <a:ea typeface="微软雅黑" pitchFamily="34" charset="-122"/>
              </a:rPr>
              <a:t>学院财务到新校区资金科进行退费处理。退费周期为</a:t>
            </a:r>
            <a:r>
              <a:rPr lang="en-US" altLang="zh-CN" sz="900" b="1" dirty="0" smtClean="0">
                <a:latin typeface="微软雅黑" pitchFamily="34" charset="-122"/>
                <a:ea typeface="微软雅黑" pitchFamily="34" charset="-122"/>
              </a:rPr>
              <a:t>7</a:t>
            </a:r>
            <a:r>
              <a:rPr lang="zh-CN" altLang="en-US" sz="900" b="1" dirty="0" smtClean="0">
                <a:latin typeface="微软雅黑" pitchFamily="34" charset="-122"/>
                <a:ea typeface="微软雅黑" pitchFamily="34" charset="-122"/>
              </a:rPr>
              <a:t>到</a:t>
            </a:r>
            <a:r>
              <a:rPr lang="en-US" altLang="zh-CN" sz="900" b="1" dirty="0" smtClean="0">
                <a:latin typeface="微软雅黑" pitchFamily="34" charset="-122"/>
                <a:ea typeface="微软雅黑" pitchFamily="34" charset="-122"/>
              </a:rPr>
              <a:t>10</a:t>
            </a:r>
            <a:r>
              <a:rPr lang="zh-CN" altLang="en-US" sz="900" b="1" dirty="0" smtClean="0">
                <a:latin typeface="微软雅黑" pitchFamily="34" charset="-122"/>
                <a:ea typeface="微软雅黑" pitchFamily="34" charset="-122"/>
              </a:rPr>
              <a:t>个工作日。</a:t>
            </a:r>
            <a:endParaRPr lang="zh-CN" altLang="en-US" sz="900" b="1" dirty="0" smtClean="0">
              <a:solidFill>
                <a:srgbClr val="884ADA"/>
              </a:solidFill>
              <a:latin typeface="Impact" panose="020B0806030902050204" pitchFamily="34" charset="0"/>
              <a:ea typeface="微软雅黑" panose="020B0503020204020204" pitchFamily="34" charset="-122"/>
            </a:endParaRPr>
          </a:p>
          <a:p>
            <a:pPr>
              <a:lnSpc>
                <a:spcPct val="130000"/>
              </a:lnSpc>
              <a:buFont typeface="Wingdings" pitchFamily="2" charset="2"/>
              <a:buChar char="p"/>
              <a:defRPr/>
            </a:pPr>
            <a:endParaRPr lang="en-US" altLang="zh-CN" sz="900" b="1" dirty="0" smtClean="0">
              <a:solidFill>
                <a:schemeClr val="tx1">
                  <a:lumMod val="65000"/>
                  <a:lumOff val="35000"/>
                </a:schemeClr>
              </a:solidFill>
              <a:latin typeface="微软雅黑" pitchFamily="34" charset="-122"/>
              <a:ea typeface="微软雅黑" pitchFamily="34" charset="-122"/>
            </a:endParaRPr>
          </a:p>
          <a:p>
            <a:pPr algn="ctr">
              <a:defRPr/>
            </a:pPr>
            <a:endParaRPr lang="zh-CN" altLang="en-US" sz="1000" b="1" dirty="0" smtClean="0">
              <a:solidFill>
                <a:srgbClr val="884ADA"/>
              </a:solidFill>
              <a:latin typeface="微软雅黑" pitchFamily="34" charset="-122"/>
              <a:ea typeface="微软雅黑" pitchFamily="34" charset="-122"/>
            </a:endParaRPr>
          </a:p>
          <a:p>
            <a:pPr algn="ctr">
              <a:defRPr/>
            </a:pPr>
            <a:endParaRPr lang="zh-CN" altLang="en-US" sz="1000" b="1" dirty="0" smtClean="0">
              <a:solidFill>
                <a:srgbClr val="884ADA"/>
              </a:solidFill>
              <a:latin typeface="微软雅黑" pitchFamily="34" charset="-122"/>
              <a:ea typeface="微软雅黑" pitchFamily="34" charset="-122"/>
            </a:endParaRPr>
          </a:p>
          <a:p>
            <a:pPr algn="ctr">
              <a:defRPr/>
            </a:pPr>
            <a:endParaRPr lang="zh-CN" altLang="en-US" sz="1000" b="1" dirty="0">
              <a:solidFill>
                <a:srgbClr val="884ADA"/>
              </a:solidFill>
              <a:latin typeface="微软雅黑" pitchFamily="34" charset="-122"/>
              <a:ea typeface="微软雅黑" pitchFamily="34" charset="-122"/>
            </a:endParaRPr>
          </a:p>
        </p:txBody>
      </p:sp>
      <p:pic>
        <p:nvPicPr>
          <p:cNvPr id="24" name="Picture 3" descr="E:\1-于志斌\7-学校PPT及宣传视频\3-学校校徽\西电校徽\西电红黑图标.png"/>
          <p:cNvPicPr>
            <a:picLocks noChangeAspect="1" noChangeArrowheads="1"/>
          </p:cNvPicPr>
          <p:nvPr/>
        </p:nvPicPr>
        <p:blipFill>
          <a:blip r:embed="rId2"/>
          <a:srcRect/>
          <a:stretch>
            <a:fillRect/>
          </a:stretch>
        </p:blipFill>
        <p:spPr bwMode="auto">
          <a:xfrm>
            <a:off x="217488" y="211138"/>
            <a:ext cx="1817687" cy="51276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ox(in)">
                                      <p:cBhvr>
                                        <p:cTn id="21" dur="500"/>
                                        <p:tgtEl>
                                          <p:spTgt spid="3"/>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box(in)">
                                      <p:cBhvr>
                                        <p:cTn id="24" dur="500"/>
                                        <p:tgtEl>
                                          <p:spTgt spid="21"/>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box(in)">
                                      <p:cBhvr>
                                        <p:cTn id="53" dur="500"/>
                                        <p:tgtEl>
                                          <p:spTgt spid="14"/>
                                        </p:tgtEl>
                                      </p:cBhvr>
                                    </p:animEffect>
                                  </p:childTnLst>
                                </p:cTn>
                              </p:par>
                              <p:par>
                                <p:cTn id="54" presetID="4" presetClass="entr" presetSubtype="16"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box(in)">
                                      <p:cBhvr>
                                        <p:cTn id="56" dur="500"/>
                                        <p:tgtEl>
                                          <p:spTgt spid="18"/>
                                        </p:tgtEl>
                                      </p:cBhvr>
                                    </p:animEffect>
                                  </p:childTnLst>
                                </p:cTn>
                              </p:par>
                              <p:par>
                                <p:cTn id="57" presetID="4" presetClass="entr" presetSubtype="16"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box(in)">
                                      <p:cBhvr>
                                        <p:cTn id="59" dur="5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4" presetClass="entr" presetSubtype="16" fill="hold" grpId="0" nodeType="click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box(in)">
                                      <p:cBhvr>
                                        <p:cTn id="64" dur="500"/>
                                        <p:tgtEl>
                                          <p:spTgt spid="10"/>
                                        </p:tgtEl>
                                      </p:cBhvr>
                                    </p:animEffect>
                                  </p:childTnLst>
                                </p:cTn>
                              </p:par>
                            </p:childTnLst>
                          </p:cTn>
                        </p:par>
                      </p:childTnLst>
                    </p:cTn>
                  </p:par>
                  <p:par>
                    <p:cTn id="65" fill="hold">
                      <p:stCondLst>
                        <p:cond delay="indefinite"/>
                      </p:stCondLst>
                      <p:childTnLst>
                        <p:par>
                          <p:cTn id="66" fill="hold">
                            <p:stCondLst>
                              <p:cond delay="0"/>
                            </p:stCondLst>
                            <p:childTnLst>
                              <p:par>
                                <p:cTn id="67" presetID="4" presetClass="entr" presetSubtype="16" fill="hold" nodeType="click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box(in)">
                                      <p:cBhvr>
                                        <p:cTn id="69" dur="500"/>
                                        <p:tgtEl>
                                          <p:spTgt spid="23">
                                            <p:txEl>
                                              <p:pRg st="0" end="0"/>
                                            </p:txEl>
                                          </p:spTgt>
                                        </p:tgtEl>
                                      </p:cBhvr>
                                    </p:animEffect>
                                  </p:childTnLst>
                                </p:cTn>
                              </p:par>
                              <p:par>
                                <p:cTn id="70" presetID="4" presetClass="entr" presetSubtype="16" fill="hold" nodeType="withEffect">
                                  <p:stCondLst>
                                    <p:cond delay="0"/>
                                  </p:stCondLst>
                                  <p:childTnLst>
                                    <p:set>
                                      <p:cBhvr>
                                        <p:cTn id="71" dur="1" fill="hold">
                                          <p:stCondLst>
                                            <p:cond delay="0"/>
                                          </p:stCondLst>
                                        </p:cTn>
                                        <p:tgtEl>
                                          <p:spTgt spid="23">
                                            <p:txEl>
                                              <p:pRg st="1" end="1"/>
                                            </p:txEl>
                                          </p:spTgt>
                                        </p:tgtEl>
                                        <p:attrNameLst>
                                          <p:attrName>style.visibility</p:attrName>
                                        </p:attrNameLst>
                                      </p:cBhvr>
                                      <p:to>
                                        <p:strVal val="visible"/>
                                      </p:to>
                                    </p:set>
                                    <p:animEffect transition="in" filter="box(in)">
                                      <p:cBhvr>
                                        <p:cTn id="72" dur="500"/>
                                        <p:tgtEl>
                                          <p:spTgt spid="23">
                                            <p:txEl>
                                              <p:pRg st="1" end="1"/>
                                            </p:txEl>
                                          </p:spTgt>
                                        </p:tgtEl>
                                      </p:cBhvr>
                                    </p:animEffect>
                                  </p:childTnLst>
                                </p:cTn>
                              </p:par>
                              <p:par>
                                <p:cTn id="73" presetID="4" presetClass="entr" presetSubtype="16" fill="hold" nodeType="withEffect">
                                  <p:stCondLst>
                                    <p:cond delay="0"/>
                                  </p:stCondLst>
                                  <p:childTnLst>
                                    <p:set>
                                      <p:cBhvr>
                                        <p:cTn id="74" dur="1" fill="hold">
                                          <p:stCondLst>
                                            <p:cond delay="0"/>
                                          </p:stCondLst>
                                        </p:cTn>
                                        <p:tgtEl>
                                          <p:spTgt spid="23">
                                            <p:txEl>
                                              <p:pRg st="2" end="2"/>
                                            </p:txEl>
                                          </p:spTgt>
                                        </p:tgtEl>
                                        <p:attrNameLst>
                                          <p:attrName>style.visibility</p:attrName>
                                        </p:attrNameLst>
                                      </p:cBhvr>
                                      <p:to>
                                        <p:strVal val="visible"/>
                                      </p:to>
                                    </p:set>
                                    <p:animEffect transition="in" filter="box(in)">
                                      <p:cBhvr>
                                        <p:cTn id="75" dur="500"/>
                                        <p:tgtEl>
                                          <p:spTgt spid="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退费结算资料</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任意多边形 2"/>
          <p:cNvSpPr/>
          <p:nvPr/>
        </p:nvSpPr>
        <p:spPr bwMode="auto">
          <a:xfrm>
            <a:off x="4192333" y="995958"/>
            <a:ext cx="759335" cy="4299942"/>
          </a:xfrm>
          <a:custGeom>
            <a:avLst/>
            <a:gdLst>
              <a:gd name="connsiteX0" fmla="*/ 379398 w 759335"/>
              <a:gd name="connsiteY0" fmla="*/ 0 h 4299942"/>
              <a:gd name="connsiteX1" fmla="*/ 427935 w 759335"/>
              <a:gd name="connsiteY1" fmla="*/ 21630 h 4299942"/>
              <a:gd name="connsiteX2" fmla="*/ 745044 w 759335"/>
              <a:gd name="connsiteY2" fmla="*/ 339318 h 4299942"/>
              <a:gd name="connsiteX3" fmla="*/ 759335 w 759335"/>
              <a:gd name="connsiteY3" fmla="*/ 371222 h 4299942"/>
              <a:gd name="connsiteX4" fmla="*/ 716731 w 759335"/>
              <a:gd name="connsiteY4" fmla="*/ 413940 h 4299942"/>
              <a:gd name="connsiteX5" fmla="*/ 713764 w 759335"/>
              <a:gd name="connsiteY5" fmla="*/ 413670 h 4299942"/>
              <a:gd name="connsiteX6" fmla="*/ 653632 w 759335"/>
              <a:gd name="connsiteY6" fmla="*/ 413940 h 4299942"/>
              <a:gd name="connsiteX7" fmla="*/ 653363 w 759335"/>
              <a:gd name="connsiteY7" fmla="*/ 413940 h 4299942"/>
              <a:gd name="connsiteX8" fmla="*/ 642307 w 759335"/>
              <a:gd name="connsiteY8" fmla="*/ 424755 h 4299942"/>
              <a:gd name="connsiteX9" fmla="*/ 642307 w 759335"/>
              <a:gd name="connsiteY9" fmla="*/ 425026 h 4299942"/>
              <a:gd name="connsiteX10" fmla="*/ 642307 w 759335"/>
              <a:gd name="connsiteY10" fmla="*/ 576064 h 4299942"/>
              <a:gd name="connsiteX11" fmla="*/ 642307 w 759335"/>
              <a:gd name="connsiteY11" fmla="*/ 648072 h 4299942"/>
              <a:gd name="connsiteX12" fmla="*/ 642307 w 759335"/>
              <a:gd name="connsiteY12" fmla="*/ 2952328 h 4299942"/>
              <a:gd name="connsiteX13" fmla="*/ 642307 w 759335"/>
              <a:gd name="connsiteY13" fmla="*/ 3407266 h 4299942"/>
              <a:gd name="connsiteX14" fmla="*/ 642307 w 759335"/>
              <a:gd name="connsiteY14" fmla="*/ 3816424 h 4299942"/>
              <a:gd name="connsiteX15" fmla="*/ 642307 w 759335"/>
              <a:gd name="connsiteY15" fmla="*/ 3888432 h 4299942"/>
              <a:gd name="connsiteX16" fmla="*/ 642307 w 759335"/>
              <a:gd name="connsiteY16" fmla="*/ 4299942 h 4299942"/>
              <a:gd name="connsiteX17" fmla="*/ 118647 w 759335"/>
              <a:gd name="connsiteY17" fmla="*/ 4299942 h 4299942"/>
              <a:gd name="connsiteX18" fmla="*/ 118647 w 759335"/>
              <a:gd name="connsiteY18" fmla="*/ 3888432 h 4299942"/>
              <a:gd name="connsiteX19" fmla="*/ 118647 w 759335"/>
              <a:gd name="connsiteY19" fmla="*/ 3816424 h 4299942"/>
              <a:gd name="connsiteX20" fmla="*/ 118647 w 759335"/>
              <a:gd name="connsiteY20" fmla="*/ 3407266 h 4299942"/>
              <a:gd name="connsiteX21" fmla="*/ 118647 w 759335"/>
              <a:gd name="connsiteY21" fmla="*/ 2952328 h 4299942"/>
              <a:gd name="connsiteX22" fmla="*/ 118647 w 759335"/>
              <a:gd name="connsiteY22" fmla="*/ 648072 h 4299942"/>
              <a:gd name="connsiteX23" fmla="*/ 118647 w 759335"/>
              <a:gd name="connsiteY23" fmla="*/ 576064 h 4299942"/>
              <a:gd name="connsiteX24" fmla="*/ 118647 w 759335"/>
              <a:gd name="connsiteY24" fmla="*/ 425296 h 4299942"/>
              <a:gd name="connsiteX25" fmla="*/ 118647 w 759335"/>
              <a:gd name="connsiteY25" fmla="*/ 425026 h 4299942"/>
              <a:gd name="connsiteX26" fmla="*/ 107591 w 759335"/>
              <a:gd name="connsiteY26" fmla="*/ 413940 h 4299942"/>
              <a:gd name="connsiteX27" fmla="*/ 107321 w 759335"/>
              <a:gd name="connsiteY27" fmla="*/ 413940 h 4299942"/>
              <a:gd name="connsiteX28" fmla="*/ 107052 w 759335"/>
              <a:gd name="connsiteY28" fmla="*/ 413940 h 4299942"/>
              <a:gd name="connsiteX29" fmla="*/ 43684 w 759335"/>
              <a:gd name="connsiteY29" fmla="*/ 413940 h 4299942"/>
              <a:gd name="connsiteX30" fmla="*/ 42605 w 759335"/>
              <a:gd name="connsiteY30" fmla="*/ 413940 h 4299942"/>
              <a:gd name="connsiteX31" fmla="*/ 0 w 759335"/>
              <a:gd name="connsiteY31" fmla="*/ 371222 h 4299942"/>
              <a:gd name="connsiteX32" fmla="*/ 12674 w 759335"/>
              <a:gd name="connsiteY32" fmla="*/ 340669 h 4299942"/>
              <a:gd name="connsiteX33" fmla="*/ 333288 w 759335"/>
              <a:gd name="connsiteY33" fmla="*/ 19197 h 4299942"/>
              <a:gd name="connsiteX34" fmla="*/ 379398 w 759335"/>
              <a:gd name="connsiteY34" fmla="*/ 0 h 429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59335" h="4299942">
                <a:moveTo>
                  <a:pt x="379398" y="0"/>
                </a:moveTo>
                <a:cubicBezTo>
                  <a:pt x="398813" y="0"/>
                  <a:pt x="416071" y="8382"/>
                  <a:pt x="427935" y="21630"/>
                </a:cubicBezTo>
                <a:lnTo>
                  <a:pt x="745044" y="339318"/>
                </a:lnTo>
                <a:cubicBezTo>
                  <a:pt x="753673" y="347158"/>
                  <a:pt x="759335" y="358514"/>
                  <a:pt x="759335" y="371222"/>
                </a:cubicBezTo>
                <a:cubicBezTo>
                  <a:pt x="759335" y="394744"/>
                  <a:pt x="740190" y="413940"/>
                  <a:pt x="716731" y="413940"/>
                </a:cubicBezTo>
                <a:cubicBezTo>
                  <a:pt x="715652" y="413940"/>
                  <a:pt x="714843" y="413940"/>
                  <a:pt x="713764" y="413670"/>
                </a:cubicBezTo>
                <a:lnTo>
                  <a:pt x="653632" y="413940"/>
                </a:lnTo>
                <a:lnTo>
                  <a:pt x="653363" y="413940"/>
                </a:lnTo>
                <a:cubicBezTo>
                  <a:pt x="647161" y="413940"/>
                  <a:pt x="642307" y="418807"/>
                  <a:pt x="642307" y="424755"/>
                </a:cubicBezTo>
                <a:lnTo>
                  <a:pt x="642307" y="425026"/>
                </a:lnTo>
                <a:lnTo>
                  <a:pt x="642307" y="576064"/>
                </a:lnTo>
                <a:lnTo>
                  <a:pt x="642307" y="648072"/>
                </a:lnTo>
                <a:lnTo>
                  <a:pt x="642307" y="2952328"/>
                </a:lnTo>
                <a:lnTo>
                  <a:pt x="642307" y="3407266"/>
                </a:lnTo>
                <a:lnTo>
                  <a:pt x="642307" y="3816424"/>
                </a:lnTo>
                <a:lnTo>
                  <a:pt x="642307" y="3888432"/>
                </a:lnTo>
                <a:lnTo>
                  <a:pt x="642307" y="4299942"/>
                </a:lnTo>
                <a:lnTo>
                  <a:pt x="118647" y="4299942"/>
                </a:lnTo>
                <a:lnTo>
                  <a:pt x="118647" y="3888432"/>
                </a:lnTo>
                <a:lnTo>
                  <a:pt x="118647" y="3816424"/>
                </a:lnTo>
                <a:lnTo>
                  <a:pt x="118647" y="3407266"/>
                </a:lnTo>
                <a:lnTo>
                  <a:pt x="118647" y="2952328"/>
                </a:lnTo>
                <a:lnTo>
                  <a:pt x="118647" y="648072"/>
                </a:lnTo>
                <a:lnTo>
                  <a:pt x="118647" y="576064"/>
                </a:lnTo>
                <a:lnTo>
                  <a:pt x="118647" y="425296"/>
                </a:lnTo>
                <a:lnTo>
                  <a:pt x="118647" y="425026"/>
                </a:lnTo>
                <a:cubicBezTo>
                  <a:pt x="118647" y="418807"/>
                  <a:pt x="113523" y="413940"/>
                  <a:pt x="107591" y="413940"/>
                </a:cubicBezTo>
                <a:lnTo>
                  <a:pt x="107321" y="413940"/>
                </a:lnTo>
                <a:lnTo>
                  <a:pt x="107052" y="413940"/>
                </a:lnTo>
                <a:lnTo>
                  <a:pt x="43684" y="413940"/>
                </a:lnTo>
                <a:lnTo>
                  <a:pt x="42605" y="413940"/>
                </a:lnTo>
                <a:cubicBezTo>
                  <a:pt x="18876" y="413940"/>
                  <a:pt x="0" y="394744"/>
                  <a:pt x="0" y="371222"/>
                </a:cubicBezTo>
                <a:cubicBezTo>
                  <a:pt x="0" y="359325"/>
                  <a:pt x="4854" y="348510"/>
                  <a:pt x="12674" y="340669"/>
                </a:cubicBezTo>
                <a:lnTo>
                  <a:pt x="333288" y="19197"/>
                </a:lnTo>
                <a:cubicBezTo>
                  <a:pt x="345153" y="7300"/>
                  <a:pt x="361601" y="0"/>
                  <a:pt x="379398" y="0"/>
                </a:cubicBezTo>
                <a:close/>
              </a:path>
            </a:pathLst>
          </a:custGeom>
          <a:solidFill>
            <a:schemeClr val="accent1">
              <a:lumMod val="75000"/>
            </a:schemeClr>
          </a:solidFill>
          <a:ln w="25400" cap="flat" cmpd="sng" algn="ctr">
            <a:noFill/>
            <a:prstDash val="solid"/>
          </a:ln>
          <a:effectLst>
            <a:innerShdw blurRad="63500" dist="254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4" name="组合 3"/>
          <p:cNvGrpSpPr/>
          <p:nvPr/>
        </p:nvGrpSpPr>
        <p:grpSpPr>
          <a:xfrm>
            <a:off x="654687" y="1003943"/>
            <a:ext cx="3579056" cy="4248116"/>
            <a:chOff x="654687" y="895385"/>
            <a:chExt cx="3579056" cy="4248116"/>
          </a:xfrm>
        </p:grpSpPr>
        <p:grpSp>
          <p:nvGrpSpPr>
            <p:cNvPr id="5" name="组合 4"/>
            <p:cNvGrpSpPr/>
            <p:nvPr/>
          </p:nvGrpSpPr>
          <p:grpSpPr>
            <a:xfrm>
              <a:off x="1322262" y="895385"/>
              <a:ext cx="2136766" cy="531148"/>
              <a:chOff x="1322262" y="895385"/>
              <a:chExt cx="2136766" cy="531148"/>
            </a:xfrm>
          </p:grpSpPr>
          <p:sp>
            <p:nvSpPr>
              <p:cNvPr id="8" name="圆角矩形 7"/>
              <p:cNvSpPr/>
              <p:nvPr/>
            </p:nvSpPr>
            <p:spPr>
              <a:xfrm>
                <a:off x="1322262" y="895385"/>
                <a:ext cx="2136766" cy="531148"/>
              </a:xfrm>
              <a:prstGeom prst="roundRect">
                <a:avLst>
                  <a:gd name="adj" fmla="val 50000"/>
                </a:avLst>
              </a:prstGeom>
              <a:gradFill>
                <a:gsLst>
                  <a:gs pos="0">
                    <a:schemeClr val="accent2">
                      <a:lumMod val="75000"/>
                    </a:schemeClr>
                  </a:gs>
                  <a:gs pos="100000">
                    <a:schemeClr val="accent2"/>
                  </a:gs>
                </a:gsLst>
                <a:lin ang="5400000" scaled="0"/>
              </a:gradFill>
              <a:ln w="25400" cap="flat" cmpd="sng" algn="ctr">
                <a:gradFill flip="none" rotWithShape="1">
                  <a:gsLst>
                    <a:gs pos="0">
                      <a:schemeClr val="accent2">
                        <a:lumMod val="75000"/>
                      </a:schemeClr>
                    </a:gs>
                    <a:gs pos="100000">
                      <a:schemeClr val="accent2"/>
                    </a:gs>
                  </a:gsLst>
                  <a:lin ang="18900000" scaled="1"/>
                  <a:tileRect/>
                </a:gradFill>
                <a:prstDash val="solid"/>
              </a:ln>
              <a:effectLst>
                <a:outerShdw blurRad="228600" dist="228600" dir="5400000" algn="tr" rotWithShape="0">
                  <a:prstClr val="black">
                    <a:alpha val="30000"/>
                  </a:prstClr>
                </a:outerShdw>
              </a:effectLst>
            </p:spPr>
            <p:txBody>
              <a:bodyPr wrap="square" rtlCol="0" anchor="ctr">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9" name="矩形 8"/>
              <p:cNvSpPr>
                <a:spLocks noChangeArrowheads="1"/>
              </p:cNvSpPr>
              <p:nvPr/>
            </p:nvSpPr>
            <p:spPr bwMode="auto">
              <a:xfrm>
                <a:off x="1904556" y="989964"/>
                <a:ext cx="1238309" cy="31830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rPr>
                  <a:t>退费申请</a:t>
                </a:r>
                <a:endParaRPr kumimoji="0" lang="en-US" altLang="zh-CN"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endParaRPr>
              </a:p>
            </p:txBody>
          </p:sp>
          <p:sp>
            <p:nvSpPr>
              <p:cNvPr id="13" name="Freeform 435"/>
              <p:cNvSpPr/>
              <p:nvPr/>
            </p:nvSpPr>
            <p:spPr bwMode="auto">
              <a:xfrm>
                <a:off x="1590407" y="1057966"/>
                <a:ext cx="198746" cy="231034"/>
              </a:xfrm>
              <a:custGeom>
                <a:avLst/>
                <a:gdLst>
                  <a:gd name="T0" fmla="*/ 1515 w 2188"/>
                  <a:gd name="T1" fmla="*/ 1131 h 2543"/>
                  <a:gd name="T2" fmla="*/ 1593 w 2188"/>
                  <a:gd name="T3" fmla="*/ 1055 h 2543"/>
                  <a:gd name="T4" fmla="*/ 1657 w 2188"/>
                  <a:gd name="T5" fmla="*/ 969 h 2543"/>
                  <a:gd name="T6" fmla="*/ 1705 w 2188"/>
                  <a:gd name="T7" fmla="*/ 874 h 2543"/>
                  <a:gd name="T8" fmla="*/ 1734 w 2188"/>
                  <a:gd name="T9" fmla="*/ 769 h 2543"/>
                  <a:gd name="T10" fmla="*/ 1745 w 2188"/>
                  <a:gd name="T11" fmla="*/ 655 h 2543"/>
                  <a:gd name="T12" fmla="*/ 1742 w 2188"/>
                  <a:gd name="T13" fmla="*/ 588 h 2543"/>
                  <a:gd name="T14" fmla="*/ 1724 w 2188"/>
                  <a:gd name="T15" fmla="*/ 492 h 2543"/>
                  <a:gd name="T16" fmla="*/ 1694 w 2188"/>
                  <a:gd name="T17" fmla="*/ 400 h 2543"/>
                  <a:gd name="T18" fmla="*/ 1651 w 2188"/>
                  <a:gd name="T19" fmla="*/ 315 h 2543"/>
                  <a:gd name="T20" fmla="*/ 1596 w 2188"/>
                  <a:gd name="T21" fmla="*/ 239 h 2543"/>
                  <a:gd name="T22" fmla="*/ 1531 w 2188"/>
                  <a:gd name="T23" fmla="*/ 171 h 2543"/>
                  <a:gd name="T24" fmla="*/ 1458 w 2188"/>
                  <a:gd name="T25" fmla="*/ 112 h 2543"/>
                  <a:gd name="T26" fmla="*/ 1376 w 2188"/>
                  <a:gd name="T27" fmla="*/ 65 h 2543"/>
                  <a:gd name="T28" fmla="*/ 1287 w 2188"/>
                  <a:gd name="T29" fmla="*/ 30 h 2543"/>
                  <a:gd name="T30" fmla="*/ 1193 w 2188"/>
                  <a:gd name="T31" fmla="*/ 8 h 2543"/>
                  <a:gd name="T32" fmla="*/ 1093 w 2188"/>
                  <a:gd name="T33" fmla="*/ 0 h 2543"/>
                  <a:gd name="T34" fmla="*/ 1027 w 2188"/>
                  <a:gd name="T35" fmla="*/ 4 h 2543"/>
                  <a:gd name="T36" fmla="*/ 932 w 2188"/>
                  <a:gd name="T37" fmla="*/ 20 h 2543"/>
                  <a:gd name="T38" fmla="*/ 841 w 2188"/>
                  <a:gd name="T39" fmla="*/ 50 h 2543"/>
                  <a:gd name="T40" fmla="*/ 756 w 2188"/>
                  <a:gd name="T41" fmla="*/ 93 h 2543"/>
                  <a:gd name="T42" fmla="*/ 680 w 2188"/>
                  <a:gd name="T43" fmla="*/ 147 h 2543"/>
                  <a:gd name="T44" fmla="*/ 612 w 2188"/>
                  <a:gd name="T45" fmla="*/ 211 h 2543"/>
                  <a:gd name="T46" fmla="*/ 554 w 2188"/>
                  <a:gd name="T47" fmla="*/ 283 h 2543"/>
                  <a:gd name="T48" fmla="*/ 507 w 2188"/>
                  <a:gd name="T49" fmla="*/ 365 h 2543"/>
                  <a:gd name="T50" fmla="*/ 472 w 2188"/>
                  <a:gd name="T51" fmla="*/ 454 h 2543"/>
                  <a:gd name="T52" fmla="*/ 450 w 2188"/>
                  <a:gd name="T53" fmla="*/ 547 h 2543"/>
                  <a:gd name="T54" fmla="*/ 443 w 2188"/>
                  <a:gd name="T55" fmla="*/ 646 h 2543"/>
                  <a:gd name="T56" fmla="*/ 447 w 2188"/>
                  <a:gd name="T57" fmla="*/ 725 h 2543"/>
                  <a:gd name="T58" fmla="*/ 471 w 2188"/>
                  <a:gd name="T59" fmla="*/ 834 h 2543"/>
                  <a:gd name="T60" fmla="*/ 513 w 2188"/>
                  <a:gd name="T61" fmla="*/ 935 h 2543"/>
                  <a:gd name="T62" fmla="*/ 572 w 2188"/>
                  <a:gd name="T63" fmla="*/ 1027 h 2543"/>
                  <a:gd name="T64" fmla="*/ 645 w 2188"/>
                  <a:gd name="T65" fmla="*/ 1107 h 2543"/>
                  <a:gd name="T66" fmla="*/ 702 w 2188"/>
                  <a:gd name="T67" fmla="*/ 1155 h 2543"/>
                  <a:gd name="T68" fmla="*/ 589 w 2188"/>
                  <a:gd name="T69" fmla="*/ 1226 h 2543"/>
                  <a:gd name="T70" fmla="*/ 484 w 2188"/>
                  <a:gd name="T71" fmla="*/ 1316 h 2543"/>
                  <a:gd name="T72" fmla="*/ 387 w 2188"/>
                  <a:gd name="T73" fmla="*/ 1421 h 2543"/>
                  <a:gd name="T74" fmla="*/ 299 w 2188"/>
                  <a:gd name="T75" fmla="*/ 1542 h 2543"/>
                  <a:gd name="T76" fmla="*/ 220 w 2188"/>
                  <a:gd name="T77" fmla="*/ 1673 h 2543"/>
                  <a:gd name="T78" fmla="*/ 152 w 2188"/>
                  <a:gd name="T79" fmla="*/ 1815 h 2543"/>
                  <a:gd name="T80" fmla="*/ 96 w 2188"/>
                  <a:gd name="T81" fmla="*/ 1964 h 2543"/>
                  <a:gd name="T82" fmla="*/ 51 w 2188"/>
                  <a:gd name="T83" fmla="*/ 2119 h 2543"/>
                  <a:gd name="T84" fmla="*/ 20 w 2188"/>
                  <a:gd name="T85" fmla="*/ 2277 h 2543"/>
                  <a:gd name="T86" fmla="*/ 3 w 2188"/>
                  <a:gd name="T87" fmla="*/ 2437 h 2543"/>
                  <a:gd name="T88" fmla="*/ 2188 w 2188"/>
                  <a:gd name="T89" fmla="*/ 2543 h 2543"/>
                  <a:gd name="T90" fmla="*/ 2185 w 2188"/>
                  <a:gd name="T91" fmla="*/ 2437 h 2543"/>
                  <a:gd name="T92" fmla="*/ 2167 w 2188"/>
                  <a:gd name="T93" fmla="*/ 2277 h 2543"/>
                  <a:gd name="T94" fmla="*/ 2135 w 2188"/>
                  <a:gd name="T95" fmla="*/ 2118 h 2543"/>
                  <a:gd name="T96" fmla="*/ 2091 w 2188"/>
                  <a:gd name="T97" fmla="*/ 1964 h 2543"/>
                  <a:gd name="T98" fmla="*/ 2034 w 2188"/>
                  <a:gd name="T99" fmla="*/ 1814 h 2543"/>
                  <a:gd name="T100" fmla="*/ 1967 w 2188"/>
                  <a:gd name="T101" fmla="*/ 1673 h 2543"/>
                  <a:gd name="T102" fmla="*/ 1888 w 2188"/>
                  <a:gd name="T103" fmla="*/ 1541 h 2543"/>
                  <a:gd name="T104" fmla="*/ 1800 w 2188"/>
                  <a:gd name="T105" fmla="*/ 1421 h 2543"/>
                  <a:gd name="T106" fmla="*/ 1704 w 2188"/>
                  <a:gd name="T107" fmla="*/ 1315 h 2543"/>
                  <a:gd name="T108" fmla="*/ 1598 w 2188"/>
                  <a:gd name="T109" fmla="*/ 1225 h 2543"/>
                  <a:gd name="T110" fmla="*/ 1486 w 2188"/>
                  <a:gd name="T111" fmla="*/ 115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88" h="2543">
                    <a:moveTo>
                      <a:pt x="1486" y="1154"/>
                    </a:moveTo>
                    <a:lnTo>
                      <a:pt x="1486" y="1154"/>
                    </a:lnTo>
                    <a:lnTo>
                      <a:pt x="1515" y="1131"/>
                    </a:lnTo>
                    <a:lnTo>
                      <a:pt x="1543" y="1106"/>
                    </a:lnTo>
                    <a:lnTo>
                      <a:pt x="1569" y="1082"/>
                    </a:lnTo>
                    <a:lnTo>
                      <a:pt x="1593" y="1055"/>
                    </a:lnTo>
                    <a:lnTo>
                      <a:pt x="1616" y="1028"/>
                    </a:lnTo>
                    <a:lnTo>
                      <a:pt x="1638" y="999"/>
                    </a:lnTo>
                    <a:lnTo>
                      <a:pt x="1657" y="969"/>
                    </a:lnTo>
                    <a:lnTo>
                      <a:pt x="1675" y="939"/>
                    </a:lnTo>
                    <a:lnTo>
                      <a:pt x="1690" y="907"/>
                    </a:lnTo>
                    <a:lnTo>
                      <a:pt x="1705" y="874"/>
                    </a:lnTo>
                    <a:lnTo>
                      <a:pt x="1717" y="840"/>
                    </a:lnTo>
                    <a:lnTo>
                      <a:pt x="1726" y="805"/>
                    </a:lnTo>
                    <a:lnTo>
                      <a:pt x="1734" y="769"/>
                    </a:lnTo>
                    <a:lnTo>
                      <a:pt x="1741" y="732"/>
                    </a:lnTo>
                    <a:lnTo>
                      <a:pt x="1744" y="694"/>
                    </a:lnTo>
                    <a:lnTo>
                      <a:pt x="1745" y="655"/>
                    </a:lnTo>
                    <a:lnTo>
                      <a:pt x="1745" y="655"/>
                    </a:lnTo>
                    <a:lnTo>
                      <a:pt x="1744" y="621"/>
                    </a:lnTo>
                    <a:lnTo>
                      <a:pt x="1742" y="588"/>
                    </a:lnTo>
                    <a:lnTo>
                      <a:pt x="1738" y="555"/>
                    </a:lnTo>
                    <a:lnTo>
                      <a:pt x="1731" y="523"/>
                    </a:lnTo>
                    <a:lnTo>
                      <a:pt x="1724" y="492"/>
                    </a:lnTo>
                    <a:lnTo>
                      <a:pt x="1716" y="461"/>
                    </a:lnTo>
                    <a:lnTo>
                      <a:pt x="1706" y="430"/>
                    </a:lnTo>
                    <a:lnTo>
                      <a:pt x="1694" y="400"/>
                    </a:lnTo>
                    <a:lnTo>
                      <a:pt x="1681" y="371"/>
                    </a:lnTo>
                    <a:lnTo>
                      <a:pt x="1666" y="343"/>
                    </a:lnTo>
                    <a:lnTo>
                      <a:pt x="1651" y="315"/>
                    </a:lnTo>
                    <a:lnTo>
                      <a:pt x="1633" y="290"/>
                    </a:lnTo>
                    <a:lnTo>
                      <a:pt x="1616" y="264"/>
                    </a:lnTo>
                    <a:lnTo>
                      <a:pt x="1596" y="239"/>
                    </a:lnTo>
                    <a:lnTo>
                      <a:pt x="1576" y="215"/>
                    </a:lnTo>
                    <a:lnTo>
                      <a:pt x="1554" y="193"/>
                    </a:lnTo>
                    <a:lnTo>
                      <a:pt x="1531" y="171"/>
                    </a:lnTo>
                    <a:lnTo>
                      <a:pt x="1508" y="150"/>
                    </a:lnTo>
                    <a:lnTo>
                      <a:pt x="1483" y="131"/>
                    </a:lnTo>
                    <a:lnTo>
                      <a:pt x="1458" y="112"/>
                    </a:lnTo>
                    <a:lnTo>
                      <a:pt x="1431" y="96"/>
                    </a:lnTo>
                    <a:lnTo>
                      <a:pt x="1405" y="79"/>
                    </a:lnTo>
                    <a:lnTo>
                      <a:pt x="1376" y="65"/>
                    </a:lnTo>
                    <a:lnTo>
                      <a:pt x="1347" y="51"/>
                    </a:lnTo>
                    <a:lnTo>
                      <a:pt x="1318" y="40"/>
                    </a:lnTo>
                    <a:lnTo>
                      <a:pt x="1287" y="30"/>
                    </a:lnTo>
                    <a:lnTo>
                      <a:pt x="1256" y="20"/>
                    </a:lnTo>
                    <a:lnTo>
                      <a:pt x="1225" y="13"/>
                    </a:lnTo>
                    <a:lnTo>
                      <a:pt x="1193" y="8"/>
                    </a:lnTo>
                    <a:lnTo>
                      <a:pt x="1160" y="4"/>
                    </a:lnTo>
                    <a:lnTo>
                      <a:pt x="1127" y="1"/>
                    </a:lnTo>
                    <a:lnTo>
                      <a:pt x="1093" y="0"/>
                    </a:lnTo>
                    <a:lnTo>
                      <a:pt x="1093" y="0"/>
                    </a:lnTo>
                    <a:lnTo>
                      <a:pt x="1060" y="1"/>
                    </a:lnTo>
                    <a:lnTo>
                      <a:pt x="1027" y="4"/>
                    </a:lnTo>
                    <a:lnTo>
                      <a:pt x="994" y="8"/>
                    </a:lnTo>
                    <a:lnTo>
                      <a:pt x="962" y="13"/>
                    </a:lnTo>
                    <a:lnTo>
                      <a:pt x="932" y="20"/>
                    </a:lnTo>
                    <a:lnTo>
                      <a:pt x="901" y="29"/>
                    </a:lnTo>
                    <a:lnTo>
                      <a:pt x="870" y="39"/>
                    </a:lnTo>
                    <a:lnTo>
                      <a:pt x="841" y="50"/>
                    </a:lnTo>
                    <a:lnTo>
                      <a:pt x="812" y="64"/>
                    </a:lnTo>
                    <a:lnTo>
                      <a:pt x="783" y="77"/>
                    </a:lnTo>
                    <a:lnTo>
                      <a:pt x="756" y="93"/>
                    </a:lnTo>
                    <a:lnTo>
                      <a:pt x="730" y="110"/>
                    </a:lnTo>
                    <a:lnTo>
                      <a:pt x="704" y="128"/>
                    </a:lnTo>
                    <a:lnTo>
                      <a:pt x="680" y="147"/>
                    </a:lnTo>
                    <a:lnTo>
                      <a:pt x="656" y="167"/>
                    </a:lnTo>
                    <a:lnTo>
                      <a:pt x="634" y="188"/>
                    </a:lnTo>
                    <a:lnTo>
                      <a:pt x="612" y="211"/>
                    </a:lnTo>
                    <a:lnTo>
                      <a:pt x="591" y="234"/>
                    </a:lnTo>
                    <a:lnTo>
                      <a:pt x="572" y="259"/>
                    </a:lnTo>
                    <a:lnTo>
                      <a:pt x="554" y="283"/>
                    </a:lnTo>
                    <a:lnTo>
                      <a:pt x="537" y="310"/>
                    </a:lnTo>
                    <a:lnTo>
                      <a:pt x="521" y="337"/>
                    </a:lnTo>
                    <a:lnTo>
                      <a:pt x="507" y="365"/>
                    </a:lnTo>
                    <a:lnTo>
                      <a:pt x="493" y="394"/>
                    </a:lnTo>
                    <a:lnTo>
                      <a:pt x="482" y="423"/>
                    </a:lnTo>
                    <a:lnTo>
                      <a:pt x="472" y="454"/>
                    </a:lnTo>
                    <a:lnTo>
                      <a:pt x="464" y="485"/>
                    </a:lnTo>
                    <a:lnTo>
                      <a:pt x="456" y="515"/>
                    </a:lnTo>
                    <a:lnTo>
                      <a:pt x="450" y="547"/>
                    </a:lnTo>
                    <a:lnTo>
                      <a:pt x="446" y="580"/>
                    </a:lnTo>
                    <a:lnTo>
                      <a:pt x="444" y="613"/>
                    </a:lnTo>
                    <a:lnTo>
                      <a:pt x="443" y="646"/>
                    </a:lnTo>
                    <a:lnTo>
                      <a:pt x="443" y="646"/>
                    </a:lnTo>
                    <a:lnTo>
                      <a:pt x="444" y="686"/>
                    </a:lnTo>
                    <a:lnTo>
                      <a:pt x="447" y="725"/>
                    </a:lnTo>
                    <a:lnTo>
                      <a:pt x="453" y="762"/>
                    </a:lnTo>
                    <a:lnTo>
                      <a:pt x="462" y="799"/>
                    </a:lnTo>
                    <a:lnTo>
                      <a:pt x="471" y="834"/>
                    </a:lnTo>
                    <a:lnTo>
                      <a:pt x="483" y="869"/>
                    </a:lnTo>
                    <a:lnTo>
                      <a:pt x="498" y="903"/>
                    </a:lnTo>
                    <a:lnTo>
                      <a:pt x="513" y="935"/>
                    </a:lnTo>
                    <a:lnTo>
                      <a:pt x="531" y="967"/>
                    </a:lnTo>
                    <a:lnTo>
                      <a:pt x="550" y="998"/>
                    </a:lnTo>
                    <a:lnTo>
                      <a:pt x="572" y="1027"/>
                    </a:lnTo>
                    <a:lnTo>
                      <a:pt x="594" y="1055"/>
                    </a:lnTo>
                    <a:lnTo>
                      <a:pt x="619" y="1082"/>
                    </a:lnTo>
                    <a:lnTo>
                      <a:pt x="645" y="1107"/>
                    </a:lnTo>
                    <a:lnTo>
                      <a:pt x="673" y="1132"/>
                    </a:lnTo>
                    <a:lnTo>
                      <a:pt x="702" y="1155"/>
                    </a:lnTo>
                    <a:lnTo>
                      <a:pt x="702" y="1155"/>
                    </a:lnTo>
                    <a:lnTo>
                      <a:pt x="664" y="1177"/>
                    </a:lnTo>
                    <a:lnTo>
                      <a:pt x="625" y="1200"/>
                    </a:lnTo>
                    <a:lnTo>
                      <a:pt x="589" y="1226"/>
                    </a:lnTo>
                    <a:lnTo>
                      <a:pt x="553" y="1254"/>
                    </a:lnTo>
                    <a:lnTo>
                      <a:pt x="518" y="1284"/>
                    </a:lnTo>
                    <a:lnTo>
                      <a:pt x="484" y="1316"/>
                    </a:lnTo>
                    <a:lnTo>
                      <a:pt x="451" y="1349"/>
                    </a:lnTo>
                    <a:lnTo>
                      <a:pt x="418" y="1385"/>
                    </a:lnTo>
                    <a:lnTo>
                      <a:pt x="387" y="1421"/>
                    </a:lnTo>
                    <a:lnTo>
                      <a:pt x="356" y="1460"/>
                    </a:lnTo>
                    <a:lnTo>
                      <a:pt x="328" y="1499"/>
                    </a:lnTo>
                    <a:lnTo>
                      <a:pt x="299" y="1542"/>
                    </a:lnTo>
                    <a:lnTo>
                      <a:pt x="272" y="1584"/>
                    </a:lnTo>
                    <a:lnTo>
                      <a:pt x="246" y="1628"/>
                    </a:lnTo>
                    <a:lnTo>
                      <a:pt x="220" y="1673"/>
                    </a:lnTo>
                    <a:lnTo>
                      <a:pt x="197" y="1719"/>
                    </a:lnTo>
                    <a:lnTo>
                      <a:pt x="174" y="1767"/>
                    </a:lnTo>
                    <a:lnTo>
                      <a:pt x="152" y="1815"/>
                    </a:lnTo>
                    <a:lnTo>
                      <a:pt x="133" y="1864"/>
                    </a:lnTo>
                    <a:lnTo>
                      <a:pt x="113" y="1913"/>
                    </a:lnTo>
                    <a:lnTo>
                      <a:pt x="96" y="1964"/>
                    </a:lnTo>
                    <a:lnTo>
                      <a:pt x="80" y="2015"/>
                    </a:lnTo>
                    <a:lnTo>
                      <a:pt x="65" y="2067"/>
                    </a:lnTo>
                    <a:lnTo>
                      <a:pt x="51" y="2119"/>
                    </a:lnTo>
                    <a:lnTo>
                      <a:pt x="40" y="2172"/>
                    </a:lnTo>
                    <a:lnTo>
                      <a:pt x="30" y="2225"/>
                    </a:lnTo>
                    <a:lnTo>
                      <a:pt x="20" y="2277"/>
                    </a:lnTo>
                    <a:lnTo>
                      <a:pt x="13" y="2331"/>
                    </a:lnTo>
                    <a:lnTo>
                      <a:pt x="7" y="2384"/>
                    </a:lnTo>
                    <a:lnTo>
                      <a:pt x="3" y="2437"/>
                    </a:lnTo>
                    <a:lnTo>
                      <a:pt x="1" y="2491"/>
                    </a:lnTo>
                    <a:lnTo>
                      <a:pt x="0" y="2543"/>
                    </a:lnTo>
                    <a:lnTo>
                      <a:pt x="2188" y="2543"/>
                    </a:lnTo>
                    <a:lnTo>
                      <a:pt x="2188" y="2543"/>
                    </a:lnTo>
                    <a:lnTo>
                      <a:pt x="2187" y="2491"/>
                    </a:lnTo>
                    <a:lnTo>
                      <a:pt x="2185" y="2437"/>
                    </a:lnTo>
                    <a:lnTo>
                      <a:pt x="2180" y="2384"/>
                    </a:lnTo>
                    <a:lnTo>
                      <a:pt x="2175" y="2331"/>
                    </a:lnTo>
                    <a:lnTo>
                      <a:pt x="2167" y="2277"/>
                    </a:lnTo>
                    <a:lnTo>
                      <a:pt x="2158" y="2225"/>
                    </a:lnTo>
                    <a:lnTo>
                      <a:pt x="2148" y="2171"/>
                    </a:lnTo>
                    <a:lnTo>
                      <a:pt x="2135" y="2118"/>
                    </a:lnTo>
                    <a:lnTo>
                      <a:pt x="2122" y="2067"/>
                    </a:lnTo>
                    <a:lnTo>
                      <a:pt x="2108" y="2015"/>
                    </a:lnTo>
                    <a:lnTo>
                      <a:pt x="2091" y="1964"/>
                    </a:lnTo>
                    <a:lnTo>
                      <a:pt x="2074" y="1913"/>
                    </a:lnTo>
                    <a:lnTo>
                      <a:pt x="2055" y="1864"/>
                    </a:lnTo>
                    <a:lnTo>
                      <a:pt x="2034" y="1814"/>
                    </a:lnTo>
                    <a:lnTo>
                      <a:pt x="2014" y="1766"/>
                    </a:lnTo>
                    <a:lnTo>
                      <a:pt x="1991" y="1719"/>
                    </a:lnTo>
                    <a:lnTo>
                      <a:pt x="1967" y="1673"/>
                    </a:lnTo>
                    <a:lnTo>
                      <a:pt x="1942" y="1627"/>
                    </a:lnTo>
                    <a:lnTo>
                      <a:pt x="1916" y="1583"/>
                    </a:lnTo>
                    <a:lnTo>
                      <a:pt x="1888" y="1541"/>
                    </a:lnTo>
                    <a:lnTo>
                      <a:pt x="1860" y="1499"/>
                    </a:lnTo>
                    <a:lnTo>
                      <a:pt x="1830" y="1459"/>
                    </a:lnTo>
                    <a:lnTo>
                      <a:pt x="1800" y="1421"/>
                    </a:lnTo>
                    <a:lnTo>
                      <a:pt x="1769" y="1384"/>
                    </a:lnTo>
                    <a:lnTo>
                      <a:pt x="1737" y="1348"/>
                    </a:lnTo>
                    <a:lnTo>
                      <a:pt x="1704" y="1315"/>
                    </a:lnTo>
                    <a:lnTo>
                      <a:pt x="1670" y="1283"/>
                    </a:lnTo>
                    <a:lnTo>
                      <a:pt x="1635" y="1253"/>
                    </a:lnTo>
                    <a:lnTo>
                      <a:pt x="1598" y="1225"/>
                    </a:lnTo>
                    <a:lnTo>
                      <a:pt x="1561" y="1199"/>
                    </a:lnTo>
                    <a:lnTo>
                      <a:pt x="1524" y="1176"/>
                    </a:lnTo>
                    <a:lnTo>
                      <a:pt x="1486" y="1154"/>
                    </a:lnTo>
                    <a:lnTo>
                      <a:pt x="1486" y="1154"/>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6" name="任意多边形 5"/>
            <p:cNvSpPr/>
            <p:nvPr/>
          </p:nvSpPr>
          <p:spPr>
            <a:xfrm rot="16200000" flipV="1">
              <a:off x="1900003" y="2809761"/>
              <a:ext cx="3853609" cy="813871"/>
            </a:xfrm>
            <a:custGeom>
              <a:avLst/>
              <a:gdLst>
                <a:gd name="connsiteX0" fmla="*/ 3800982 w 3853609"/>
                <a:gd name="connsiteY0" fmla="*/ 726869 h 813871"/>
                <a:gd name="connsiteX1" fmla="*/ 3766607 w 3853609"/>
                <a:gd name="connsiteY1" fmla="*/ 761243 h 813871"/>
                <a:gd name="connsiteX2" fmla="*/ 3732232 w 3853609"/>
                <a:gd name="connsiteY2" fmla="*/ 726869 h 813871"/>
                <a:gd name="connsiteX3" fmla="*/ 3766607 w 3853609"/>
                <a:gd name="connsiteY3" fmla="*/ 692494 h 813871"/>
                <a:gd name="connsiteX4" fmla="*/ 3800982 w 3853609"/>
                <a:gd name="connsiteY4" fmla="*/ 726869 h 813871"/>
                <a:gd name="connsiteX5" fmla="*/ 3853609 w 3853609"/>
                <a:gd name="connsiteY5" fmla="*/ 726869 h 813871"/>
                <a:gd name="connsiteX6" fmla="*/ 3800472 w 3853609"/>
                <a:gd name="connsiteY6" fmla="*/ 646703 h 813871"/>
                <a:gd name="connsiteX7" fmla="*/ 3795889 w 3853609"/>
                <a:gd name="connsiteY7" fmla="*/ 645778 h 813871"/>
                <a:gd name="connsiteX8" fmla="*/ 3795889 w 3853609"/>
                <a:gd name="connsiteY8" fmla="*/ 165919 h 813871"/>
                <a:gd name="connsiteX9" fmla="*/ 3795889 w 3853609"/>
                <a:gd name="connsiteY9" fmla="*/ 104639 h 813871"/>
                <a:gd name="connsiteX10" fmla="*/ 3691249 w 3853609"/>
                <a:gd name="connsiteY10" fmla="*/ 0 h 813871"/>
                <a:gd name="connsiteX11" fmla="*/ 3483144 w 3853609"/>
                <a:gd name="connsiteY11" fmla="*/ 0 h 813871"/>
                <a:gd name="connsiteX12" fmla="*/ 3483144 w 3853609"/>
                <a:gd name="connsiteY12" fmla="*/ 1 h 813871"/>
                <a:gd name="connsiteX13" fmla="*/ 2880000 w 3853609"/>
                <a:gd name="connsiteY13" fmla="*/ 1 h 813871"/>
                <a:gd name="connsiteX14" fmla="*/ 2880000 w 3853609"/>
                <a:gd name="connsiteY14" fmla="*/ 0 h 813871"/>
                <a:gd name="connsiteX15" fmla="*/ 2711810 w 3853609"/>
                <a:gd name="connsiteY15" fmla="*/ 0 h 813871"/>
                <a:gd name="connsiteX16" fmla="*/ 2711810 w 3853609"/>
                <a:gd name="connsiteY16" fmla="*/ 1 h 813871"/>
                <a:gd name="connsiteX17" fmla="*/ 2268707 w 3853609"/>
                <a:gd name="connsiteY17" fmla="*/ 1 h 813871"/>
                <a:gd name="connsiteX18" fmla="*/ 1923678 w 3853609"/>
                <a:gd name="connsiteY18" fmla="*/ 1 h 813871"/>
                <a:gd name="connsiteX19" fmla="*/ 599983 w 3853609"/>
                <a:gd name="connsiteY19" fmla="*/ 1 h 813871"/>
                <a:gd name="connsiteX20" fmla="*/ 0 w 3853609"/>
                <a:gd name="connsiteY20" fmla="*/ 1 h 813871"/>
                <a:gd name="connsiteX21" fmla="*/ 0 w 3853609"/>
                <a:gd name="connsiteY21" fmla="*/ 51853 h 813871"/>
                <a:gd name="connsiteX22" fmla="*/ 1773417 w 3853609"/>
                <a:gd name="connsiteY22" fmla="*/ 51853 h 813871"/>
                <a:gd name="connsiteX23" fmla="*/ 1773417 w 3853609"/>
                <a:gd name="connsiteY23" fmla="*/ 51852 h 813871"/>
                <a:gd name="connsiteX24" fmla="*/ 1923678 w 3853609"/>
                <a:gd name="connsiteY24" fmla="*/ 51852 h 813871"/>
                <a:gd name="connsiteX25" fmla="*/ 1923678 w 3853609"/>
                <a:gd name="connsiteY25" fmla="*/ 51853 h 813871"/>
                <a:gd name="connsiteX26" fmla="*/ 2943507 w 3853609"/>
                <a:gd name="connsiteY26" fmla="*/ 51853 h 813871"/>
                <a:gd name="connsiteX27" fmla="*/ 2943507 w 3853609"/>
                <a:gd name="connsiteY27" fmla="*/ 51852 h 813871"/>
                <a:gd name="connsiteX28" fmla="*/ 3511576 w 3853609"/>
                <a:gd name="connsiteY28" fmla="*/ 51852 h 813871"/>
                <a:gd name="connsiteX29" fmla="*/ 3687239 w 3853609"/>
                <a:gd name="connsiteY29" fmla="*/ 51852 h 813871"/>
                <a:gd name="connsiteX30" fmla="*/ 3743630 w 3853609"/>
                <a:gd name="connsiteY30" fmla="*/ 108243 h 813871"/>
                <a:gd name="connsiteX31" fmla="*/ 3743630 w 3853609"/>
                <a:gd name="connsiteY31" fmla="*/ 202578 h 813871"/>
                <a:gd name="connsiteX32" fmla="*/ 3743276 w 3853609"/>
                <a:gd name="connsiteY32" fmla="*/ 204332 h 813871"/>
                <a:gd name="connsiteX33" fmla="*/ 3743631 w 3853609"/>
                <a:gd name="connsiteY33" fmla="*/ 205188 h 813871"/>
                <a:gd name="connsiteX34" fmla="*/ 3743631 w 3853609"/>
                <a:gd name="connsiteY34" fmla="*/ 644505 h 813871"/>
                <a:gd name="connsiteX35" fmla="*/ 3732741 w 3853609"/>
                <a:gd name="connsiteY35" fmla="*/ 646703 h 813871"/>
                <a:gd name="connsiteX36" fmla="*/ 3679604 w 3853609"/>
                <a:gd name="connsiteY36" fmla="*/ 726869 h 813871"/>
                <a:gd name="connsiteX37" fmla="*/ 3766607 w 3853609"/>
                <a:gd name="connsiteY37" fmla="*/ 813871 h 813871"/>
                <a:gd name="connsiteX38" fmla="*/ 3853609 w 3853609"/>
                <a:gd name="connsiteY38" fmla="*/ 726869 h 813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53609" h="813871">
                  <a:moveTo>
                    <a:pt x="3800982" y="726869"/>
                  </a:moveTo>
                  <a:cubicBezTo>
                    <a:pt x="3800982" y="745853"/>
                    <a:pt x="3785591" y="761243"/>
                    <a:pt x="3766607" y="761243"/>
                  </a:cubicBezTo>
                  <a:cubicBezTo>
                    <a:pt x="3747622" y="761243"/>
                    <a:pt x="3732232" y="745853"/>
                    <a:pt x="3732232" y="726869"/>
                  </a:cubicBezTo>
                  <a:cubicBezTo>
                    <a:pt x="3732232" y="707884"/>
                    <a:pt x="3747622" y="692494"/>
                    <a:pt x="3766607" y="692494"/>
                  </a:cubicBezTo>
                  <a:cubicBezTo>
                    <a:pt x="3785591" y="692494"/>
                    <a:pt x="3800982" y="707884"/>
                    <a:pt x="3800982" y="726869"/>
                  </a:cubicBezTo>
                  <a:close/>
                  <a:moveTo>
                    <a:pt x="3853609" y="726869"/>
                  </a:moveTo>
                  <a:cubicBezTo>
                    <a:pt x="3853609" y="690831"/>
                    <a:pt x="3831698" y="659911"/>
                    <a:pt x="3800472" y="646703"/>
                  </a:cubicBezTo>
                  <a:lnTo>
                    <a:pt x="3795889" y="645778"/>
                  </a:lnTo>
                  <a:lnTo>
                    <a:pt x="3795889" y="165919"/>
                  </a:lnTo>
                  <a:lnTo>
                    <a:pt x="3795889" y="104639"/>
                  </a:lnTo>
                  <a:cubicBezTo>
                    <a:pt x="3795889" y="46849"/>
                    <a:pt x="3749040" y="0"/>
                    <a:pt x="3691249" y="0"/>
                  </a:cubicBezTo>
                  <a:lnTo>
                    <a:pt x="3483144" y="0"/>
                  </a:lnTo>
                  <a:lnTo>
                    <a:pt x="3483144" y="1"/>
                  </a:lnTo>
                  <a:lnTo>
                    <a:pt x="2880000" y="1"/>
                  </a:lnTo>
                  <a:lnTo>
                    <a:pt x="2880000" y="0"/>
                  </a:lnTo>
                  <a:lnTo>
                    <a:pt x="2711810" y="0"/>
                  </a:lnTo>
                  <a:lnTo>
                    <a:pt x="2711810" y="1"/>
                  </a:lnTo>
                  <a:lnTo>
                    <a:pt x="2268707" y="1"/>
                  </a:lnTo>
                  <a:lnTo>
                    <a:pt x="1923678" y="1"/>
                  </a:lnTo>
                  <a:lnTo>
                    <a:pt x="599983" y="1"/>
                  </a:lnTo>
                  <a:lnTo>
                    <a:pt x="0" y="1"/>
                  </a:lnTo>
                  <a:lnTo>
                    <a:pt x="0" y="51853"/>
                  </a:lnTo>
                  <a:lnTo>
                    <a:pt x="1773417" y="51853"/>
                  </a:lnTo>
                  <a:lnTo>
                    <a:pt x="1773417" y="51852"/>
                  </a:lnTo>
                  <a:lnTo>
                    <a:pt x="1923678" y="51852"/>
                  </a:lnTo>
                  <a:lnTo>
                    <a:pt x="1923678" y="51853"/>
                  </a:lnTo>
                  <a:lnTo>
                    <a:pt x="2943507" y="51853"/>
                  </a:lnTo>
                  <a:lnTo>
                    <a:pt x="2943507" y="51852"/>
                  </a:lnTo>
                  <a:lnTo>
                    <a:pt x="3511576" y="51852"/>
                  </a:lnTo>
                  <a:lnTo>
                    <a:pt x="3687239" y="51852"/>
                  </a:lnTo>
                  <a:cubicBezTo>
                    <a:pt x="3718383" y="51852"/>
                    <a:pt x="3743630" y="77099"/>
                    <a:pt x="3743630" y="108243"/>
                  </a:cubicBezTo>
                  <a:lnTo>
                    <a:pt x="3743630" y="202578"/>
                  </a:lnTo>
                  <a:lnTo>
                    <a:pt x="3743276" y="204332"/>
                  </a:lnTo>
                  <a:lnTo>
                    <a:pt x="3743631" y="205188"/>
                  </a:lnTo>
                  <a:lnTo>
                    <a:pt x="3743631" y="644505"/>
                  </a:lnTo>
                  <a:lnTo>
                    <a:pt x="3732741" y="646703"/>
                  </a:lnTo>
                  <a:cubicBezTo>
                    <a:pt x="3701515" y="659911"/>
                    <a:pt x="3679604" y="690831"/>
                    <a:pt x="3679604" y="726869"/>
                  </a:cubicBezTo>
                  <a:cubicBezTo>
                    <a:pt x="3679604" y="774919"/>
                    <a:pt x="3718556" y="813871"/>
                    <a:pt x="3766607" y="813871"/>
                  </a:cubicBezTo>
                  <a:cubicBezTo>
                    <a:pt x="3814657" y="813871"/>
                    <a:pt x="3853609" y="774919"/>
                    <a:pt x="3853609" y="726869"/>
                  </a:cubicBezTo>
                  <a:close/>
                </a:path>
              </a:pathLst>
            </a:custGeom>
            <a:solidFill>
              <a:schemeClr val="accent2"/>
            </a:solidFill>
            <a:ln w="25400" cap="flat" cmpd="sng" algn="ctr">
              <a:noFill/>
              <a:prstDash val="solid"/>
            </a:ln>
            <a:effectLst>
              <a:innerShdw blurRad="38100" dist="12700" dir="27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7" name="圆角矩形 16"/>
            <p:cNvSpPr/>
            <p:nvPr/>
          </p:nvSpPr>
          <p:spPr>
            <a:xfrm>
              <a:off x="654687" y="1372513"/>
              <a:ext cx="3124522" cy="3457798"/>
            </a:xfrm>
            <a:custGeom>
              <a:avLst/>
              <a:gdLst>
                <a:gd name="connsiteX0" fmla="*/ 0 w 3456384"/>
                <a:gd name="connsiteY0" fmla="*/ 195078 h 3456384"/>
                <a:gd name="connsiteX1" fmla="*/ 195078 w 3456384"/>
                <a:gd name="connsiteY1" fmla="*/ 0 h 3456384"/>
                <a:gd name="connsiteX2" fmla="*/ 3261306 w 3456384"/>
                <a:gd name="connsiteY2" fmla="*/ 0 h 3456384"/>
                <a:gd name="connsiteX3" fmla="*/ 3456384 w 3456384"/>
                <a:gd name="connsiteY3" fmla="*/ 195078 h 3456384"/>
                <a:gd name="connsiteX4" fmla="*/ 3456384 w 3456384"/>
                <a:gd name="connsiteY4" fmla="*/ 3261306 h 3456384"/>
                <a:gd name="connsiteX5" fmla="*/ 3261306 w 3456384"/>
                <a:gd name="connsiteY5" fmla="*/ 3456384 h 3456384"/>
                <a:gd name="connsiteX6" fmla="*/ 195078 w 3456384"/>
                <a:gd name="connsiteY6" fmla="*/ 3456384 h 3456384"/>
                <a:gd name="connsiteX7" fmla="*/ 0 w 3456384"/>
                <a:gd name="connsiteY7" fmla="*/ 3261306 h 3456384"/>
                <a:gd name="connsiteX8" fmla="*/ 0 w 3456384"/>
                <a:gd name="connsiteY8" fmla="*/ 195078 h 3456384"/>
                <a:gd name="connsiteX0-1" fmla="*/ 3456384 w 3547824"/>
                <a:gd name="connsiteY0-2" fmla="*/ 195078 h 3456384"/>
                <a:gd name="connsiteX1-3" fmla="*/ 3456384 w 3547824"/>
                <a:gd name="connsiteY1-4" fmla="*/ 3261306 h 3456384"/>
                <a:gd name="connsiteX2-5" fmla="*/ 3261306 w 3547824"/>
                <a:gd name="connsiteY2-6" fmla="*/ 3456384 h 3456384"/>
                <a:gd name="connsiteX3-7" fmla="*/ 195078 w 3547824"/>
                <a:gd name="connsiteY3-8" fmla="*/ 3456384 h 3456384"/>
                <a:gd name="connsiteX4-9" fmla="*/ 0 w 3547824"/>
                <a:gd name="connsiteY4-10" fmla="*/ 3261306 h 3456384"/>
                <a:gd name="connsiteX5-11" fmla="*/ 0 w 3547824"/>
                <a:gd name="connsiteY5-12" fmla="*/ 195078 h 3456384"/>
                <a:gd name="connsiteX6-13" fmla="*/ 195078 w 3547824"/>
                <a:gd name="connsiteY6-14" fmla="*/ 0 h 3456384"/>
                <a:gd name="connsiteX7-15" fmla="*/ 3261306 w 3547824"/>
                <a:gd name="connsiteY7-16" fmla="*/ 0 h 3456384"/>
                <a:gd name="connsiteX8-17" fmla="*/ 3547824 w 3547824"/>
                <a:gd name="connsiteY8-18" fmla="*/ 286518 h 3456384"/>
                <a:gd name="connsiteX0-19" fmla="*/ 3456384 w 3456384"/>
                <a:gd name="connsiteY0-20" fmla="*/ 195078 h 3456384"/>
                <a:gd name="connsiteX1-21" fmla="*/ 3456384 w 3456384"/>
                <a:gd name="connsiteY1-22" fmla="*/ 3261306 h 3456384"/>
                <a:gd name="connsiteX2-23" fmla="*/ 3261306 w 3456384"/>
                <a:gd name="connsiteY2-24" fmla="*/ 3456384 h 3456384"/>
                <a:gd name="connsiteX3-25" fmla="*/ 195078 w 3456384"/>
                <a:gd name="connsiteY3-26" fmla="*/ 3456384 h 3456384"/>
                <a:gd name="connsiteX4-27" fmla="*/ 0 w 3456384"/>
                <a:gd name="connsiteY4-28" fmla="*/ 3261306 h 3456384"/>
                <a:gd name="connsiteX5-29" fmla="*/ 0 w 3456384"/>
                <a:gd name="connsiteY5-30" fmla="*/ 195078 h 3456384"/>
                <a:gd name="connsiteX6-31" fmla="*/ 195078 w 3456384"/>
                <a:gd name="connsiteY6-32" fmla="*/ 0 h 3456384"/>
                <a:gd name="connsiteX7-33" fmla="*/ 3261306 w 3456384"/>
                <a:gd name="connsiteY7-34" fmla="*/ 0 h 3456384"/>
                <a:gd name="connsiteX0-35" fmla="*/ 3456384 w 3456384"/>
                <a:gd name="connsiteY0-36" fmla="*/ 3261306 h 3456384"/>
                <a:gd name="connsiteX1-37" fmla="*/ 3261306 w 3456384"/>
                <a:gd name="connsiteY1-38" fmla="*/ 3456384 h 3456384"/>
                <a:gd name="connsiteX2-39" fmla="*/ 195078 w 3456384"/>
                <a:gd name="connsiteY2-40" fmla="*/ 3456384 h 3456384"/>
                <a:gd name="connsiteX3-41" fmla="*/ 0 w 3456384"/>
                <a:gd name="connsiteY3-42" fmla="*/ 3261306 h 3456384"/>
                <a:gd name="connsiteX4-43" fmla="*/ 0 w 3456384"/>
                <a:gd name="connsiteY4-44" fmla="*/ 195078 h 3456384"/>
                <a:gd name="connsiteX5-45" fmla="*/ 195078 w 3456384"/>
                <a:gd name="connsiteY5-46" fmla="*/ 0 h 3456384"/>
                <a:gd name="connsiteX6-47" fmla="*/ 3261306 w 3456384"/>
                <a:gd name="connsiteY6-48" fmla="*/ 0 h 3456384"/>
                <a:gd name="connsiteX0-49" fmla="*/ 3261306 w 3261306"/>
                <a:gd name="connsiteY0-50" fmla="*/ 3456384 h 3456384"/>
                <a:gd name="connsiteX1-51" fmla="*/ 195078 w 3261306"/>
                <a:gd name="connsiteY1-52" fmla="*/ 3456384 h 3456384"/>
                <a:gd name="connsiteX2-53" fmla="*/ 0 w 3261306"/>
                <a:gd name="connsiteY2-54" fmla="*/ 3261306 h 3456384"/>
                <a:gd name="connsiteX3-55" fmla="*/ 0 w 3261306"/>
                <a:gd name="connsiteY3-56" fmla="*/ 195078 h 3456384"/>
                <a:gd name="connsiteX4-57" fmla="*/ 195078 w 3261306"/>
                <a:gd name="connsiteY4-58" fmla="*/ 0 h 3456384"/>
                <a:gd name="connsiteX5-59" fmla="*/ 3261306 w 3261306"/>
                <a:gd name="connsiteY5-60" fmla="*/ 0 h 3456384"/>
                <a:gd name="connsiteX0-61" fmla="*/ 3261306 w 3261306"/>
                <a:gd name="connsiteY0-62" fmla="*/ 3457798 h 3457798"/>
                <a:gd name="connsiteX1-63" fmla="*/ 195078 w 3261306"/>
                <a:gd name="connsiteY1-64" fmla="*/ 3457798 h 3457798"/>
                <a:gd name="connsiteX2-65" fmla="*/ 0 w 3261306"/>
                <a:gd name="connsiteY2-66" fmla="*/ 3262720 h 3457798"/>
                <a:gd name="connsiteX3-67" fmla="*/ 0 w 3261306"/>
                <a:gd name="connsiteY3-68" fmla="*/ 196492 h 3457798"/>
                <a:gd name="connsiteX4-69" fmla="*/ 195078 w 3261306"/>
                <a:gd name="connsiteY4-70" fmla="*/ 1414 h 3457798"/>
                <a:gd name="connsiteX5-71" fmla="*/ 736922 w 3261306"/>
                <a:gd name="connsiteY5-72" fmla="*/ 0 h 3457798"/>
                <a:gd name="connsiteX6-73" fmla="*/ 3261306 w 3261306"/>
                <a:gd name="connsiteY6-74" fmla="*/ 1414 h 3457798"/>
                <a:gd name="connsiteX0-75" fmla="*/ 3261306 w 3261306"/>
                <a:gd name="connsiteY0-76" fmla="*/ 3457798 h 3457798"/>
                <a:gd name="connsiteX1-77" fmla="*/ 195078 w 3261306"/>
                <a:gd name="connsiteY1-78" fmla="*/ 3457798 h 3457798"/>
                <a:gd name="connsiteX2-79" fmla="*/ 0 w 3261306"/>
                <a:gd name="connsiteY2-80" fmla="*/ 3262720 h 3457798"/>
                <a:gd name="connsiteX3-81" fmla="*/ 0 w 3261306"/>
                <a:gd name="connsiteY3-82" fmla="*/ 196492 h 3457798"/>
                <a:gd name="connsiteX4-83" fmla="*/ 195078 w 3261306"/>
                <a:gd name="connsiteY4-84" fmla="*/ 1414 h 3457798"/>
                <a:gd name="connsiteX5-85" fmla="*/ 736922 w 3261306"/>
                <a:gd name="connsiteY5-86" fmla="*/ 0 h 3457798"/>
                <a:gd name="connsiteX0-87" fmla="*/ 3261306 w 3261306"/>
                <a:gd name="connsiteY0-88" fmla="*/ 3457798 h 3457798"/>
                <a:gd name="connsiteX1-89" fmla="*/ 3124522 w 3261306"/>
                <a:gd name="connsiteY1-90" fmla="*/ 3454400 h 3457798"/>
                <a:gd name="connsiteX2-91" fmla="*/ 195078 w 3261306"/>
                <a:gd name="connsiteY2-92" fmla="*/ 3457798 h 3457798"/>
                <a:gd name="connsiteX3-93" fmla="*/ 0 w 3261306"/>
                <a:gd name="connsiteY3-94" fmla="*/ 3262720 h 3457798"/>
                <a:gd name="connsiteX4-95" fmla="*/ 0 w 3261306"/>
                <a:gd name="connsiteY4-96" fmla="*/ 196492 h 3457798"/>
                <a:gd name="connsiteX5-97" fmla="*/ 195078 w 3261306"/>
                <a:gd name="connsiteY5-98" fmla="*/ 1414 h 3457798"/>
                <a:gd name="connsiteX6-99" fmla="*/ 736922 w 3261306"/>
                <a:gd name="connsiteY6-100" fmla="*/ 0 h 3457798"/>
                <a:gd name="connsiteX0-101" fmla="*/ 3124522 w 3124522"/>
                <a:gd name="connsiteY0-102" fmla="*/ 3454400 h 3457798"/>
                <a:gd name="connsiteX1-103" fmla="*/ 195078 w 3124522"/>
                <a:gd name="connsiteY1-104" fmla="*/ 3457798 h 3457798"/>
                <a:gd name="connsiteX2-105" fmla="*/ 0 w 3124522"/>
                <a:gd name="connsiteY2-106" fmla="*/ 3262720 h 3457798"/>
                <a:gd name="connsiteX3-107" fmla="*/ 0 w 3124522"/>
                <a:gd name="connsiteY3-108" fmla="*/ 196492 h 3457798"/>
                <a:gd name="connsiteX4-109" fmla="*/ 195078 w 3124522"/>
                <a:gd name="connsiteY4-110" fmla="*/ 1414 h 3457798"/>
                <a:gd name="connsiteX5-111" fmla="*/ 736922 w 3124522"/>
                <a:gd name="connsiteY5-112" fmla="*/ 0 h 34577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124522" h="3457798">
                  <a:moveTo>
                    <a:pt x="3124522" y="3454400"/>
                  </a:moveTo>
                  <a:lnTo>
                    <a:pt x="195078" y="3457798"/>
                  </a:lnTo>
                  <a:cubicBezTo>
                    <a:pt x="87339" y="3457798"/>
                    <a:pt x="0" y="3370459"/>
                    <a:pt x="0" y="3262720"/>
                  </a:cubicBezTo>
                  <a:lnTo>
                    <a:pt x="0" y="196492"/>
                  </a:lnTo>
                  <a:cubicBezTo>
                    <a:pt x="0" y="88753"/>
                    <a:pt x="87339" y="1414"/>
                    <a:pt x="195078" y="1414"/>
                  </a:cubicBezTo>
                  <a:lnTo>
                    <a:pt x="736922" y="0"/>
                  </a:lnTo>
                </a:path>
              </a:pathLst>
            </a:custGeom>
            <a:noFill/>
            <a:ln w="6350" cap="flat" cmpd="sng" algn="ctr">
              <a:solidFill>
                <a:sysClr val="windowText" lastClr="000000">
                  <a:lumMod val="50000"/>
                  <a:lumOff val="50000"/>
                </a:sysClr>
              </a:solidFill>
              <a:prstDash val="solid"/>
              <a:headEnd type="oval" w="med" len="med"/>
              <a:tailEnd type="oval"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10" name="组合 13"/>
          <p:cNvGrpSpPr/>
          <p:nvPr/>
        </p:nvGrpSpPr>
        <p:grpSpPr>
          <a:xfrm>
            <a:off x="546696" y="2148086"/>
            <a:ext cx="215304" cy="215302"/>
            <a:chOff x="5026429" y="2057723"/>
            <a:chExt cx="254992" cy="254990"/>
          </a:xfrm>
        </p:grpSpPr>
        <p:sp>
          <p:nvSpPr>
            <p:cNvPr id="15" name="椭圆 14"/>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6" name="Freeform 34"/>
            <p:cNvSpPr/>
            <p:nvPr/>
          </p:nvSpPr>
          <p:spPr bwMode="auto">
            <a:xfrm>
              <a:off x="5104300" y="2135885"/>
              <a:ext cx="99250" cy="98666"/>
            </a:xfrm>
            <a:prstGeom prst="ellipse">
              <a:avLst/>
            </a:prstGeom>
            <a:solidFill>
              <a:srgbClr val="932B5C"/>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11" name="组合 16"/>
          <p:cNvGrpSpPr/>
          <p:nvPr/>
        </p:nvGrpSpPr>
        <p:grpSpPr>
          <a:xfrm>
            <a:off x="546696" y="3012182"/>
            <a:ext cx="215304" cy="215302"/>
            <a:chOff x="5026429" y="2057723"/>
            <a:chExt cx="254992" cy="254990"/>
          </a:xfrm>
        </p:grpSpPr>
        <p:sp>
          <p:nvSpPr>
            <p:cNvPr id="18" name="椭圆 17"/>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9" name="Freeform 34"/>
            <p:cNvSpPr/>
            <p:nvPr/>
          </p:nvSpPr>
          <p:spPr bwMode="auto">
            <a:xfrm>
              <a:off x="5104300" y="2135885"/>
              <a:ext cx="99250" cy="98666"/>
            </a:xfrm>
            <a:prstGeom prst="ellipse">
              <a:avLst/>
            </a:prstGeom>
            <a:solidFill>
              <a:srgbClr val="DF003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12" name="组合 19"/>
          <p:cNvGrpSpPr/>
          <p:nvPr/>
        </p:nvGrpSpPr>
        <p:grpSpPr>
          <a:xfrm>
            <a:off x="546696" y="3876278"/>
            <a:ext cx="215304" cy="215302"/>
            <a:chOff x="5026429" y="2057723"/>
            <a:chExt cx="254992" cy="254990"/>
          </a:xfrm>
        </p:grpSpPr>
        <p:sp>
          <p:nvSpPr>
            <p:cNvPr id="21" name="椭圆 20"/>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2" name="Freeform 34"/>
            <p:cNvSpPr/>
            <p:nvPr/>
          </p:nvSpPr>
          <p:spPr bwMode="auto">
            <a:xfrm>
              <a:off x="5104300" y="2135885"/>
              <a:ext cx="99250" cy="98666"/>
            </a:xfrm>
            <a:prstGeom prst="ellipse">
              <a:avLst/>
            </a:prstGeom>
            <a:solidFill>
              <a:srgbClr val="A3A022"/>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23" name="TextBox 5"/>
          <p:cNvSpPr txBox="1"/>
          <p:nvPr/>
        </p:nvSpPr>
        <p:spPr>
          <a:xfrm>
            <a:off x="971600" y="2402475"/>
            <a:ext cx="2376264" cy="153888"/>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endPar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endParaRPr>
          </a:p>
        </p:txBody>
      </p:sp>
      <p:sp>
        <p:nvSpPr>
          <p:cNvPr id="24" name="矩形 23"/>
          <p:cNvSpPr>
            <a:spLocks noChangeArrowheads="1"/>
          </p:cNvSpPr>
          <p:nvPr/>
        </p:nvSpPr>
        <p:spPr bwMode="auto">
          <a:xfrm>
            <a:off x="971600" y="2148086"/>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sp>
        <p:nvSpPr>
          <p:cNvPr id="25" name="TextBox 5"/>
          <p:cNvSpPr txBox="1"/>
          <p:nvPr/>
        </p:nvSpPr>
        <p:spPr>
          <a:xfrm>
            <a:off x="971600" y="3269734"/>
            <a:ext cx="2376264" cy="153888"/>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endPar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endParaRPr>
          </a:p>
        </p:txBody>
      </p:sp>
      <p:sp>
        <p:nvSpPr>
          <p:cNvPr id="26" name="矩形 25"/>
          <p:cNvSpPr>
            <a:spLocks noChangeArrowheads="1"/>
          </p:cNvSpPr>
          <p:nvPr/>
        </p:nvSpPr>
        <p:spPr bwMode="auto">
          <a:xfrm>
            <a:off x="971600" y="3015345"/>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sp>
        <p:nvSpPr>
          <p:cNvPr id="27" name="TextBox 5"/>
          <p:cNvSpPr txBox="1"/>
          <p:nvPr/>
        </p:nvSpPr>
        <p:spPr>
          <a:xfrm>
            <a:off x="971600" y="4145642"/>
            <a:ext cx="2376264" cy="153888"/>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endPar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endParaRPr>
          </a:p>
        </p:txBody>
      </p:sp>
      <p:sp>
        <p:nvSpPr>
          <p:cNvPr id="28" name="矩形 27"/>
          <p:cNvSpPr>
            <a:spLocks noChangeArrowheads="1"/>
          </p:cNvSpPr>
          <p:nvPr/>
        </p:nvSpPr>
        <p:spPr bwMode="auto">
          <a:xfrm>
            <a:off x="971600" y="3891253"/>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grpSp>
        <p:nvGrpSpPr>
          <p:cNvPr id="14" name="组合 28"/>
          <p:cNvGrpSpPr/>
          <p:nvPr/>
        </p:nvGrpSpPr>
        <p:grpSpPr>
          <a:xfrm>
            <a:off x="4906594" y="1028995"/>
            <a:ext cx="3554857" cy="4235591"/>
            <a:chOff x="4906594" y="907910"/>
            <a:chExt cx="3554857" cy="4235591"/>
          </a:xfrm>
        </p:grpSpPr>
        <p:sp>
          <p:nvSpPr>
            <p:cNvPr id="30" name="任意多边形 29"/>
            <p:cNvSpPr/>
            <p:nvPr/>
          </p:nvSpPr>
          <p:spPr>
            <a:xfrm rot="5400000" flipH="1" flipV="1">
              <a:off x="3386725" y="2809761"/>
              <a:ext cx="3853609" cy="813871"/>
            </a:xfrm>
            <a:custGeom>
              <a:avLst/>
              <a:gdLst>
                <a:gd name="connsiteX0" fmla="*/ 3800982 w 3853609"/>
                <a:gd name="connsiteY0" fmla="*/ 726869 h 813871"/>
                <a:gd name="connsiteX1" fmla="*/ 3766607 w 3853609"/>
                <a:gd name="connsiteY1" fmla="*/ 761243 h 813871"/>
                <a:gd name="connsiteX2" fmla="*/ 3732232 w 3853609"/>
                <a:gd name="connsiteY2" fmla="*/ 726869 h 813871"/>
                <a:gd name="connsiteX3" fmla="*/ 3766607 w 3853609"/>
                <a:gd name="connsiteY3" fmla="*/ 692494 h 813871"/>
                <a:gd name="connsiteX4" fmla="*/ 3800982 w 3853609"/>
                <a:gd name="connsiteY4" fmla="*/ 726869 h 813871"/>
                <a:gd name="connsiteX5" fmla="*/ 3853609 w 3853609"/>
                <a:gd name="connsiteY5" fmla="*/ 726869 h 813871"/>
                <a:gd name="connsiteX6" fmla="*/ 3800472 w 3853609"/>
                <a:gd name="connsiteY6" fmla="*/ 646703 h 813871"/>
                <a:gd name="connsiteX7" fmla="*/ 3795889 w 3853609"/>
                <a:gd name="connsiteY7" fmla="*/ 645778 h 813871"/>
                <a:gd name="connsiteX8" fmla="*/ 3795889 w 3853609"/>
                <a:gd name="connsiteY8" fmla="*/ 165919 h 813871"/>
                <a:gd name="connsiteX9" fmla="*/ 3795889 w 3853609"/>
                <a:gd name="connsiteY9" fmla="*/ 104639 h 813871"/>
                <a:gd name="connsiteX10" fmla="*/ 3691249 w 3853609"/>
                <a:gd name="connsiteY10" fmla="*/ 0 h 813871"/>
                <a:gd name="connsiteX11" fmla="*/ 3483144 w 3853609"/>
                <a:gd name="connsiteY11" fmla="*/ 0 h 813871"/>
                <a:gd name="connsiteX12" fmla="*/ 3483144 w 3853609"/>
                <a:gd name="connsiteY12" fmla="*/ 1 h 813871"/>
                <a:gd name="connsiteX13" fmla="*/ 2880000 w 3853609"/>
                <a:gd name="connsiteY13" fmla="*/ 1 h 813871"/>
                <a:gd name="connsiteX14" fmla="*/ 2880000 w 3853609"/>
                <a:gd name="connsiteY14" fmla="*/ 0 h 813871"/>
                <a:gd name="connsiteX15" fmla="*/ 2711810 w 3853609"/>
                <a:gd name="connsiteY15" fmla="*/ 0 h 813871"/>
                <a:gd name="connsiteX16" fmla="*/ 2711810 w 3853609"/>
                <a:gd name="connsiteY16" fmla="*/ 1 h 813871"/>
                <a:gd name="connsiteX17" fmla="*/ 2268707 w 3853609"/>
                <a:gd name="connsiteY17" fmla="*/ 1 h 813871"/>
                <a:gd name="connsiteX18" fmla="*/ 1923678 w 3853609"/>
                <a:gd name="connsiteY18" fmla="*/ 1 h 813871"/>
                <a:gd name="connsiteX19" fmla="*/ 599983 w 3853609"/>
                <a:gd name="connsiteY19" fmla="*/ 1 h 813871"/>
                <a:gd name="connsiteX20" fmla="*/ 0 w 3853609"/>
                <a:gd name="connsiteY20" fmla="*/ 1 h 813871"/>
                <a:gd name="connsiteX21" fmla="*/ 0 w 3853609"/>
                <a:gd name="connsiteY21" fmla="*/ 51853 h 813871"/>
                <a:gd name="connsiteX22" fmla="*/ 1773417 w 3853609"/>
                <a:gd name="connsiteY22" fmla="*/ 51853 h 813871"/>
                <a:gd name="connsiteX23" fmla="*/ 1773417 w 3853609"/>
                <a:gd name="connsiteY23" fmla="*/ 51852 h 813871"/>
                <a:gd name="connsiteX24" fmla="*/ 1923678 w 3853609"/>
                <a:gd name="connsiteY24" fmla="*/ 51852 h 813871"/>
                <a:gd name="connsiteX25" fmla="*/ 1923678 w 3853609"/>
                <a:gd name="connsiteY25" fmla="*/ 51853 h 813871"/>
                <a:gd name="connsiteX26" fmla="*/ 2943507 w 3853609"/>
                <a:gd name="connsiteY26" fmla="*/ 51853 h 813871"/>
                <a:gd name="connsiteX27" fmla="*/ 2943507 w 3853609"/>
                <a:gd name="connsiteY27" fmla="*/ 51852 h 813871"/>
                <a:gd name="connsiteX28" fmla="*/ 3511576 w 3853609"/>
                <a:gd name="connsiteY28" fmla="*/ 51852 h 813871"/>
                <a:gd name="connsiteX29" fmla="*/ 3687239 w 3853609"/>
                <a:gd name="connsiteY29" fmla="*/ 51852 h 813871"/>
                <a:gd name="connsiteX30" fmla="*/ 3743630 w 3853609"/>
                <a:gd name="connsiteY30" fmla="*/ 108243 h 813871"/>
                <a:gd name="connsiteX31" fmla="*/ 3743630 w 3853609"/>
                <a:gd name="connsiteY31" fmla="*/ 202578 h 813871"/>
                <a:gd name="connsiteX32" fmla="*/ 3743276 w 3853609"/>
                <a:gd name="connsiteY32" fmla="*/ 204332 h 813871"/>
                <a:gd name="connsiteX33" fmla="*/ 3743631 w 3853609"/>
                <a:gd name="connsiteY33" fmla="*/ 205188 h 813871"/>
                <a:gd name="connsiteX34" fmla="*/ 3743631 w 3853609"/>
                <a:gd name="connsiteY34" fmla="*/ 644505 h 813871"/>
                <a:gd name="connsiteX35" fmla="*/ 3732741 w 3853609"/>
                <a:gd name="connsiteY35" fmla="*/ 646703 h 813871"/>
                <a:gd name="connsiteX36" fmla="*/ 3679604 w 3853609"/>
                <a:gd name="connsiteY36" fmla="*/ 726869 h 813871"/>
                <a:gd name="connsiteX37" fmla="*/ 3766607 w 3853609"/>
                <a:gd name="connsiteY37" fmla="*/ 813871 h 813871"/>
                <a:gd name="connsiteX38" fmla="*/ 3853609 w 3853609"/>
                <a:gd name="connsiteY38" fmla="*/ 726869 h 813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53609" h="813871">
                  <a:moveTo>
                    <a:pt x="3800982" y="726869"/>
                  </a:moveTo>
                  <a:cubicBezTo>
                    <a:pt x="3800982" y="745853"/>
                    <a:pt x="3785591" y="761243"/>
                    <a:pt x="3766607" y="761243"/>
                  </a:cubicBezTo>
                  <a:cubicBezTo>
                    <a:pt x="3747622" y="761243"/>
                    <a:pt x="3732232" y="745853"/>
                    <a:pt x="3732232" y="726869"/>
                  </a:cubicBezTo>
                  <a:cubicBezTo>
                    <a:pt x="3732232" y="707884"/>
                    <a:pt x="3747622" y="692494"/>
                    <a:pt x="3766607" y="692494"/>
                  </a:cubicBezTo>
                  <a:cubicBezTo>
                    <a:pt x="3785591" y="692494"/>
                    <a:pt x="3800982" y="707884"/>
                    <a:pt x="3800982" y="726869"/>
                  </a:cubicBezTo>
                  <a:close/>
                  <a:moveTo>
                    <a:pt x="3853609" y="726869"/>
                  </a:moveTo>
                  <a:cubicBezTo>
                    <a:pt x="3853609" y="690831"/>
                    <a:pt x="3831698" y="659911"/>
                    <a:pt x="3800472" y="646703"/>
                  </a:cubicBezTo>
                  <a:lnTo>
                    <a:pt x="3795889" y="645778"/>
                  </a:lnTo>
                  <a:lnTo>
                    <a:pt x="3795889" y="165919"/>
                  </a:lnTo>
                  <a:lnTo>
                    <a:pt x="3795889" y="104639"/>
                  </a:lnTo>
                  <a:cubicBezTo>
                    <a:pt x="3795889" y="46849"/>
                    <a:pt x="3749040" y="0"/>
                    <a:pt x="3691249" y="0"/>
                  </a:cubicBezTo>
                  <a:lnTo>
                    <a:pt x="3483144" y="0"/>
                  </a:lnTo>
                  <a:lnTo>
                    <a:pt x="3483144" y="1"/>
                  </a:lnTo>
                  <a:lnTo>
                    <a:pt x="2880000" y="1"/>
                  </a:lnTo>
                  <a:lnTo>
                    <a:pt x="2880000" y="0"/>
                  </a:lnTo>
                  <a:lnTo>
                    <a:pt x="2711810" y="0"/>
                  </a:lnTo>
                  <a:lnTo>
                    <a:pt x="2711810" y="1"/>
                  </a:lnTo>
                  <a:lnTo>
                    <a:pt x="2268707" y="1"/>
                  </a:lnTo>
                  <a:lnTo>
                    <a:pt x="1923678" y="1"/>
                  </a:lnTo>
                  <a:lnTo>
                    <a:pt x="599983" y="1"/>
                  </a:lnTo>
                  <a:lnTo>
                    <a:pt x="0" y="1"/>
                  </a:lnTo>
                  <a:lnTo>
                    <a:pt x="0" y="51853"/>
                  </a:lnTo>
                  <a:lnTo>
                    <a:pt x="1773417" y="51853"/>
                  </a:lnTo>
                  <a:lnTo>
                    <a:pt x="1773417" y="51852"/>
                  </a:lnTo>
                  <a:lnTo>
                    <a:pt x="1923678" y="51852"/>
                  </a:lnTo>
                  <a:lnTo>
                    <a:pt x="1923678" y="51853"/>
                  </a:lnTo>
                  <a:lnTo>
                    <a:pt x="2943507" y="51853"/>
                  </a:lnTo>
                  <a:lnTo>
                    <a:pt x="2943507" y="51852"/>
                  </a:lnTo>
                  <a:lnTo>
                    <a:pt x="3511576" y="51852"/>
                  </a:lnTo>
                  <a:lnTo>
                    <a:pt x="3687239" y="51852"/>
                  </a:lnTo>
                  <a:cubicBezTo>
                    <a:pt x="3718383" y="51852"/>
                    <a:pt x="3743630" y="77099"/>
                    <a:pt x="3743630" y="108243"/>
                  </a:cubicBezTo>
                  <a:lnTo>
                    <a:pt x="3743630" y="202578"/>
                  </a:lnTo>
                  <a:lnTo>
                    <a:pt x="3743276" y="204332"/>
                  </a:lnTo>
                  <a:lnTo>
                    <a:pt x="3743631" y="205188"/>
                  </a:lnTo>
                  <a:lnTo>
                    <a:pt x="3743631" y="644505"/>
                  </a:lnTo>
                  <a:lnTo>
                    <a:pt x="3732741" y="646703"/>
                  </a:lnTo>
                  <a:cubicBezTo>
                    <a:pt x="3701515" y="659911"/>
                    <a:pt x="3679604" y="690831"/>
                    <a:pt x="3679604" y="726869"/>
                  </a:cubicBezTo>
                  <a:cubicBezTo>
                    <a:pt x="3679604" y="774919"/>
                    <a:pt x="3718556" y="813871"/>
                    <a:pt x="3766607" y="813871"/>
                  </a:cubicBezTo>
                  <a:cubicBezTo>
                    <a:pt x="3814657" y="813871"/>
                    <a:pt x="3853609" y="774919"/>
                    <a:pt x="3853609" y="726869"/>
                  </a:cubicBezTo>
                  <a:close/>
                </a:path>
              </a:pathLst>
            </a:custGeom>
            <a:solidFill>
              <a:schemeClr val="accent3"/>
            </a:solidFill>
            <a:ln w="25400" cap="flat" cmpd="sng" algn="ctr">
              <a:noFill/>
              <a:prstDash val="solid"/>
            </a:ln>
            <a:effectLst>
              <a:innerShdw blurRad="38100" dist="12700" dir="27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17" name="组合 30"/>
            <p:cNvGrpSpPr/>
            <p:nvPr/>
          </p:nvGrpSpPr>
          <p:grpSpPr>
            <a:xfrm>
              <a:off x="5735286" y="907910"/>
              <a:ext cx="2136766" cy="531148"/>
              <a:chOff x="5735286" y="907910"/>
              <a:chExt cx="2136766" cy="531148"/>
            </a:xfrm>
          </p:grpSpPr>
          <p:sp>
            <p:nvSpPr>
              <p:cNvPr id="33" name="圆角矩形 32"/>
              <p:cNvSpPr/>
              <p:nvPr/>
            </p:nvSpPr>
            <p:spPr>
              <a:xfrm>
                <a:off x="5735286" y="907910"/>
                <a:ext cx="2136766" cy="531148"/>
              </a:xfrm>
              <a:prstGeom prst="roundRect">
                <a:avLst>
                  <a:gd name="adj" fmla="val 50000"/>
                </a:avLst>
              </a:prstGeom>
              <a:gradFill>
                <a:gsLst>
                  <a:gs pos="0">
                    <a:schemeClr val="accent3">
                      <a:lumMod val="75000"/>
                    </a:schemeClr>
                  </a:gs>
                  <a:gs pos="100000">
                    <a:schemeClr val="accent3"/>
                  </a:gs>
                </a:gsLst>
                <a:lin ang="5400000" scaled="0"/>
              </a:gradFill>
              <a:ln w="25400" cap="flat" cmpd="sng" algn="ctr">
                <a:gradFill flip="none" rotWithShape="1">
                  <a:gsLst>
                    <a:gs pos="0">
                      <a:schemeClr val="accent3"/>
                    </a:gs>
                    <a:gs pos="100000">
                      <a:schemeClr val="accent3">
                        <a:lumMod val="75000"/>
                      </a:schemeClr>
                    </a:gs>
                  </a:gsLst>
                  <a:lin ang="18900000" scaled="1"/>
                  <a:tileRect/>
                </a:gradFill>
                <a:prstDash val="solid"/>
              </a:ln>
              <a:effectLst>
                <a:outerShdw blurRad="228600" dist="228600" dir="5400000" algn="tr" rotWithShape="0">
                  <a:prstClr val="black">
                    <a:alpha val="30000"/>
                  </a:prstClr>
                </a:outerShdw>
              </a:effectLst>
            </p:spPr>
            <p:txBody>
              <a:bodyPr wrap="square" rtlCol="0" anchor="ctr">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34" name="矩形 33"/>
              <p:cNvSpPr>
                <a:spLocks noChangeArrowheads="1"/>
              </p:cNvSpPr>
              <p:nvPr/>
            </p:nvSpPr>
            <p:spPr bwMode="auto">
              <a:xfrm>
                <a:off x="5893496" y="1015016"/>
                <a:ext cx="1434230" cy="31830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base" latinLnBrk="0" hangingPunct="1">
                  <a:lnSpc>
                    <a:spcPct val="100000"/>
                  </a:lnSpc>
                  <a:spcBef>
                    <a:spcPct val="0"/>
                  </a:spcBef>
                  <a:spcAft>
                    <a:spcPct val="0"/>
                  </a:spcAft>
                  <a:buClrTx/>
                  <a:buSzTx/>
                  <a:buFontTx/>
                  <a:buNone/>
                  <a:defRPr/>
                </a:pPr>
                <a:r>
                  <a:rPr lang="zh-CN" altLang="en-US" sz="2200" b="1" kern="0" cap="all" dirty="0" smtClean="0">
                    <a:solidFill>
                      <a:schemeClr val="bg1"/>
                    </a:solidFill>
                    <a:latin typeface="微软雅黑" panose="020B0503020204020204" charset="-122"/>
                    <a:ea typeface="微软雅黑" panose="020B0503020204020204" charset="-122"/>
                  </a:rPr>
                  <a:t>退费信息单</a:t>
                </a:r>
                <a:endParaRPr kumimoji="0" lang="en-US" altLang="zh-CN"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endParaRPr>
              </a:p>
            </p:txBody>
          </p:sp>
          <p:sp>
            <p:nvSpPr>
              <p:cNvPr id="35" name="Freeform 435"/>
              <p:cNvSpPr/>
              <p:nvPr/>
            </p:nvSpPr>
            <p:spPr bwMode="auto">
              <a:xfrm>
                <a:off x="7469514" y="1038349"/>
                <a:ext cx="262438" cy="270272"/>
              </a:xfrm>
              <a:custGeom>
                <a:avLst/>
                <a:gdLst>
                  <a:gd name="T0" fmla="*/ 1515 w 2188"/>
                  <a:gd name="T1" fmla="*/ 1131 h 2543"/>
                  <a:gd name="T2" fmla="*/ 1593 w 2188"/>
                  <a:gd name="T3" fmla="*/ 1055 h 2543"/>
                  <a:gd name="T4" fmla="*/ 1657 w 2188"/>
                  <a:gd name="T5" fmla="*/ 969 h 2543"/>
                  <a:gd name="T6" fmla="*/ 1705 w 2188"/>
                  <a:gd name="T7" fmla="*/ 874 h 2543"/>
                  <a:gd name="T8" fmla="*/ 1734 w 2188"/>
                  <a:gd name="T9" fmla="*/ 769 h 2543"/>
                  <a:gd name="T10" fmla="*/ 1745 w 2188"/>
                  <a:gd name="T11" fmla="*/ 655 h 2543"/>
                  <a:gd name="T12" fmla="*/ 1742 w 2188"/>
                  <a:gd name="T13" fmla="*/ 588 h 2543"/>
                  <a:gd name="T14" fmla="*/ 1724 w 2188"/>
                  <a:gd name="T15" fmla="*/ 492 h 2543"/>
                  <a:gd name="T16" fmla="*/ 1694 w 2188"/>
                  <a:gd name="T17" fmla="*/ 400 h 2543"/>
                  <a:gd name="T18" fmla="*/ 1651 w 2188"/>
                  <a:gd name="T19" fmla="*/ 315 h 2543"/>
                  <a:gd name="T20" fmla="*/ 1596 w 2188"/>
                  <a:gd name="T21" fmla="*/ 239 h 2543"/>
                  <a:gd name="T22" fmla="*/ 1531 w 2188"/>
                  <a:gd name="T23" fmla="*/ 171 h 2543"/>
                  <a:gd name="T24" fmla="*/ 1458 w 2188"/>
                  <a:gd name="T25" fmla="*/ 112 h 2543"/>
                  <a:gd name="T26" fmla="*/ 1376 w 2188"/>
                  <a:gd name="T27" fmla="*/ 65 h 2543"/>
                  <a:gd name="T28" fmla="*/ 1287 w 2188"/>
                  <a:gd name="T29" fmla="*/ 30 h 2543"/>
                  <a:gd name="T30" fmla="*/ 1193 w 2188"/>
                  <a:gd name="T31" fmla="*/ 8 h 2543"/>
                  <a:gd name="T32" fmla="*/ 1093 w 2188"/>
                  <a:gd name="T33" fmla="*/ 0 h 2543"/>
                  <a:gd name="T34" fmla="*/ 1027 w 2188"/>
                  <a:gd name="T35" fmla="*/ 4 h 2543"/>
                  <a:gd name="T36" fmla="*/ 932 w 2188"/>
                  <a:gd name="T37" fmla="*/ 20 h 2543"/>
                  <a:gd name="T38" fmla="*/ 841 w 2188"/>
                  <a:gd name="T39" fmla="*/ 50 h 2543"/>
                  <a:gd name="T40" fmla="*/ 756 w 2188"/>
                  <a:gd name="T41" fmla="*/ 93 h 2543"/>
                  <a:gd name="T42" fmla="*/ 680 w 2188"/>
                  <a:gd name="T43" fmla="*/ 147 h 2543"/>
                  <a:gd name="T44" fmla="*/ 612 w 2188"/>
                  <a:gd name="T45" fmla="*/ 211 h 2543"/>
                  <a:gd name="T46" fmla="*/ 554 w 2188"/>
                  <a:gd name="T47" fmla="*/ 283 h 2543"/>
                  <a:gd name="T48" fmla="*/ 507 w 2188"/>
                  <a:gd name="T49" fmla="*/ 365 h 2543"/>
                  <a:gd name="T50" fmla="*/ 472 w 2188"/>
                  <a:gd name="T51" fmla="*/ 454 h 2543"/>
                  <a:gd name="T52" fmla="*/ 450 w 2188"/>
                  <a:gd name="T53" fmla="*/ 547 h 2543"/>
                  <a:gd name="T54" fmla="*/ 443 w 2188"/>
                  <a:gd name="T55" fmla="*/ 646 h 2543"/>
                  <a:gd name="T56" fmla="*/ 447 w 2188"/>
                  <a:gd name="T57" fmla="*/ 725 h 2543"/>
                  <a:gd name="T58" fmla="*/ 471 w 2188"/>
                  <a:gd name="T59" fmla="*/ 834 h 2543"/>
                  <a:gd name="T60" fmla="*/ 513 w 2188"/>
                  <a:gd name="T61" fmla="*/ 935 h 2543"/>
                  <a:gd name="T62" fmla="*/ 572 w 2188"/>
                  <a:gd name="T63" fmla="*/ 1027 h 2543"/>
                  <a:gd name="T64" fmla="*/ 645 w 2188"/>
                  <a:gd name="T65" fmla="*/ 1107 h 2543"/>
                  <a:gd name="T66" fmla="*/ 702 w 2188"/>
                  <a:gd name="T67" fmla="*/ 1155 h 2543"/>
                  <a:gd name="T68" fmla="*/ 589 w 2188"/>
                  <a:gd name="T69" fmla="*/ 1226 h 2543"/>
                  <a:gd name="T70" fmla="*/ 484 w 2188"/>
                  <a:gd name="T71" fmla="*/ 1316 h 2543"/>
                  <a:gd name="T72" fmla="*/ 387 w 2188"/>
                  <a:gd name="T73" fmla="*/ 1421 h 2543"/>
                  <a:gd name="T74" fmla="*/ 299 w 2188"/>
                  <a:gd name="T75" fmla="*/ 1542 h 2543"/>
                  <a:gd name="T76" fmla="*/ 220 w 2188"/>
                  <a:gd name="T77" fmla="*/ 1673 h 2543"/>
                  <a:gd name="T78" fmla="*/ 152 w 2188"/>
                  <a:gd name="T79" fmla="*/ 1815 h 2543"/>
                  <a:gd name="T80" fmla="*/ 96 w 2188"/>
                  <a:gd name="T81" fmla="*/ 1964 h 2543"/>
                  <a:gd name="T82" fmla="*/ 51 w 2188"/>
                  <a:gd name="T83" fmla="*/ 2119 h 2543"/>
                  <a:gd name="T84" fmla="*/ 20 w 2188"/>
                  <a:gd name="T85" fmla="*/ 2277 h 2543"/>
                  <a:gd name="T86" fmla="*/ 3 w 2188"/>
                  <a:gd name="T87" fmla="*/ 2437 h 2543"/>
                  <a:gd name="T88" fmla="*/ 2188 w 2188"/>
                  <a:gd name="T89" fmla="*/ 2543 h 2543"/>
                  <a:gd name="T90" fmla="*/ 2185 w 2188"/>
                  <a:gd name="T91" fmla="*/ 2437 h 2543"/>
                  <a:gd name="T92" fmla="*/ 2167 w 2188"/>
                  <a:gd name="T93" fmla="*/ 2277 h 2543"/>
                  <a:gd name="T94" fmla="*/ 2135 w 2188"/>
                  <a:gd name="T95" fmla="*/ 2118 h 2543"/>
                  <a:gd name="T96" fmla="*/ 2091 w 2188"/>
                  <a:gd name="T97" fmla="*/ 1964 h 2543"/>
                  <a:gd name="T98" fmla="*/ 2034 w 2188"/>
                  <a:gd name="T99" fmla="*/ 1814 h 2543"/>
                  <a:gd name="T100" fmla="*/ 1967 w 2188"/>
                  <a:gd name="T101" fmla="*/ 1673 h 2543"/>
                  <a:gd name="T102" fmla="*/ 1888 w 2188"/>
                  <a:gd name="T103" fmla="*/ 1541 h 2543"/>
                  <a:gd name="T104" fmla="*/ 1800 w 2188"/>
                  <a:gd name="T105" fmla="*/ 1421 h 2543"/>
                  <a:gd name="T106" fmla="*/ 1704 w 2188"/>
                  <a:gd name="T107" fmla="*/ 1315 h 2543"/>
                  <a:gd name="T108" fmla="*/ 1598 w 2188"/>
                  <a:gd name="T109" fmla="*/ 1225 h 2543"/>
                  <a:gd name="T110" fmla="*/ 1486 w 2188"/>
                  <a:gd name="T111" fmla="*/ 115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88" h="2543">
                    <a:moveTo>
                      <a:pt x="1486" y="1154"/>
                    </a:moveTo>
                    <a:lnTo>
                      <a:pt x="1486" y="1154"/>
                    </a:lnTo>
                    <a:lnTo>
                      <a:pt x="1515" y="1131"/>
                    </a:lnTo>
                    <a:lnTo>
                      <a:pt x="1543" y="1106"/>
                    </a:lnTo>
                    <a:lnTo>
                      <a:pt x="1569" y="1082"/>
                    </a:lnTo>
                    <a:lnTo>
                      <a:pt x="1593" y="1055"/>
                    </a:lnTo>
                    <a:lnTo>
                      <a:pt x="1616" y="1028"/>
                    </a:lnTo>
                    <a:lnTo>
                      <a:pt x="1638" y="999"/>
                    </a:lnTo>
                    <a:lnTo>
                      <a:pt x="1657" y="969"/>
                    </a:lnTo>
                    <a:lnTo>
                      <a:pt x="1675" y="939"/>
                    </a:lnTo>
                    <a:lnTo>
                      <a:pt x="1690" y="907"/>
                    </a:lnTo>
                    <a:lnTo>
                      <a:pt x="1705" y="874"/>
                    </a:lnTo>
                    <a:lnTo>
                      <a:pt x="1717" y="840"/>
                    </a:lnTo>
                    <a:lnTo>
                      <a:pt x="1726" y="805"/>
                    </a:lnTo>
                    <a:lnTo>
                      <a:pt x="1734" y="769"/>
                    </a:lnTo>
                    <a:lnTo>
                      <a:pt x="1741" y="732"/>
                    </a:lnTo>
                    <a:lnTo>
                      <a:pt x="1744" y="694"/>
                    </a:lnTo>
                    <a:lnTo>
                      <a:pt x="1745" y="655"/>
                    </a:lnTo>
                    <a:lnTo>
                      <a:pt x="1745" y="655"/>
                    </a:lnTo>
                    <a:lnTo>
                      <a:pt x="1744" y="621"/>
                    </a:lnTo>
                    <a:lnTo>
                      <a:pt x="1742" y="588"/>
                    </a:lnTo>
                    <a:lnTo>
                      <a:pt x="1738" y="555"/>
                    </a:lnTo>
                    <a:lnTo>
                      <a:pt x="1731" y="523"/>
                    </a:lnTo>
                    <a:lnTo>
                      <a:pt x="1724" y="492"/>
                    </a:lnTo>
                    <a:lnTo>
                      <a:pt x="1716" y="461"/>
                    </a:lnTo>
                    <a:lnTo>
                      <a:pt x="1706" y="430"/>
                    </a:lnTo>
                    <a:lnTo>
                      <a:pt x="1694" y="400"/>
                    </a:lnTo>
                    <a:lnTo>
                      <a:pt x="1681" y="371"/>
                    </a:lnTo>
                    <a:lnTo>
                      <a:pt x="1666" y="343"/>
                    </a:lnTo>
                    <a:lnTo>
                      <a:pt x="1651" y="315"/>
                    </a:lnTo>
                    <a:lnTo>
                      <a:pt x="1633" y="290"/>
                    </a:lnTo>
                    <a:lnTo>
                      <a:pt x="1616" y="264"/>
                    </a:lnTo>
                    <a:lnTo>
                      <a:pt x="1596" y="239"/>
                    </a:lnTo>
                    <a:lnTo>
                      <a:pt x="1576" y="215"/>
                    </a:lnTo>
                    <a:lnTo>
                      <a:pt x="1554" y="193"/>
                    </a:lnTo>
                    <a:lnTo>
                      <a:pt x="1531" y="171"/>
                    </a:lnTo>
                    <a:lnTo>
                      <a:pt x="1508" y="150"/>
                    </a:lnTo>
                    <a:lnTo>
                      <a:pt x="1483" y="131"/>
                    </a:lnTo>
                    <a:lnTo>
                      <a:pt x="1458" y="112"/>
                    </a:lnTo>
                    <a:lnTo>
                      <a:pt x="1431" y="96"/>
                    </a:lnTo>
                    <a:lnTo>
                      <a:pt x="1405" y="79"/>
                    </a:lnTo>
                    <a:lnTo>
                      <a:pt x="1376" y="65"/>
                    </a:lnTo>
                    <a:lnTo>
                      <a:pt x="1347" y="51"/>
                    </a:lnTo>
                    <a:lnTo>
                      <a:pt x="1318" y="40"/>
                    </a:lnTo>
                    <a:lnTo>
                      <a:pt x="1287" y="30"/>
                    </a:lnTo>
                    <a:lnTo>
                      <a:pt x="1256" y="20"/>
                    </a:lnTo>
                    <a:lnTo>
                      <a:pt x="1225" y="13"/>
                    </a:lnTo>
                    <a:lnTo>
                      <a:pt x="1193" y="8"/>
                    </a:lnTo>
                    <a:lnTo>
                      <a:pt x="1160" y="4"/>
                    </a:lnTo>
                    <a:lnTo>
                      <a:pt x="1127" y="1"/>
                    </a:lnTo>
                    <a:lnTo>
                      <a:pt x="1093" y="0"/>
                    </a:lnTo>
                    <a:lnTo>
                      <a:pt x="1093" y="0"/>
                    </a:lnTo>
                    <a:lnTo>
                      <a:pt x="1060" y="1"/>
                    </a:lnTo>
                    <a:lnTo>
                      <a:pt x="1027" y="4"/>
                    </a:lnTo>
                    <a:lnTo>
                      <a:pt x="994" y="8"/>
                    </a:lnTo>
                    <a:lnTo>
                      <a:pt x="962" y="13"/>
                    </a:lnTo>
                    <a:lnTo>
                      <a:pt x="932" y="20"/>
                    </a:lnTo>
                    <a:lnTo>
                      <a:pt x="901" y="29"/>
                    </a:lnTo>
                    <a:lnTo>
                      <a:pt x="870" y="39"/>
                    </a:lnTo>
                    <a:lnTo>
                      <a:pt x="841" y="50"/>
                    </a:lnTo>
                    <a:lnTo>
                      <a:pt x="812" y="64"/>
                    </a:lnTo>
                    <a:lnTo>
                      <a:pt x="783" y="77"/>
                    </a:lnTo>
                    <a:lnTo>
                      <a:pt x="756" y="93"/>
                    </a:lnTo>
                    <a:lnTo>
                      <a:pt x="730" y="110"/>
                    </a:lnTo>
                    <a:lnTo>
                      <a:pt x="704" y="128"/>
                    </a:lnTo>
                    <a:lnTo>
                      <a:pt x="680" y="147"/>
                    </a:lnTo>
                    <a:lnTo>
                      <a:pt x="656" y="167"/>
                    </a:lnTo>
                    <a:lnTo>
                      <a:pt x="634" y="188"/>
                    </a:lnTo>
                    <a:lnTo>
                      <a:pt x="612" y="211"/>
                    </a:lnTo>
                    <a:lnTo>
                      <a:pt x="591" y="234"/>
                    </a:lnTo>
                    <a:lnTo>
                      <a:pt x="572" y="259"/>
                    </a:lnTo>
                    <a:lnTo>
                      <a:pt x="554" y="283"/>
                    </a:lnTo>
                    <a:lnTo>
                      <a:pt x="537" y="310"/>
                    </a:lnTo>
                    <a:lnTo>
                      <a:pt x="521" y="337"/>
                    </a:lnTo>
                    <a:lnTo>
                      <a:pt x="507" y="365"/>
                    </a:lnTo>
                    <a:lnTo>
                      <a:pt x="493" y="394"/>
                    </a:lnTo>
                    <a:lnTo>
                      <a:pt x="482" y="423"/>
                    </a:lnTo>
                    <a:lnTo>
                      <a:pt x="472" y="454"/>
                    </a:lnTo>
                    <a:lnTo>
                      <a:pt x="464" y="485"/>
                    </a:lnTo>
                    <a:lnTo>
                      <a:pt x="456" y="515"/>
                    </a:lnTo>
                    <a:lnTo>
                      <a:pt x="450" y="547"/>
                    </a:lnTo>
                    <a:lnTo>
                      <a:pt x="446" y="580"/>
                    </a:lnTo>
                    <a:lnTo>
                      <a:pt x="444" y="613"/>
                    </a:lnTo>
                    <a:lnTo>
                      <a:pt x="443" y="646"/>
                    </a:lnTo>
                    <a:lnTo>
                      <a:pt x="443" y="646"/>
                    </a:lnTo>
                    <a:lnTo>
                      <a:pt x="444" y="686"/>
                    </a:lnTo>
                    <a:lnTo>
                      <a:pt x="447" y="725"/>
                    </a:lnTo>
                    <a:lnTo>
                      <a:pt x="453" y="762"/>
                    </a:lnTo>
                    <a:lnTo>
                      <a:pt x="462" y="799"/>
                    </a:lnTo>
                    <a:lnTo>
                      <a:pt x="471" y="834"/>
                    </a:lnTo>
                    <a:lnTo>
                      <a:pt x="483" y="869"/>
                    </a:lnTo>
                    <a:lnTo>
                      <a:pt x="498" y="903"/>
                    </a:lnTo>
                    <a:lnTo>
                      <a:pt x="513" y="935"/>
                    </a:lnTo>
                    <a:lnTo>
                      <a:pt x="531" y="967"/>
                    </a:lnTo>
                    <a:lnTo>
                      <a:pt x="550" y="998"/>
                    </a:lnTo>
                    <a:lnTo>
                      <a:pt x="572" y="1027"/>
                    </a:lnTo>
                    <a:lnTo>
                      <a:pt x="594" y="1055"/>
                    </a:lnTo>
                    <a:lnTo>
                      <a:pt x="619" y="1082"/>
                    </a:lnTo>
                    <a:lnTo>
                      <a:pt x="645" y="1107"/>
                    </a:lnTo>
                    <a:lnTo>
                      <a:pt x="673" y="1132"/>
                    </a:lnTo>
                    <a:lnTo>
                      <a:pt x="702" y="1155"/>
                    </a:lnTo>
                    <a:lnTo>
                      <a:pt x="702" y="1155"/>
                    </a:lnTo>
                    <a:lnTo>
                      <a:pt x="664" y="1177"/>
                    </a:lnTo>
                    <a:lnTo>
                      <a:pt x="625" y="1200"/>
                    </a:lnTo>
                    <a:lnTo>
                      <a:pt x="589" y="1226"/>
                    </a:lnTo>
                    <a:lnTo>
                      <a:pt x="553" y="1254"/>
                    </a:lnTo>
                    <a:lnTo>
                      <a:pt x="518" y="1284"/>
                    </a:lnTo>
                    <a:lnTo>
                      <a:pt x="484" y="1316"/>
                    </a:lnTo>
                    <a:lnTo>
                      <a:pt x="451" y="1349"/>
                    </a:lnTo>
                    <a:lnTo>
                      <a:pt x="418" y="1385"/>
                    </a:lnTo>
                    <a:lnTo>
                      <a:pt x="387" y="1421"/>
                    </a:lnTo>
                    <a:lnTo>
                      <a:pt x="356" y="1460"/>
                    </a:lnTo>
                    <a:lnTo>
                      <a:pt x="328" y="1499"/>
                    </a:lnTo>
                    <a:lnTo>
                      <a:pt x="299" y="1542"/>
                    </a:lnTo>
                    <a:lnTo>
                      <a:pt x="272" y="1584"/>
                    </a:lnTo>
                    <a:lnTo>
                      <a:pt x="246" y="1628"/>
                    </a:lnTo>
                    <a:lnTo>
                      <a:pt x="220" y="1673"/>
                    </a:lnTo>
                    <a:lnTo>
                      <a:pt x="197" y="1719"/>
                    </a:lnTo>
                    <a:lnTo>
                      <a:pt x="174" y="1767"/>
                    </a:lnTo>
                    <a:lnTo>
                      <a:pt x="152" y="1815"/>
                    </a:lnTo>
                    <a:lnTo>
                      <a:pt x="133" y="1864"/>
                    </a:lnTo>
                    <a:lnTo>
                      <a:pt x="113" y="1913"/>
                    </a:lnTo>
                    <a:lnTo>
                      <a:pt x="96" y="1964"/>
                    </a:lnTo>
                    <a:lnTo>
                      <a:pt x="80" y="2015"/>
                    </a:lnTo>
                    <a:lnTo>
                      <a:pt x="65" y="2067"/>
                    </a:lnTo>
                    <a:lnTo>
                      <a:pt x="51" y="2119"/>
                    </a:lnTo>
                    <a:lnTo>
                      <a:pt x="40" y="2172"/>
                    </a:lnTo>
                    <a:lnTo>
                      <a:pt x="30" y="2225"/>
                    </a:lnTo>
                    <a:lnTo>
                      <a:pt x="20" y="2277"/>
                    </a:lnTo>
                    <a:lnTo>
                      <a:pt x="13" y="2331"/>
                    </a:lnTo>
                    <a:lnTo>
                      <a:pt x="7" y="2384"/>
                    </a:lnTo>
                    <a:lnTo>
                      <a:pt x="3" y="2437"/>
                    </a:lnTo>
                    <a:lnTo>
                      <a:pt x="1" y="2491"/>
                    </a:lnTo>
                    <a:lnTo>
                      <a:pt x="0" y="2543"/>
                    </a:lnTo>
                    <a:lnTo>
                      <a:pt x="2188" y="2543"/>
                    </a:lnTo>
                    <a:lnTo>
                      <a:pt x="2188" y="2543"/>
                    </a:lnTo>
                    <a:lnTo>
                      <a:pt x="2187" y="2491"/>
                    </a:lnTo>
                    <a:lnTo>
                      <a:pt x="2185" y="2437"/>
                    </a:lnTo>
                    <a:lnTo>
                      <a:pt x="2180" y="2384"/>
                    </a:lnTo>
                    <a:lnTo>
                      <a:pt x="2175" y="2331"/>
                    </a:lnTo>
                    <a:lnTo>
                      <a:pt x="2167" y="2277"/>
                    </a:lnTo>
                    <a:lnTo>
                      <a:pt x="2158" y="2225"/>
                    </a:lnTo>
                    <a:lnTo>
                      <a:pt x="2148" y="2171"/>
                    </a:lnTo>
                    <a:lnTo>
                      <a:pt x="2135" y="2118"/>
                    </a:lnTo>
                    <a:lnTo>
                      <a:pt x="2122" y="2067"/>
                    </a:lnTo>
                    <a:lnTo>
                      <a:pt x="2108" y="2015"/>
                    </a:lnTo>
                    <a:lnTo>
                      <a:pt x="2091" y="1964"/>
                    </a:lnTo>
                    <a:lnTo>
                      <a:pt x="2074" y="1913"/>
                    </a:lnTo>
                    <a:lnTo>
                      <a:pt x="2055" y="1864"/>
                    </a:lnTo>
                    <a:lnTo>
                      <a:pt x="2034" y="1814"/>
                    </a:lnTo>
                    <a:lnTo>
                      <a:pt x="2014" y="1766"/>
                    </a:lnTo>
                    <a:lnTo>
                      <a:pt x="1991" y="1719"/>
                    </a:lnTo>
                    <a:lnTo>
                      <a:pt x="1967" y="1673"/>
                    </a:lnTo>
                    <a:lnTo>
                      <a:pt x="1942" y="1627"/>
                    </a:lnTo>
                    <a:lnTo>
                      <a:pt x="1916" y="1583"/>
                    </a:lnTo>
                    <a:lnTo>
                      <a:pt x="1888" y="1541"/>
                    </a:lnTo>
                    <a:lnTo>
                      <a:pt x="1860" y="1499"/>
                    </a:lnTo>
                    <a:lnTo>
                      <a:pt x="1830" y="1459"/>
                    </a:lnTo>
                    <a:lnTo>
                      <a:pt x="1800" y="1421"/>
                    </a:lnTo>
                    <a:lnTo>
                      <a:pt x="1769" y="1384"/>
                    </a:lnTo>
                    <a:lnTo>
                      <a:pt x="1737" y="1348"/>
                    </a:lnTo>
                    <a:lnTo>
                      <a:pt x="1704" y="1315"/>
                    </a:lnTo>
                    <a:lnTo>
                      <a:pt x="1670" y="1283"/>
                    </a:lnTo>
                    <a:lnTo>
                      <a:pt x="1635" y="1253"/>
                    </a:lnTo>
                    <a:lnTo>
                      <a:pt x="1598" y="1225"/>
                    </a:lnTo>
                    <a:lnTo>
                      <a:pt x="1561" y="1199"/>
                    </a:lnTo>
                    <a:lnTo>
                      <a:pt x="1524" y="1176"/>
                    </a:lnTo>
                    <a:lnTo>
                      <a:pt x="1486" y="1154"/>
                    </a:lnTo>
                    <a:lnTo>
                      <a:pt x="1486" y="1154"/>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32" name="圆角矩形 16"/>
            <p:cNvSpPr/>
            <p:nvPr/>
          </p:nvSpPr>
          <p:spPr>
            <a:xfrm flipH="1">
              <a:off x="5336929" y="1372513"/>
              <a:ext cx="3124522" cy="3457798"/>
            </a:xfrm>
            <a:custGeom>
              <a:avLst/>
              <a:gdLst>
                <a:gd name="connsiteX0" fmla="*/ 0 w 3456384"/>
                <a:gd name="connsiteY0" fmla="*/ 195078 h 3456384"/>
                <a:gd name="connsiteX1" fmla="*/ 195078 w 3456384"/>
                <a:gd name="connsiteY1" fmla="*/ 0 h 3456384"/>
                <a:gd name="connsiteX2" fmla="*/ 3261306 w 3456384"/>
                <a:gd name="connsiteY2" fmla="*/ 0 h 3456384"/>
                <a:gd name="connsiteX3" fmla="*/ 3456384 w 3456384"/>
                <a:gd name="connsiteY3" fmla="*/ 195078 h 3456384"/>
                <a:gd name="connsiteX4" fmla="*/ 3456384 w 3456384"/>
                <a:gd name="connsiteY4" fmla="*/ 3261306 h 3456384"/>
                <a:gd name="connsiteX5" fmla="*/ 3261306 w 3456384"/>
                <a:gd name="connsiteY5" fmla="*/ 3456384 h 3456384"/>
                <a:gd name="connsiteX6" fmla="*/ 195078 w 3456384"/>
                <a:gd name="connsiteY6" fmla="*/ 3456384 h 3456384"/>
                <a:gd name="connsiteX7" fmla="*/ 0 w 3456384"/>
                <a:gd name="connsiteY7" fmla="*/ 3261306 h 3456384"/>
                <a:gd name="connsiteX8" fmla="*/ 0 w 3456384"/>
                <a:gd name="connsiteY8" fmla="*/ 195078 h 3456384"/>
                <a:gd name="connsiteX0-1" fmla="*/ 3456384 w 3547824"/>
                <a:gd name="connsiteY0-2" fmla="*/ 195078 h 3456384"/>
                <a:gd name="connsiteX1-3" fmla="*/ 3456384 w 3547824"/>
                <a:gd name="connsiteY1-4" fmla="*/ 3261306 h 3456384"/>
                <a:gd name="connsiteX2-5" fmla="*/ 3261306 w 3547824"/>
                <a:gd name="connsiteY2-6" fmla="*/ 3456384 h 3456384"/>
                <a:gd name="connsiteX3-7" fmla="*/ 195078 w 3547824"/>
                <a:gd name="connsiteY3-8" fmla="*/ 3456384 h 3456384"/>
                <a:gd name="connsiteX4-9" fmla="*/ 0 w 3547824"/>
                <a:gd name="connsiteY4-10" fmla="*/ 3261306 h 3456384"/>
                <a:gd name="connsiteX5-11" fmla="*/ 0 w 3547824"/>
                <a:gd name="connsiteY5-12" fmla="*/ 195078 h 3456384"/>
                <a:gd name="connsiteX6-13" fmla="*/ 195078 w 3547824"/>
                <a:gd name="connsiteY6-14" fmla="*/ 0 h 3456384"/>
                <a:gd name="connsiteX7-15" fmla="*/ 3261306 w 3547824"/>
                <a:gd name="connsiteY7-16" fmla="*/ 0 h 3456384"/>
                <a:gd name="connsiteX8-17" fmla="*/ 3547824 w 3547824"/>
                <a:gd name="connsiteY8-18" fmla="*/ 286518 h 3456384"/>
                <a:gd name="connsiteX0-19" fmla="*/ 3456384 w 3456384"/>
                <a:gd name="connsiteY0-20" fmla="*/ 195078 h 3456384"/>
                <a:gd name="connsiteX1-21" fmla="*/ 3456384 w 3456384"/>
                <a:gd name="connsiteY1-22" fmla="*/ 3261306 h 3456384"/>
                <a:gd name="connsiteX2-23" fmla="*/ 3261306 w 3456384"/>
                <a:gd name="connsiteY2-24" fmla="*/ 3456384 h 3456384"/>
                <a:gd name="connsiteX3-25" fmla="*/ 195078 w 3456384"/>
                <a:gd name="connsiteY3-26" fmla="*/ 3456384 h 3456384"/>
                <a:gd name="connsiteX4-27" fmla="*/ 0 w 3456384"/>
                <a:gd name="connsiteY4-28" fmla="*/ 3261306 h 3456384"/>
                <a:gd name="connsiteX5-29" fmla="*/ 0 w 3456384"/>
                <a:gd name="connsiteY5-30" fmla="*/ 195078 h 3456384"/>
                <a:gd name="connsiteX6-31" fmla="*/ 195078 w 3456384"/>
                <a:gd name="connsiteY6-32" fmla="*/ 0 h 3456384"/>
                <a:gd name="connsiteX7-33" fmla="*/ 3261306 w 3456384"/>
                <a:gd name="connsiteY7-34" fmla="*/ 0 h 3456384"/>
                <a:gd name="connsiteX0-35" fmla="*/ 3456384 w 3456384"/>
                <a:gd name="connsiteY0-36" fmla="*/ 3261306 h 3456384"/>
                <a:gd name="connsiteX1-37" fmla="*/ 3261306 w 3456384"/>
                <a:gd name="connsiteY1-38" fmla="*/ 3456384 h 3456384"/>
                <a:gd name="connsiteX2-39" fmla="*/ 195078 w 3456384"/>
                <a:gd name="connsiteY2-40" fmla="*/ 3456384 h 3456384"/>
                <a:gd name="connsiteX3-41" fmla="*/ 0 w 3456384"/>
                <a:gd name="connsiteY3-42" fmla="*/ 3261306 h 3456384"/>
                <a:gd name="connsiteX4-43" fmla="*/ 0 w 3456384"/>
                <a:gd name="connsiteY4-44" fmla="*/ 195078 h 3456384"/>
                <a:gd name="connsiteX5-45" fmla="*/ 195078 w 3456384"/>
                <a:gd name="connsiteY5-46" fmla="*/ 0 h 3456384"/>
                <a:gd name="connsiteX6-47" fmla="*/ 3261306 w 3456384"/>
                <a:gd name="connsiteY6-48" fmla="*/ 0 h 3456384"/>
                <a:gd name="connsiteX0-49" fmla="*/ 3261306 w 3261306"/>
                <a:gd name="connsiteY0-50" fmla="*/ 3456384 h 3456384"/>
                <a:gd name="connsiteX1-51" fmla="*/ 195078 w 3261306"/>
                <a:gd name="connsiteY1-52" fmla="*/ 3456384 h 3456384"/>
                <a:gd name="connsiteX2-53" fmla="*/ 0 w 3261306"/>
                <a:gd name="connsiteY2-54" fmla="*/ 3261306 h 3456384"/>
                <a:gd name="connsiteX3-55" fmla="*/ 0 w 3261306"/>
                <a:gd name="connsiteY3-56" fmla="*/ 195078 h 3456384"/>
                <a:gd name="connsiteX4-57" fmla="*/ 195078 w 3261306"/>
                <a:gd name="connsiteY4-58" fmla="*/ 0 h 3456384"/>
                <a:gd name="connsiteX5-59" fmla="*/ 3261306 w 3261306"/>
                <a:gd name="connsiteY5-60" fmla="*/ 0 h 3456384"/>
                <a:gd name="connsiteX0-61" fmla="*/ 3261306 w 3261306"/>
                <a:gd name="connsiteY0-62" fmla="*/ 3457798 h 3457798"/>
                <a:gd name="connsiteX1-63" fmla="*/ 195078 w 3261306"/>
                <a:gd name="connsiteY1-64" fmla="*/ 3457798 h 3457798"/>
                <a:gd name="connsiteX2-65" fmla="*/ 0 w 3261306"/>
                <a:gd name="connsiteY2-66" fmla="*/ 3262720 h 3457798"/>
                <a:gd name="connsiteX3-67" fmla="*/ 0 w 3261306"/>
                <a:gd name="connsiteY3-68" fmla="*/ 196492 h 3457798"/>
                <a:gd name="connsiteX4-69" fmla="*/ 195078 w 3261306"/>
                <a:gd name="connsiteY4-70" fmla="*/ 1414 h 3457798"/>
                <a:gd name="connsiteX5-71" fmla="*/ 736922 w 3261306"/>
                <a:gd name="connsiteY5-72" fmla="*/ 0 h 3457798"/>
                <a:gd name="connsiteX6-73" fmla="*/ 3261306 w 3261306"/>
                <a:gd name="connsiteY6-74" fmla="*/ 1414 h 3457798"/>
                <a:gd name="connsiteX0-75" fmla="*/ 3261306 w 3261306"/>
                <a:gd name="connsiteY0-76" fmla="*/ 3457798 h 3457798"/>
                <a:gd name="connsiteX1-77" fmla="*/ 195078 w 3261306"/>
                <a:gd name="connsiteY1-78" fmla="*/ 3457798 h 3457798"/>
                <a:gd name="connsiteX2-79" fmla="*/ 0 w 3261306"/>
                <a:gd name="connsiteY2-80" fmla="*/ 3262720 h 3457798"/>
                <a:gd name="connsiteX3-81" fmla="*/ 0 w 3261306"/>
                <a:gd name="connsiteY3-82" fmla="*/ 196492 h 3457798"/>
                <a:gd name="connsiteX4-83" fmla="*/ 195078 w 3261306"/>
                <a:gd name="connsiteY4-84" fmla="*/ 1414 h 3457798"/>
                <a:gd name="connsiteX5-85" fmla="*/ 736922 w 3261306"/>
                <a:gd name="connsiteY5-86" fmla="*/ 0 h 3457798"/>
                <a:gd name="connsiteX0-87" fmla="*/ 3261306 w 3261306"/>
                <a:gd name="connsiteY0-88" fmla="*/ 3457798 h 3457798"/>
                <a:gd name="connsiteX1-89" fmla="*/ 3124522 w 3261306"/>
                <a:gd name="connsiteY1-90" fmla="*/ 3454400 h 3457798"/>
                <a:gd name="connsiteX2-91" fmla="*/ 195078 w 3261306"/>
                <a:gd name="connsiteY2-92" fmla="*/ 3457798 h 3457798"/>
                <a:gd name="connsiteX3-93" fmla="*/ 0 w 3261306"/>
                <a:gd name="connsiteY3-94" fmla="*/ 3262720 h 3457798"/>
                <a:gd name="connsiteX4-95" fmla="*/ 0 w 3261306"/>
                <a:gd name="connsiteY4-96" fmla="*/ 196492 h 3457798"/>
                <a:gd name="connsiteX5-97" fmla="*/ 195078 w 3261306"/>
                <a:gd name="connsiteY5-98" fmla="*/ 1414 h 3457798"/>
                <a:gd name="connsiteX6-99" fmla="*/ 736922 w 3261306"/>
                <a:gd name="connsiteY6-100" fmla="*/ 0 h 3457798"/>
                <a:gd name="connsiteX0-101" fmla="*/ 3124522 w 3124522"/>
                <a:gd name="connsiteY0-102" fmla="*/ 3454400 h 3457798"/>
                <a:gd name="connsiteX1-103" fmla="*/ 195078 w 3124522"/>
                <a:gd name="connsiteY1-104" fmla="*/ 3457798 h 3457798"/>
                <a:gd name="connsiteX2-105" fmla="*/ 0 w 3124522"/>
                <a:gd name="connsiteY2-106" fmla="*/ 3262720 h 3457798"/>
                <a:gd name="connsiteX3-107" fmla="*/ 0 w 3124522"/>
                <a:gd name="connsiteY3-108" fmla="*/ 196492 h 3457798"/>
                <a:gd name="connsiteX4-109" fmla="*/ 195078 w 3124522"/>
                <a:gd name="connsiteY4-110" fmla="*/ 1414 h 3457798"/>
                <a:gd name="connsiteX5-111" fmla="*/ 736922 w 3124522"/>
                <a:gd name="connsiteY5-112" fmla="*/ 0 h 34577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124522" h="3457798">
                  <a:moveTo>
                    <a:pt x="3124522" y="3454400"/>
                  </a:moveTo>
                  <a:lnTo>
                    <a:pt x="195078" y="3457798"/>
                  </a:lnTo>
                  <a:cubicBezTo>
                    <a:pt x="87339" y="3457798"/>
                    <a:pt x="0" y="3370459"/>
                    <a:pt x="0" y="3262720"/>
                  </a:cubicBezTo>
                  <a:lnTo>
                    <a:pt x="0" y="196492"/>
                  </a:lnTo>
                  <a:cubicBezTo>
                    <a:pt x="0" y="88753"/>
                    <a:pt x="87339" y="1414"/>
                    <a:pt x="195078" y="1414"/>
                  </a:cubicBezTo>
                  <a:lnTo>
                    <a:pt x="736922" y="0"/>
                  </a:lnTo>
                </a:path>
              </a:pathLst>
            </a:custGeom>
            <a:noFill/>
            <a:ln w="6350" cap="flat" cmpd="sng" algn="ctr">
              <a:solidFill>
                <a:sysClr val="windowText" lastClr="000000">
                  <a:lumMod val="50000"/>
                  <a:lumOff val="50000"/>
                </a:sysClr>
              </a:solidFill>
              <a:prstDash val="solid"/>
              <a:headEnd type="oval" w="med" len="med"/>
              <a:tailEnd type="oval"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20" name="组合 35"/>
          <p:cNvGrpSpPr/>
          <p:nvPr/>
        </p:nvGrpSpPr>
        <p:grpSpPr>
          <a:xfrm>
            <a:off x="8367030" y="2148086"/>
            <a:ext cx="215304" cy="215302"/>
            <a:chOff x="5026429" y="2057723"/>
            <a:chExt cx="254992" cy="254990"/>
          </a:xfrm>
        </p:grpSpPr>
        <p:sp>
          <p:nvSpPr>
            <p:cNvPr id="37" name="椭圆 36"/>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38" name="Freeform 34"/>
            <p:cNvSpPr/>
            <p:nvPr/>
          </p:nvSpPr>
          <p:spPr bwMode="auto">
            <a:xfrm>
              <a:off x="5104300" y="2135885"/>
              <a:ext cx="99250" cy="98666"/>
            </a:xfrm>
            <a:prstGeom prst="ellipse">
              <a:avLst/>
            </a:prstGeom>
            <a:solidFill>
              <a:srgbClr val="932B5C"/>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29" name="组合 38"/>
          <p:cNvGrpSpPr/>
          <p:nvPr/>
        </p:nvGrpSpPr>
        <p:grpSpPr>
          <a:xfrm>
            <a:off x="8367030" y="3012182"/>
            <a:ext cx="215304" cy="215302"/>
            <a:chOff x="5026429" y="2057723"/>
            <a:chExt cx="254992" cy="254990"/>
          </a:xfrm>
        </p:grpSpPr>
        <p:sp>
          <p:nvSpPr>
            <p:cNvPr id="40" name="椭圆 39"/>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41" name="Freeform 34"/>
            <p:cNvSpPr/>
            <p:nvPr/>
          </p:nvSpPr>
          <p:spPr bwMode="auto">
            <a:xfrm>
              <a:off x="5104300" y="2135885"/>
              <a:ext cx="99250" cy="98666"/>
            </a:xfrm>
            <a:prstGeom prst="ellipse">
              <a:avLst/>
            </a:prstGeom>
            <a:solidFill>
              <a:srgbClr val="DF003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31" name="组合 41"/>
          <p:cNvGrpSpPr/>
          <p:nvPr/>
        </p:nvGrpSpPr>
        <p:grpSpPr>
          <a:xfrm>
            <a:off x="8367030" y="3876278"/>
            <a:ext cx="215304" cy="215302"/>
            <a:chOff x="5026429" y="2057723"/>
            <a:chExt cx="254992" cy="254990"/>
          </a:xfrm>
        </p:grpSpPr>
        <p:sp>
          <p:nvSpPr>
            <p:cNvPr id="43" name="椭圆 42"/>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44" name="Freeform 34"/>
            <p:cNvSpPr/>
            <p:nvPr/>
          </p:nvSpPr>
          <p:spPr bwMode="auto">
            <a:xfrm>
              <a:off x="5104300" y="2135885"/>
              <a:ext cx="99250" cy="98666"/>
            </a:xfrm>
            <a:prstGeom prst="ellipse">
              <a:avLst/>
            </a:prstGeom>
            <a:solidFill>
              <a:srgbClr val="A3A022"/>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46" name="矩形 45"/>
          <p:cNvSpPr>
            <a:spLocks noChangeArrowheads="1"/>
          </p:cNvSpPr>
          <p:nvPr/>
        </p:nvSpPr>
        <p:spPr bwMode="auto">
          <a:xfrm>
            <a:off x="5733654" y="2148086"/>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sp>
        <p:nvSpPr>
          <p:cNvPr id="48" name="矩形 47"/>
          <p:cNvSpPr>
            <a:spLocks noChangeArrowheads="1"/>
          </p:cNvSpPr>
          <p:nvPr/>
        </p:nvSpPr>
        <p:spPr bwMode="auto">
          <a:xfrm>
            <a:off x="5733654" y="3015345"/>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sp>
        <p:nvSpPr>
          <p:cNvPr id="50" name="矩形 49"/>
          <p:cNvSpPr>
            <a:spLocks noChangeArrowheads="1"/>
          </p:cNvSpPr>
          <p:nvPr/>
        </p:nvSpPr>
        <p:spPr bwMode="auto">
          <a:xfrm>
            <a:off x="5733654" y="3891253"/>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sp>
        <p:nvSpPr>
          <p:cNvPr id="51" name="矩形 50"/>
          <p:cNvSpPr>
            <a:spLocks noChangeArrowheads="1"/>
          </p:cNvSpPr>
          <p:nvPr/>
        </p:nvSpPr>
        <p:spPr bwMode="auto">
          <a:xfrm>
            <a:off x="4405136" y="1972444"/>
            <a:ext cx="360040" cy="280831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0" tIns="0" rIns="0" bIns="0" anchor="t"/>
          <a:lstStyle/>
          <a:p>
            <a:pPr algn="ctr" fontAlgn="base">
              <a:spcBef>
                <a:spcPct val="0"/>
              </a:spcBef>
              <a:spcAft>
                <a:spcPct val="0"/>
              </a:spcAft>
            </a:pPr>
            <a:r>
              <a:rPr lang="zh-CN" altLang="en-US" sz="2400" b="1" cap="all" spc="300" dirty="0" smtClean="0">
                <a:solidFill>
                  <a:schemeClr val="bg1"/>
                </a:solidFill>
                <a:latin typeface="微软雅黑" panose="020B0503020204020204" charset="-122"/>
                <a:ea typeface="微软雅黑" panose="020B0503020204020204" charset="-122"/>
              </a:rPr>
              <a:t>以上资料均原件</a:t>
            </a:r>
            <a:endParaRPr lang="en-US" altLang="zh-CN" sz="2400" b="1" cap="all" spc="300" dirty="0">
              <a:solidFill>
                <a:schemeClr val="bg1"/>
              </a:solidFill>
              <a:latin typeface="微软雅黑" panose="020B0503020204020204" charset="-122"/>
              <a:ea typeface="微软雅黑" panose="020B0503020204020204" charset="-122"/>
            </a:endParaRPr>
          </a:p>
        </p:txBody>
      </p:sp>
      <p:pic>
        <p:nvPicPr>
          <p:cNvPr id="1027" name="Picture 3"/>
          <p:cNvPicPr>
            <a:picLocks noChangeAspect="1" noChangeArrowheads="1"/>
          </p:cNvPicPr>
          <p:nvPr/>
        </p:nvPicPr>
        <p:blipFill>
          <a:blip r:embed="rId2"/>
          <a:srcRect/>
          <a:stretch>
            <a:fillRect/>
          </a:stretch>
        </p:blipFill>
        <p:spPr bwMode="auto">
          <a:xfrm>
            <a:off x="1258864" y="1672224"/>
            <a:ext cx="2591270" cy="3082967"/>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a:srcRect/>
          <a:stretch>
            <a:fillRect/>
          </a:stretch>
        </p:blipFill>
        <p:spPr bwMode="auto">
          <a:xfrm>
            <a:off x="5498938" y="1691014"/>
            <a:ext cx="2299151" cy="3081600"/>
          </a:xfrm>
          <a:prstGeom prst="rect">
            <a:avLst/>
          </a:prstGeom>
          <a:noFill/>
          <a:ln w="9525">
            <a:noFill/>
            <a:miter lim="800000"/>
            <a:headEnd/>
            <a:tailEnd/>
          </a:ln>
          <a:effectLst/>
        </p:spPr>
      </p:pic>
      <p:pic>
        <p:nvPicPr>
          <p:cNvPr id="49" name="Picture 3" descr="E:\1-于志斌\7-学校PPT及宣传视频\3-学校校徽\西电校徽\西电红黑图标.png"/>
          <p:cNvPicPr>
            <a:picLocks noChangeAspect="1" noChangeArrowheads="1"/>
          </p:cNvPicPr>
          <p:nvPr/>
        </p:nvPicPr>
        <p:blipFill>
          <a:blip r:embed="rId4"/>
          <a:srcRect/>
          <a:stretch>
            <a:fillRect/>
          </a:stretch>
        </p:blipFill>
        <p:spPr bwMode="auto">
          <a:xfrm>
            <a:off x="217488" y="211138"/>
            <a:ext cx="1817687" cy="512762"/>
          </a:xfrm>
          <a:prstGeom prst="rect">
            <a:avLst/>
          </a:prstGeom>
          <a:noFill/>
          <a:ln w="9525">
            <a:noFill/>
            <a:miter lim="800000"/>
            <a:headEnd/>
            <a:tailEnd/>
          </a:ln>
        </p:spPr>
      </p:pic>
      <p:sp>
        <p:nvSpPr>
          <p:cNvPr id="59" name="Freeform 435"/>
          <p:cNvSpPr/>
          <p:nvPr/>
        </p:nvSpPr>
        <p:spPr bwMode="auto">
          <a:xfrm>
            <a:off x="1379552" y="1168612"/>
            <a:ext cx="198746" cy="231034"/>
          </a:xfrm>
          <a:custGeom>
            <a:avLst/>
            <a:gdLst>
              <a:gd name="T0" fmla="*/ 1515 w 2188"/>
              <a:gd name="T1" fmla="*/ 1131 h 2543"/>
              <a:gd name="T2" fmla="*/ 1593 w 2188"/>
              <a:gd name="T3" fmla="*/ 1055 h 2543"/>
              <a:gd name="T4" fmla="*/ 1657 w 2188"/>
              <a:gd name="T5" fmla="*/ 969 h 2543"/>
              <a:gd name="T6" fmla="*/ 1705 w 2188"/>
              <a:gd name="T7" fmla="*/ 874 h 2543"/>
              <a:gd name="T8" fmla="*/ 1734 w 2188"/>
              <a:gd name="T9" fmla="*/ 769 h 2543"/>
              <a:gd name="T10" fmla="*/ 1745 w 2188"/>
              <a:gd name="T11" fmla="*/ 655 h 2543"/>
              <a:gd name="T12" fmla="*/ 1742 w 2188"/>
              <a:gd name="T13" fmla="*/ 588 h 2543"/>
              <a:gd name="T14" fmla="*/ 1724 w 2188"/>
              <a:gd name="T15" fmla="*/ 492 h 2543"/>
              <a:gd name="T16" fmla="*/ 1694 w 2188"/>
              <a:gd name="T17" fmla="*/ 400 h 2543"/>
              <a:gd name="T18" fmla="*/ 1651 w 2188"/>
              <a:gd name="T19" fmla="*/ 315 h 2543"/>
              <a:gd name="T20" fmla="*/ 1596 w 2188"/>
              <a:gd name="T21" fmla="*/ 239 h 2543"/>
              <a:gd name="T22" fmla="*/ 1531 w 2188"/>
              <a:gd name="T23" fmla="*/ 171 h 2543"/>
              <a:gd name="T24" fmla="*/ 1458 w 2188"/>
              <a:gd name="T25" fmla="*/ 112 h 2543"/>
              <a:gd name="T26" fmla="*/ 1376 w 2188"/>
              <a:gd name="T27" fmla="*/ 65 h 2543"/>
              <a:gd name="T28" fmla="*/ 1287 w 2188"/>
              <a:gd name="T29" fmla="*/ 30 h 2543"/>
              <a:gd name="T30" fmla="*/ 1193 w 2188"/>
              <a:gd name="T31" fmla="*/ 8 h 2543"/>
              <a:gd name="T32" fmla="*/ 1093 w 2188"/>
              <a:gd name="T33" fmla="*/ 0 h 2543"/>
              <a:gd name="T34" fmla="*/ 1027 w 2188"/>
              <a:gd name="T35" fmla="*/ 4 h 2543"/>
              <a:gd name="T36" fmla="*/ 932 w 2188"/>
              <a:gd name="T37" fmla="*/ 20 h 2543"/>
              <a:gd name="T38" fmla="*/ 841 w 2188"/>
              <a:gd name="T39" fmla="*/ 50 h 2543"/>
              <a:gd name="T40" fmla="*/ 756 w 2188"/>
              <a:gd name="T41" fmla="*/ 93 h 2543"/>
              <a:gd name="T42" fmla="*/ 680 w 2188"/>
              <a:gd name="T43" fmla="*/ 147 h 2543"/>
              <a:gd name="T44" fmla="*/ 612 w 2188"/>
              <a:gd name="T45" fmla="*/ 211 h 2543"/>
              <a:gd name="T46" fmla="*/ 554 w 2188"/>
              <a:gd name="T47" fmla="*/ 283 h 2543"/>
              <a:gd name="T48" fmla="*/ 507 w 2188"/>
              <a:gd name="T49" fmla="*/ 365 h 2543"/>
              <a:gd name="T50" fmla="*/ 472 w 2188"/>
              <a:gd name="T51" fmla="*/ 454 h 2543"/>
              <a:gd name="T52" fmla="*/ 450 w 2188"/>
              <a:gd name="T53" fmla="*/ 547 h 2543"/>
              <a:gd name="T54" fmla="*/ 443 w 2188"/>
              <a:gd name="T55" fmla="*/ 646 h 2543"/>
              <a:gd name="T56" fmla="*/ 447 w 2188"/>
              <a:gd name="T57" fmla="*/ 725 h 2543"/>
              <a:gd name="T58" fmla="*/ 471 w 2188"/>
              <a:gd name="T59" fmla="*/ 834 h 2543"/>
              <a:gd name="T60" fmla="*/ 513 w 2188"/>
              <a:gd name="T61" fmla="*/ 935 h 2543"/>
              <a:gd name="T62" fmla="*/ 572 w 2188"/>
              <a:gd name="T63" fmla="*/ 1027 h 2543"/>
              <a:gd name="T64" fmla="*/ 645 w 2188"/>
              <a:gd name="T65" fmla="*/ 1107 h 2543"/>
              <a:gd name="T66" fmla="*/ 702 w 2188"/>
              <a:gd name="T67" fmla="*/ 1155 h 2543"/>
              <a:gd name="T68" fmla="*/ 589 w 2188"/>
              <a:gd name="T69" fmla="*/ 1226 h 2543"/>
              <a:gd name="T70" fmla="*/ 484 w 2188"/>
              <a:gd name="T71" fmla="*/ 1316 h 2543"/>
              <a:gd name="T72" fmla="*/ 387 w 2188"/>
              <a:gd name="T73" fmla="*/ 1421 h 2543"/>
              <a:gd name="T74" fmla="*/ 299 w 2188"/>
              <a:gd name="T75" fmla="*/ 1542 h 2543"/>
              <a:gd name="T76" fmla="*/ 220 w 2188"/>
              <a:gd name="T77" fmla="*/ 1673 h 2543"/>
              <a:gd name="T78" fmla="*/ 152 w 2188"/>
              <a:gd name="T79" fmla="*/ 1815 h 2543"/>
              <a:gd name="T80" fmla="*/ 96 w 2188"/>
              <a:gd name="T81" fmla="*/ 1964 h 2543"/>
              <a:gd name="T82" fmla="*/ 51 w 2188"/>
              <a:gd name="T83" fmla="*/ 2119 h 2543"/>
              <a:gd name="T84" fmla="*/ 20 w 2188"/>
              <a:gd name="T85" fmla="*/ 2277 h 2543"/>
              <a:gd name="T86" fmla="*/ 3 w 2188"/>
              <a:gd name="T87" fmla="*/ 2437 h 2543"/>
              <a:gd name="T88" fmla="*/ 2188 w 2188"/>
              <a:gd name="T89" fmla="*/ 2543 h 2543"/>
              <a:gd name="T90" fmla="*/ 2185 w 2188"/>
              <a:gd name="T91" fmla="*/ 2437 h 2543"/>
              <a:gd name="T92" fmla="*/ 2167 w 2188"/>
              <a:gd name="T93" fmla="*/ 2277 h 2543"/>
              <a:gd name="T94" fmla="*/ 2135 w 2188"/>
              <a:gd name="T95" fmla="*/ 2118 h 2543"/>
              <a:gd name="T96" fmla="*/ 2091 w 2188"/>
              <a:gd name="T97" fmla="*/ 1964 h 2543"/>
              <a:gd name="T98" fmla="*/ 2034 w 2188"/>
              <a:gd name="T99" fmla="*/ 1814 h 2543"/>
              <a:gd name="T100" fmla="*/ 1967 w 2188"/>
              <a:gd name="T101" fmla="*/ 1673 h 2543"/>
              <a:gd name="T102" fmla="*/ 1888 w 2188"/>
              <a:gd name="T103" fmla="*/ 1541 h 2543"/>
              <a:gd name="T104" fmla="*/ 1800 w 2188"/>
              <a:gd name="T105" fmla="*/ 1421 h 2543"/>
              <a:gd name="T106" fmla="*/ 1704 w 2188"/>
              <a:gd name="T107" fmla="*/ 1315 h 2543"/>
              <a:gd name="T108" fmla="*/ 1598 w 2188"/>
              <a:gd name="T109" fmla="*/ 1225 h 2543"/>
              <a:gd name="T110" fmla="*/ 1486 w 2188"/>
              <a:gd name="T111" fmla="*/ 115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88" h="2543">
                <a:moveTo>
                  <a:pt x="1486" y="1154"/>
                </a:moveTo>
                <a:lnTo>
                  <a:pt x="1486" y="1154"/>
                </a:lnTo>
                <a:lnTo>
                  <a:pt x="1515" y="1131"/>
                </a:lnTo>
                <a:lnTo>
                  <a:pt x="1543" y="1106"/>
                </a:lnTo>
                <a:lnTo>
                  <a:pt x="1569" y="1082"/>
                </a:lnTo>
                <a:lnTo>
                  <a:pt x="1593" y="1055"/>
                </a:lnTo>
                <a:lnTo>
                  <a:pt x="1616" y="1028"/>
                </a:lnTo>
                <a:lnTo>
                  <a:pt x="1638" y="999"/>
                </a:lnTo>
                <a:lnTo>
                  <a:pt x="1657" y="969"/>
                </a:lnTo>
                <a:lnTo>
                  <a:pt x="1675" y="939"/>
                </a:lnTo>
                <a:lnTo>
                  <a:pt x="1690" y="907"/>
                </a:lnTo>
                <a:lnTo>
                  <a:pt x="1705" y="874"/>
                </a:lnTo>
                <a:lnTo>
                  <a:pt x="1717" y="840"/>
                </a:lnTo>
                <a:lnTo>
                  <a:pt x="1726" y="805"/>
                </a:lnTo>
                <a:lnTo>
                  <a:pt x="1734" y="769"/>
                </a:lnTo>
                <a:lnTo>
                  <a:pt x="1741" y="732"/>
                </a:lnTo>
                <a:lnTo>
                  <a:pt x="1744" y="694"/>
                </a:lnTo>
                <a:lnTo>
                  <a:pt x="1745" y="655"/>
                </a:lnTo>
                <a:lnTo>
                  <a:pt x="1745" y="655"/>
                </a:lnTo>
                <a:lnTo>
                  <a:pt x="1744" y="621"/>
                </a:lnTo>
                <a:lnTo>
                  <a:pt x="1742" y="588"/>
                </a:lnTo>
                <a:lnTo>
                  <a:pt x="1738" y="555"/>
                </a:lnTo>
                <a:lnTo>
                  <a:pt x="1731" y="523"/>
                </a:lnTo>
                <a:lnTo>
                  <a:pt x="1724" y="492"/>
                </a:lnTo>
                <a:lnTo>
                  <a:pt x="1716" y="461"/>
                </a:lnTo>
                <a:lnTo>
                  <a:pt x="1706" y="430"/>
                </a:lnTo>
                <a:lnTo>
                  <a:pt x="1694" y="400"/>
                </a:lnTo>
                <a:lnTo>
                  <a:pt x="1681" y="371"/>
                </a:lnTo>
                <a:lnTo>
                  <a:pt x="1666" y="343"/>
                </a:lnTo>
                <a:lnTo>
                  <a:pt x="1651" y="315"/>
                </a:lnTo>
                <a:lnTo>
                  <a:pt x="1633" y="290"/>
                </a:lnTo>
                <a:lnTo>
                  <a:pt x="1616" y="264"/>
                </a:lnTo>
                <a:lnTo>
                  <a:pt x="1596" y="239"/>
                </a:lnTo>
                <a:lnTo>
                  <a:pt x="1576" y="215"/>
                </a:lnTo>
                <a:lnTo>
                  <a:pt x="1554" y="193"/>
                </a:lnTo>
                <a:lnTo>
                  <a:pt x="1531" y="171"/>
                </a:lnTo>
                <a:lnTo>
                  <a:pt x="1508" y="150"/>
                </a:lnTo>
                <a:lnTo>
                  <a:pt x="1483" y="131"/>
                </a:lnTo>
                <a:lnTo>
                  <a:pt x="1458" y="112"/>
                </a:lnTo>
                <a:lnTo>
                  <a:pt x="1431" y="96"/>
                </a:lnTo>
                <a:lnTo>
                  <a:pt x="1405" y="79"/>
                </a:lnTo>
                <a:lnTo>
                  <a:pt x="1376" y="65"/>
                </a:lnTo>
                <a:lnTo>
                  <a:pt x="1347" y="51"/>
                </a:lnTo>
                <a:lnTo>
                  <a:pt x="1318" y="40"/>
                </a:lnTo>
                <a:lnTo>
                  <a:pt x="1287" y="30"/>
                </a:lnTo>
                <a:lnTo>
                  <a:pt x="1256" y="20"/>
                </a:lnTo>
                <a:lnTo>
                  <a:pt x="1225" y="13"/>
                </a:lnTo>
                <a:lnTo>
                  <a:pt x="1193" y="8"/>
                </a:lnTo>
                <a:lnTo>
                  <a:pt x="1160" y="4"/>
                </a:lnTo>
                <a:lnTo>
                  <a:pt x="1127" y="1"/>
                </a:lnTo>
                <a:lnTo>
                  <a:pt x="1093" y="0"/>
                </a:lnTo>
                <a:lnTo>
                  <a:pt x="1093" y="0"/>
                </a:lnTo>
                <a:lnTo>
                  <a:pt x="1060" y="1"/>
                </a:lnTo>
                <a:lnTo>
                  <a:pt x="1027" y="4"/>
                </a:lnTo>
                <a:lnTo>
                  <a:pt x="994" y="8"/>
                </a:lnTo>
                <a:lnTo>
                  <a:pt x="962" y="13"/>
                </a:lnTo>
                <a:lnTo>
                  <a:pt x="932" y="20"/>
                </a:lnTo>
                <a:lnTo>
                  <a:pt x="901" y="29"/>
                </a:lnTo>
                <a:lnTo>
                  <a:pt x="870" y="39"/>
                </a:lnTo>
                <a:lnTo>
                  <a:pt x="841" y="50"/>
                </a:lnTo>
                <a:lnTo>
                  <a:pt x="812" y="64"/>
                </a:lnTo>
                <a:lnTo>
                  <a:pt x="783" y="77"/>
                </a:lnTo>
                <a:lnTo>
                  <a:pt x="756" y="93"/>
                </a:lnTo>
                <a:lnTo>
                  <a:pt x="730" y="110"/>
                </a:lnTo>
                <a:lnTo>
                  <a:pt x="704" y="128"/>
                </a:lnTo>
                <a:lnTo>
                  <a:pt x="680" y="147"/>
                </a:lnTo>
                <a:lnTo>
                  <a:pt x="656" y="167"/>
                </a:lnTo>
                <a:lnTo>
                  <a:pt x="634" y="188"/>
                </a:lnTo>
                <a:lnTo>
                  <a:pt x="612" y="211"/>
                </a:lnTo>
                <a:lnTo>
                  <a:pt x="591" y="234"/>
                </a:lnTo>
                <a:lnTo>
                  <a:pt x="572" y="259"/>
                </a:lnTo>
                <a:lnTo>
                  <a:pt x="554" y="283"/>
                </a:lnTo>
                <a:lnTo>
                  <a:pt x="537" y="310"/>
                </a:lnTo>
                <a:lnTo>
                  <a:pt x="521" y="337"/>
                </a:lnTo>
                <a:lnTo>
                  <a:pt x="507" y="365"/>
                </a:lnTo>
                <a:lnTo>
                  <a:pt x="493" y="394"/>
                </a:lnTo>
                <a:lnTo>
                  <a:pt x="482" y="423"/>
                </a:lnTo>
                <a:lnTo>
                  <a:pt x="472" y="454"/>
                </a:lnTo>
                <a:lnTo>
                  <a:pt x="464" y="485"/>
                </a:lnTo>
                <a:lnTo>
                  <a:pt x="456" y="515"/>
                </a:lnTo>
                <a:lnTo>
                  <a:pt x="450" y="547"/>
                </a:lnTo>
                <a:lnTo>
                  <a:pt x="446" y="580"/>
                </a:lnTo>
                <a:lnTo>
                  <a:pt x="444" y="613"/>
                </a:lnTo>
                <a:lnTo>
                  <a:pt x="443" y="646"/>
                </a:lnTo>
                <a:lnTo>
                  <a:pt x="443" y="646"/>
                </a:lnTo>
                <a:lnTo>
                  <a:pt x="444" y="686"/>
                </a:lnTo>
                <a:lnTo>
                  <a:pt x="447" y="725"/>
                </a:lnTo>
                <a:lnTo>
                  <a:pt x="453" y="762"/>
                </a:lnTo>
                <a:lnTo>
                  <a:pt x="462" y="799"/>
                </a:lnTo>
                <a:lnTo>
                  <a:pt x="471" y="834"/>
                </a:lnTo>
                <a:lnTo>
                  <a:pt x="483" y="869"/>
                </a:lnTo>
                <a:lnTo>
                  <a:pt x="498" y="903"/>
                </a:lnTo>
                <a:lnTo>
                  <a:pt x="513" y="935"/>
                </a:lnTo>
                <a:lnTo>
                  <a:pt x="531" y="967"/>
                </a:lnTo>
                <a:lnTo>
                  <a:pt x="550" y="998"/>
                </a:lnTo>
                <a:lnTo>
                  <a:pt x="572" y="1027"/>
                </a:lnTo>
                <a:lnTo>
                  <a:pt x="594" y="1055"/>
                </a:lnTo>
                <a:lnTo>
                  <a:pt x="619" y="1082"/>
                </a:lnTo>
                <a:lnTo>
                  <a:pt x="645" y="1107"/>
                </a:lnTo>
                <a:lnTo>
                  <a:pt x="673" y="1132"/>
                </a:lnTo>
                <a:lnTo>
                  <a:pt x="702" y="1155"/>
                </a:lnTo>
                <a:lnTo>
                  <a:pt x="702" y="1155"/>
                </a:lnTo>
                <a:lnTo>
                  <a:pt x="664" y="1177"/>
                </a:lnTo>
                <a:lnTo>
                  <a:pt x="625" y="1200"/>
                </a:lnTo>
                <a:lnTo>
                  <a:pt x="589" y="1226"/>
                </a:lnTo>
                <a:lnTo>
                  <a:pt x="553" y="1254"/>
                </a:lnTo>
                <a:lnTo>
                  <a:pt x="518" y="1284"/>
                </a:lnTo>
                <a:lnTo>
                  <a:pt x="484" y="1316"/>
                </a:lnTo>
                <a:lnTo>
                  <a:pt x="451" y="1349"/>
                </a:lnTo>
                <a:lnTo>
                  <a:pt x="418" y="1385"/>
                </a:lnTo>
                <a:lnTo>
                  <a:pt x="387" y="1421"/>
                </a:lnTo>
                <a:lnTo>
                  <a:pt x="356" y="1460"/>
                </a:lnTo>
                <a:lnTo>
                  <a:pt x="328" y="1499"/>
                </a:lnTo>
                <a:lnTo>
                  <a:pt x="299" y="1542"/>
                </a:lnTo>
                <a:lnTo>
                  <a:pt x="272" y="1584"/>
                </a:lnTo>
                <a:lnTo>
                  <a:pt x="246" y="1628"/>
                </a:lnTo>
                <a:lnTo>
                  <a:pt x="220" y="1673"/>
                </a:lnTo>
                <a:lnTo>
                  <a:pt x="197" y="1719"/>
                </a:lnTo>
                <a:lnTo>
                  <a:pt x="174" y="1767"/>
                </a:lnTo>
                <a:lnTo>
                  <a:pt x="152" y="1815"/>
                </a:lnTo>
                <a:lnTo>
                  <a:pt x="133" y="1864"/>
                </a:lnTo>
                <a:lnTo>
                  <a:pt x="113" y="1913"/>
                </a:lnTo>
                <a:lnTo>
                  <a:pt x="96" y="1964"/>
                </a:lnTo>
                <a:lnTo>
                  <a:pt x="80" y="2015"/>
                </a:lnTo>
                <a:lnTo>
                  <a:pt x="65" y="2067"/>
                </a:lnTo>
                <a:lnTo>
                  <a:pt x="51" y="2119"/>
                </a:lnTo>
                <a:lnTo>
                  <a:pt x="40" y="2172"/>
                </a:lnTo>
                <a:lnTo>
                  <a:pt x="30" y="2225"/>
                </a:lnTo>
                <a:lnTo>
                  <a:pt x="20" y="2277"/>
                </a:lnTo>
                <a:lnTo>
                  <a:pt x="13" y="2331"/>
                </a:lnTo>
                <a:lnTo>
                  <a:pt x="7" y="2384"/>
                </a:lnTo>
                <a:lnTo>
                  <a:pt x="3" y="2437"/>
                </a:lnTo>
                <a:lnTo>
                  <a:pt x="1" y="2491"/>
                </a:lnTo>
                <a:lnTo>
                  <a:pt x="0" y="2543"/>
                </a:lnTo>
                <a:lnTo>
                  <a:pt x="2188" y="2543"/>
                </a:lnTo>
                <a:lnTo>
                  <a:pt x="2188" y="2543"/>
                </a:lnTo>
                <a:lnTo>
                  <a:pt x="2187" y="2491"/>
                </a:lnTo>
                <a:lnTo>
                  <a:pt x="2185" y="2437"/>
                </a:lnTo>
                <a:lnTo>
                  <a:pt x="2180" y="2384"/>
                </a:lnTo>
                <a:lnTo>
                  <a:pt x="2175" y="2331"/>
                </a:lnTo>
                <a:lnTo>
                  <a:pt x="2167" y="2277"/>
                </a:lnTo>
                <a:lnTo>
                  <a:pt x="2158" y="2225"/>
                </a:lnTo>
                <a:lnTo>
                  <a:pt x="2148" y="2171"/>
                </a:lnTo>
                <a:lnTo>
                  <a:pt x="2135" y="2118"/>
                </a:lnTo>
                <a:lnTo>
                  <a:pt x="2122" y="2067"/>
                </a:lnTo>
                <a:lnTo>
                  <a:pt x="2108" y="2015"/>
                </a:lnTo>
                <a:lnTo>
                  <a:pt x="2091" y="1964"/>
                </a:lnTo>
                <a:lnTo>
                  <a:pt x="2074" y="1913"/>
                </a:lnTo>
                <a:lnTo>
                  <a:pt x="2055" y="1864"/>
                </a:lnTo>
                <a:lnTo>
                  <a:pt x="2034" y="1814"/>
                </a:lnTo>
                <a:lnTo>
                  <a:pt x="2014" y="1766"/>
                </a:lnTo>
                <a:lnTo>
                  <a:pt x="1991" y="1719"/>
                </a:lnTo>
                <a:lnTo>
                  <a:pt x="1967" y="1673"/>
                </a:lnTo>
                <a:lnTo>
                  <a:pt x="1942" y="1627"/>
                </a:lnTo>
                <a:lnTo>
                  <a:pt x="1916" y="1583"/>
                </a:lnTo>
                <a:lnTo>
                  <a:pt x="1888" y="1541"/>
                </a:lnTo>
                <a:lnTo>
                  <a:pt x="1860" y="1499"/>
                </a:lnTo>
                <a:lnTo>
                  <a:pt x="1830" y="1459"/>
                </a:lnTo>
                <a:lnTo>
                  <a:pt x="1800" y="1421"/>
                </a:lnTo>
                <a:lnTo>
                  <a:pt x="1769" y="1384"/>
                </a:lnTo>
                <a:lnTo>
                  <a:pt x="1737" y="1348"/>
                </a:lnTo>
                <a:lnTo>
                  <a:pt x="1704" y="1315"/>
                </a:lnTo>
                <a:lnTo>
                  <a:pt x="1670" y="1283"/>
                </a:lnTo>
                <a:lnTo>
                  <a:pt x="1635" y="1253"/>
                </a:lnTo>
                <a:lnTo>
                  <a:pt x="1598" y="1225"/>
                </a:lnTo>
                <a:lnTo>
                  <a:pt x="1561" y="1199"/>
                </a:lnTo>
                <a:lnTo>
                  <a:pt x="1524" y="1176"/>
                </a:lnTo>
                <a:lnTo>
                  <a:pt x="1486" y="1154"/>
                </a:lnTo>
                <a:lnTo>
                  <a:pt x="1486" y="1154"/>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51"/>
                                        </p:tgtEl>
                                        <p:attrNameLst>
                                          <p:attrName>style.visibility</p:attrName>
                                        </p:attrNameLst>
                                      </p:cBhvr>
                                      <p:to>
                                        <p:strVal val="visible"/>
                                      </p:to>
                                    </p:set>
                                    <p:anim calcmode="lin" valueType="num">
                                      <p:cBhvr>
                                        <p:cTn id="11" dur="500" fill="hold"/>
                                        <p:tgtEl>
                                          <p:spTgt spid="51"/>
                                        </p:tgtEl>
                                        <p:attrNameLst>
                                          <p:attrName>ppt_w</p:attrName>
                                        </p:attrNameLst>
                                      </p:cBhvr>
                                      <p:tavLst>
                                        <p:tav tm="0">
                                          <p:val>
                                            <p:fltVal val="0"/>
                                          </p:val>
                                        </p:tav>
                                        <p:tav tm="100000">
                                          <p:val>
                                            <p:strVal val="#ppt_w"/>
                                          </p:val>
                                        </p:tav>
                                      </p:tavLst>
                                    </p:anim>
                                    <p:anim calcmode="lin" valueType="num">
                                      <p:cBhvr>
                                        <p:cTn id="12" dur="500" fill="hold"/>
                                        <p:tgtEl>
                                          <p:spTgt spid="51"/>
                                        </p:tgtEl>
                                        <p:attrNameLst>
                                          <p:attrName>ppt_h</p:attrName>
                                        </p:attrNameLst>
                                      </p:cBhvr>
                                      <p:tavLst>
                                        <p:tav tm="0">
                                          <p:val>
                                            <p:fltVal val="0"/>
                                          </p:val>
                                        </p:tav>
                                        <p:tav tm="100000">
                                          <p:val>
                                            <p:strVal val="#ppt_h"/>
                                          </p:val>
                                        </p:tav>
                                      </p:tavLst>
                                    </p:anim>
                                    <p:animEffect transition="in" filter="fade">
                                      <p:cBhvr>
                                        <p:cTn id="13" dur="500"/>
                                        <p:tgtEl>
                                          <p:spTgt spid="51"/>
                                        </p:tgtEl>
                                      </p:cBhvr>
                                    </p:animEffect>
                                  </p:childTnLst>
                                </p:cTn>
                              </p:par>
                            </p:childTnLst>
                          </p:cTn>
                        </p:par>
                        <p:par>
                          <p:cTn id="14" fill="hold">
                            <p:stCondLst>
                              <p:cond delay="13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1+#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53" presetClass="entr" presetSubtype="16" fill="hold" nodeType="withEffect">
                                  <p:stCondLst>
                                    <p:cond delay="2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nodeType="withEffect">
                                  <p:stCondLst>
                                    <p:cond delay="40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par>
                          <p:cTn id="39" fill="hold">
                            <p:stCondLst>
                              <p:cond delay="2700"/>
                            </p:stCondLst>
                            <p:childTnLst>
                              <p:par>
                                <p:cTn id="40" presetID="22" presetClass="entr" presetSubtype="8" fill="hold" grpId="0" nodeType="afterEffect" nodePh="1">
                                  <p:stCondLst>
                                    <p:cond delay="0"/>
                                  </p:stCondLst>
                                  <p:endCondLst>
                                    <p:cond evt="begin" delay="0">
                                      <p:tn val="40"/>
                                    </p:cond>
                                  </p:end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500"/>
                                        <p:tgtEl>
                                          <p:spTgt spid="23"/>
                                        </p:tgtEl>
                                      </p:cBhvr>
                                    </p:animEffect>
                                  </p:childTnLst>
                                </p:cTn>
                              </p:par>
                              <p:par>
                                <p:cTn id="43" presetID="22" presetClass="entr" presetSubtype="8"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par>
                                <p:cTn id="46" presetID="22" presetClass="entr" presetSubtype="8" fill="hold" nodeType="withEffect">
                                  <p:stCondLst>
                                    <p:cond delay="20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500"/>
                                        <p:tgtEl>
                                          <p:spTgt spid="25"/>
                                        </p:tgtEl>
                                      </p:cBhvr>
                                    </p:animEffect>
                                  </p:childTnLst>
                                </p:cTn>
                              </p:par>
                              <p:par>
                                <p:cTn id="49" presetID="22" presetClass="entr" presetSubtype="8" fill="hold" nodeType="withEffect">
                                  <p:stCondLst>
                                    <p:cond delay="20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2" presetClass="entr" presetSubtype="8" fill="hold" nodeType="withEffect">
                                  <p:stCondLst>
                                    <p:cond delay="400"/>
                                  </p:stCondLst>
                                  <p:childTnLst>
                                    <p:set>
                                      <p:cBhvr>
                                        <p:cTn id="53" dur="1" fill="hold">
                                          <p:stCondLst>
                                            <p:cond delay="0"/>
                                          </p:stCondLst>
                                        </p:cTn>
                                        <p:tgtEl>
                                          <p:spTgt spid="27"/>
                                        </p:tgtEl>
                                        <p:attrNameLst>
                                          <p:attrName>style.visibility</p:attrName>
                                        </p:attrNameLst>
                                      </p:cBhvr>
                                      <p:to>
                                        <p:strVal val="visible"/>
                                      </p:to>
                                    </p:set>
                                    <p:animEffect transition="in" filter="wipe(left)">
                                      <p:cBhvr>
                                        <p:cTn id="54" dur="500"/>
                                        <p:tgtEl>
                                          <p:spTgt spid="27"/>
                                        </p:tgtEl>
                                      </p:cBhvr>
                                    </p:animEffect>
                                  </p:childTnLst>
                                </p:cTn>
                              </p:par>
                              <p:par>
                                <p:cTn id="55" presetID="22" presetClass="entr" presetSubtype="8" fill="hold" nodeType="withEffect">
                                  <p:stCondLst>
                                    <p:cond delay="40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p:stCondLst>
                              <p:cond delay="3600"/>
                            </p:stCondLst>
                            <p:childTnLst>
                              <p:par>
                                <p:cTn id="59" presetID="53" presetClass="entr" presetSubtype="16"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par>
                                <p:cTn id="64" presetID="53" presetClass="entr" presetSubtype="16" fill="hold" nodeType="withEffect">
                                  <p:stCondLst>
                                    <p:cond delay="200"/>
                                  </p:stCondLst>
                                  <p:childTnLst>
                                    <p:set>
                                      <p:cBhvr>
                                        <p:cTn id="65" dur="1" fill="hold">
                                          <p:stCondLst>
                                            <p:cond delay="0"/>
                                          </p:stCondLst>
                                        </p:cTn>
                                        <p:tgtEl>
                                          <p:spTgt spid="29"/>
                                        </p:tgtEl>
                                        <p:attrNameLst>
                                          <p:attrName>style.visibility</p:attrName>
                                        </p:attrNameLst>
                                      </p:cBhvr>
                                      <p:to>
                                        <p:strVal val="visible"/>
                                      </p:to>
                                    </p:set>
                                    <p:anim calcmode="lin" valueType="num">
                                      <p:cBhvr>
                                        <p:cTn id="66" dur="500" fill="hold"/>
                                        <p:tgtEl>
                                          <p:spTgt spid="29"/>
                                        </p:tgtEl>
                                        <p:attrNameLst>
                                          <p:attrName>ppt_w</p:attrName>
                                        </p:attrNameLst>
                                      </p:cBhvr>
                                      <p:tavLst>
                                        <p:tav tm="0">
                                          <p:val>
                                            <p:fltVal val="0"/>
                                          </p:val>
                                        </p:tav>
                                        <p:tav tm="100000">
                                          <p:val>
                                            <p:strVal val="#ppt_w"/>
                                          </p:val>
                                        </p:tav>
                                      </p:tavLst>
                                    </p:anim>
                                    <p:anim calcmode="lin" valueType="num">
                                      <p:cBhvr>
                                        <p:cTn id="67" dur="500" fill="hold"/>
                                        <p:tgtEl>
                                          <p:spTgt spid="29"/>
                                        </p:tgtEl>
                                        <p:attrNameLst>
                                          <p:attrName>ppt_h</p:attrName>
                                        </p:attrNameLst>
                                      </p:cBhvr>
                                      <p:tavLst>
                                        <p:tav tm="0">
                                          <p:val>
                                            <p:fltVal val="0"/>
                                          </p:val>
                                        </p:tav>
                                        <p:tav tm="100000">
                                          <p:val>
                                            <p:strVal val="#ppt_h"/>
                                          </p:val>
                                        </p:tav>
                                      </p:tavLst>
                                    </p:anim>
                                    <p:animEffect transition="in" filter="fade">
                                      <p:cBhvr>
                                        <p:cTn id="68" dur="500"/>
                                        <p:tgtEl>
                                          <p:spTgt spid="29"/>
                                        </p:tgtEl>
                                      </p:cBhvr>
                                    </p:animEffect>
                                  </p:childTnLst>
                                </p:cTn>
                              </p:par>
                              <p:par>
                                <p:cTn id="69" presetID="53" presetClass="entr" presetSubtype="16" fill="hold" nodeType="withEffect">
                                  <p:stCondLst>
                                    <p:cond delay="40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Effect transition="in" filter="fade">
                                      <p:cBhvr>
                                        <p:cTn id="73" dur="500"/>
                                        <p:tgtEl>
                                          <p:spTgt spid="31"/>
                                        </p:tgtEl>
                                      </p:cBhvr>
                                    </p:animEffect>
                                  </p:childTnLst>
                                </p:cTn>
                              </p:par>
                              <p:par>
                                <p:cTn id="74" presetID="22" presetClass="entr" presetSubtype="8" fill="hold" grpId="0" nodeType="withEffect" nodePh="1">
                                  <p:stCondLst>
                                    <p:cond delay="0"/>
                                  </p:stCondLst>
                                  <p:endCondLst>
                                    <p:cond evt="begin" delay="0">
                                      <p:tn val="74"/>
                                    </p:cond>
                                  </p:endCondLst>
                                  <p:childTnLst>
                                    <p:set>
                                      <p:cBhvr>
                                        <p:cTn id="75" dur="1" fill="hold">
                                          <p:stCondLst>
                                            <p:cond delay="0"/>
                                          </p:stCondLst>
                                        </p:cTn>
                                        <p:tgtEl>
                                          <p:spTgt spid="46"/>
                                        </p:tgtEl>
                                        <p:attrNameLst>
                                          <p:attrName>style.visibility</p:attrName>
                                        </p:attrNameLst>
                                      </p:cBhvr>
                                      <p:to>
                                        <p:strVal val="visible"/>
                                      </p:to>
                                    </p:set>
                                    <p:animEffect transition="in" filter="wipe(left)">
                                      <p:cBhvr>
                                        <p:cTn id="76" dur="500"/>
                                        <p:tgtEl>
                                          <p:spTgt spid="46"/>
                                        </p:tgtEl>
                                      </p:cBhvr>
                                    </p:animEffect>
                                  </p:childTnLst>
                                </p:cTn>
                              </p:par>
                              <p:par>
                                <p:cTn id="77" presetID="22" presetClass="entr" presetSubtype="8" fill="hold" grpId="0" nodeType="withEffect" nodePh="1">
                                  <p:stCondLst>
                                    <p:cond delay="200"/>
                                  </p:stCondLst>
                                  <p:endCondLst>
                                    <p:cond evt="begin" delay="0">
                                      <p:tn val="77"/>
                                    </p:cond>
                                  </p:endCondLst>
                                  <p:childTnLst>
                                    <p:set>
                                      <p:cBhvr>
                                        <p:cTn id="78" dur="1" fill="hold">
                                          <p:stCondLst>
                                            <p:cond delay="0"/>
                                          </p:stCondLst>
                                        </p:cTn>
                                        <p:tgtEl>
                                          <p:spTgt spid="48"/>
                                        </p:tgtEl>
                                        <p:attrNameLst>
                                          <p:attrName>style.visibility</p:attrName>
                                        </p:attrNameLst>
                                      </p:cBhvr>
                                      <p:to>
                                        <p:strVal val="visible"/>
                                      </p:to>
                                    </p:set>
                                    <p:animEffect transition="in" filter="wipe(left)">
                                      <p:cBhvr>
                                        <p:cTn id="79" dur="500"/>
                                        <p:tgtEl>
                                          <p:spTgt spid="48"/>
                                        </p:tgtEl>
                                      </p:cBhvr>
                                    </p:animEffect>
                                  </p:childTnLst>
                                </p:cTn>
                              </p:par>
                              <p:par>
                                <p:cTn id="80" presetID="22" presetClass="entr" presetSubtype="8" fill="hold" grpId="0" nodeType="withEffect" nodePh="1">
                                  <p:stCondLst>
                                    <p:cond delay="400"/>
                                  </p:stCondLst>
                                  <p:endCondLst>
                                    <p:cond evt="begin" delay="0">
                                      <p:tn val="80"/>
                                    </p:cond>
                                  </p:endCondLst>
                                  <p:childTnLst>
                                    <p:set>
                                      <p:cBhvr>
                                        <p:cTn id="81" dur="1" fill="hold">
                                          <p:stCondLst>
                                            <p:cond delay="0"/>
                                          </p:stCondLst>
                                        </p:cTn>
                                        <p:tgtEl>
                                          <p:spTgt spid="50"/>
                                        </p:tgtEl>
                                        <p:attrNameLst>
                                          <p:attrName>style.visibility</p:attrName>
                                        </p:attrNameLst>
                                      </p:cBhvr>
                                      <p:to>
                                        <p:strVal val="visible"/>
                                      </p:to>
                                    </p:set>
                                    <p:animEffect transition="in" filter="wipe(left)">
                                      <p:cBhvr>
                                        <p:cTn id="8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3" grpId="0"/>
      <p:bldP spid="46" grpId="0"/>
      <p:bldP spid="48" grpId="0"/>
      <p:bldP spid="50" grpId="0"/>
      <p:bldP spid="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退费结算资料</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任意多边形 2"/>
          <p:cNvSpPr/>
          <p:nvPr/>
        </p:nvSpPr>
        <p:spPr bwMode="auto">
          <a:xfrm>
            <a:off x="4192333" y="995958"/>
            <a:ext cx="759335" cy="4299942"/>
          </a:xfrm>
          <a:custGeom>
            <a:avLst/>
            <a:gdLst>
              <a:gd name="connsiteX0" fmla="*/ 379398 w 759335"/>
              <a:gd name="connsiteY0" fmla="*/ 0 h 4299942"/>
              <a:gd name="connsiteX1" fmla="*/ 427935 w 759335"/>
              <a:gd name="connsiteY1" fmla="*/ 21630 h 4299942"/>
              <a:gd name="connsiteX2" fmla="*/ 745044 w 759335"/>
              <a:gd name="connsiteY2" fmla="*/ 339318 h 4299942"/>
              <a:gd name="connsiteX3" fmla="*/ 759335 w 759335"/>
              <a:gd name="connsiteY3" fmla="*/ 371222 h 4299942"/>
              <a:gd name="connsiteX4" fmla="*/ 716731 w 759335"/>
              <a:gd name="connsiteY4" fmla="*/ 413940 h 4299942"/>
              <a:gd name="connsiteX5" fmla="*/ 713764 w 759335"/>
              <a:gd name="connsiteY5" fmla="*/ 413670 h 4299942"/>
              <a:gd name="connsiteX6" fmla="*/ 653632 w 759335"/>
              <a:gd name="connsiteY6" fmla="*/ 413940 h 4299942"/>
              <a:gd name="connsiteX7" fmla="*/ 653363 w 759335"/>
              <a:gd name="connsiteY7" fmla="*/ 413940 h 4299942"/>
              <a:gd name="connsiteX8" fmla="*/ 642307 w 759335"/>
              <a:gd name="connsiteY8" fmla="*/ 424755 h 4299942"/>
              <a:gd name="connsiteX9" fmla="*/ 642307 w 759335"/>
              <a:gd name="connsiteY9" fmla="*/ 425026 h 4299942"/>
              <a:gd name="connsiteX10" fmla="*/ 642307 w 759335"/>
              <a:gd name="connsiteY10" fmla="*/ 576064 h 4299942"/>
              <a:gd name="connsiteX11" fmla="*/ 642307 w 759335"/>
              <a:gd name="connsiteY11" fmla="*/ 648072 h 4299942"/>
              <a:gd name="connsiteX12" fmla="*/ 642307 w 759335"/>
              <a:gd name="connsiteY12" fmla="*/ 2952328 h 4299942"/>
              <a:gd name="connsiteX13" fmla="*/ 642307 w 759335"/>
              <a:gd name="connsiteY13" fmla="*/ 3407266 h 4299942"/>
              <a:gd name="connsiteX14" fmla="*/ 642307 w 759335"/>
              <a:gd name="connsiteY14" fmla="*/ 3816424 h 4299942"/>
              <a:gd name="connsiteX15" fmla="*/ 642307 w 759335"/>
              <a:gd name="connsiteY15" fmla="*/ 3888432 h 4299942"/>
              <a:gd name="connsiteX16" fmla="*/ 642307 w 759335"/>
              <a:gd name="connsiteY16" fmla="*/ 4299942 h 4299942"/>
              <a:gd name="connsiteX17" fmla="*/ 118647 w 759335"/>
              <a:gd name="connsiteY17" fmla="*/ 4299942 h 4299942"/>
              <a:gd name="connsiteX18" fmla="*/ 118647 w 759335"/>
              <a:gd name="connsiteY18" fmla="*/ 3888432 h 4299942"/>
              <a:gd name="connsiteX19" fmla="*/ 118647 w 759335"/>
              <a:gd name="connsiteY19" fmla="*/ 3816424 h 4299942"/>
              <a:gd name="connsiteX20" fmla="*/ 118647 w 759335"/>
              <a:gd name="connsiteY20" fmla="*/ 3407266 h 4299942"/>
              <a:gd name="connsiteX21" fmla="*/ 118647 w 759335"/>
              <a:gd name="connsiteY21" fmla="*/ 2952328 h 4299942"/>
              <a:gd name="connsiteX22" fmla="*/ 118647 w 759335"/>
              <a:gd name="connsiteY22" fmla="*/ 648072 h 4299942"/>
              <a:gd name="connsiteX23" fmla="*/ 118647 w 759335"/>
              <a:gd name="connsiteY23" fmla="*/ 576064 h 4299942"/>
              <a:gd name="connsiteX24" fmla="*/ 118647 w 759335"/>
              <a:gd name="connsiteY24" fmla="*/ 425296 h 4299942"/>
              <a:gd name="connsiteX25" fmla="*/ 118647 w 759335"/>
              <a:gd name="connsiteY25" fmla="*/ 425026 h 4299942"/>
              <a:gd name="connsiteX26" fmla="*/ 107591 w 759335"/>
              <a:gd name="connsiteY26" fmla="*/ 413940 h 4299942"/>
              <a:gd name="connsiteX27" fmla="*/ 107321 w 759335"/>
              <a:gd name="connsiteY27" fmla="*/ 413940 h 4299942"/>
              <a:gd name="connsiteX28" fmla="*/ 107052 w 759335"/>
              <a:gd name="connsiteY28" fmla="*/ 413940 h 4299942"/>
              <a:gd name="connsiteX29" fmla="*/ 43684 w 759335"/>
              <a:gd name="connsiteY29" fmla="*/ 413940 h 4299942"/>
              <a:gd name="connsiteX30" fmla="*/ 42605 w 759335"/>
              <a:gd name="connsiteY30" fmla="*/ 413940 h 4299942"/>
              <a:gd name="connsiteX31" fmla="*/ 0 w 759335"/>
              <a:gd name="connsiteY31" fmla="*/ 371222 h 4299942"/>
              <a:gd name="connsiteX32" fmla="*/ 12674 w 759335"/>
              <a:gd name="connsiteY32" fmla="*/ 340669 h 4299942"/>
              <a:gd name="connsiteX33" fmla="*/ 333288 w 759335"/>
              <a:gd name="connsiteY33" fmla="*/ 19197 h 4299942"/>
              <a:gd name="connsiteX34" fmla="*/ 379398 w 759335"/>
              <a:gd name="connsiteY34" fmla="*/ 0 h 429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59335" h="4299942">
                <a:moveTo>
                  <a:pt x="379398" y="0"/>
                </a:moveTo>
                <a:cubicBezTo>
                  <a:pt x="398813" y="0"/>
                  <a:pt x="416071" y="8382"/>
                  <a:pt x="427935" y="21630"/>
                </a:cubicBezTo>
                <a:lnTo>
                  <a:pt x="745044" y="339318"/>
                </a:lnTo>
                <a:cubicBezTo>
                  <a:pt x="753673" y="347158"/>
                  <a:pt x="759335" y="358514"/>
                  <a:pt x="759335" y="371222"/>
                </a:cubicBezTo>
                <a:cubicBezTo>
                  <a:pt x="759335" y="394744"/>
                  <a:pt x="740190" y="413940"/>
                  <a:pt x="716731" y="413940"/>
                </a:cubicBezTo>
                <a:cubicBezTo>
                  <a:pt x="715652" y="413940"/>
                  <a:pt x="714843" y="413940"/>
                  <a:pt x="713764" y="413670"/>
                </a:cubicBezTo>
                <a:lnTo>
                  <a:pt x="653632" y="413940"/>
                </a:lnTo>
                <a:lnTo>
                  <a:pt x="653363" y="413940"/>
                </a:lnTo>
                <a:cubicBezTo>
                  <a:pt x="647161" y="413940"/>
                  <a:pt x="642307" y="418807"/>
                  <a:pt x="642307" y="424755"/>
                </a:cubicBezTo>
                <a:lnTo>
                  <a:pt x="642307" y="425026"/>
                </a:lnTo>
                <a:lnTo>
                  <a:pt x="642307" y="576064"/>
                </a:lnTo>
                <a:lnTo>
                  <a:pt x="642307" y="648072"/>
                </a:lnTo>
                <a:lnTo>
                  <a:pt x="642307" y="2952328"/>
                </a:lnTo>
                <a:lnTo>
                  <a:pt x="642307" y="3407266"/>
                </a:lnTo>
                <a:lnTo>
                  <a:pt x="642307" y="3816424"/>
                </a:lnTo>
                <a:lnTo>
                  <a:pt x="642307" y="3888432"/>
                </a:lnTo>
                <a:lnTo>
                  <a:pt x="642307" y="4299942"/>
                </a:lnTo>
                <a:lnTo>
                  <a:pt x="118647" y="4299942"/>
                </a:lnTo>
                <a:lnTo>
                  <a:pt x="118647" y="3888432"/>
                </a:lnTo>
                <a:lnTo>
                  <a:pt x="118647" y="3816424"/>
                </a:lnTo>
                <a:lnTo>
                  <a:pt x="118647" y="3407266"/>
                </a:lnTo>
                <a:lnTo>
                  <a:pt x="118647" y="2952328"/>
                </a:lnTo>
                <a:lnTo>
                  <a:pt x="118647" y="648072"/>
                </a:lnTo>
                <a:lnTo>
                  <a:pt x="118647" y="576064"/>
                </a:lnTo>
                <a:lnTo>
                  <a:pt x="118647" y="425296"/>
                </a:lnTo>
                <a:lnTo>
                  <a:pt x="118647" y="425026"/>
                </a:lnTo>
                <a:cubicBezTo>
                  <a:pt x="118647" y="418807"/>
                  <a:pt x="113523" y="413940"/>
                  <a:pt x="107591" y="413940"/>
                </a:cubicBezTo>
                <a:lnTo>
                  <a:pt x="107321" y="413940"/>
                </a:lnTo>
                <a:lnTo>
                  <a:pt x="107052" y="413940"/>
                </a:lnTo>
                <a:lnTo>
                  <a:pt x="43684" y="413940"/>
                </a:lnTo>
                <a:lnTo>
                  <a:pt x="42605" y="413940"/>
                </a:lnTo>
                <a:cubicBezTo>
                  <a:pt x="18876" y="413940"/>
                  <a:pt x="0" y="394744"/>
                  <a:pt x="0" y="371222"/>
                </a:cubicBezTo>
                <a:cubicBezTo>
                  <a:pt x="0" y="359325"/>
                  <a:pt x="4854" y="348510"/>
                  <a:pt x="12674" y="340669"/>
                </a:cubicBezTo>
                <a:lnTo>
                  <a:pt x="333288" y="19197"/>
                </a:lnTo>
                <a:cubicBezTo>
                  <a:pt x="345153" y="7300"/>
                  <a:pt x="361601" y="0"/>
                  <a:pt x="379398" y="0"/>
                </a:cubicBezTo>
                <a:close/>
              </a:path>
            </a:pathLst>
          </a:custGeom>
          <a:solidFill>
            <a:schemeClr val="accent1">
              <a:lumMod val="75000"/>
            </a:schemeClr>
          </a:solidFill>
          <a:ln w="25400" cap="flat" cmpd="sng" algn="ctr">
            <a:noFill/>
            <a:prstDash val="solid"/>
          </a:ln>
          <a:effectLst>
            <a:innerShdw blurRad="63500" dist="254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4" name="组合 3"/>
          <p:cNvGrpSpPr/>
          <p:nvPr/>
        </p:nvGrpSpPr>
        <p:grpSpPr>
          <a:xfrm>
            <a:off x="654687" y="1003943"/>
            <a:ext cx="3579056" cy="4248116"/>
            <a:chOff x="654687" y="895385"/>
            <a:chExt cx="3579056" cy="4248116"/>
          </a:xfrm>
        </p:grpSpPr>
        <p:grpSp>
          <p:nvGrpSpPr>
            <p:cNvPr id="5" name="组合 4"/>
            <p:cNvGrpSpPr/>
            <p:nvPr/>
          </p:nvGrpSpPr>
          <p:grpSpPr>
            <a:xfrm>
              <a:off x="1322262" y="895385"/>
              <a:ext cx="2136766" cy="531148"/>
              <a:chOff x="1322262" y="895385"/>
              <a:chExt cx="2136766" cy="531148"/>
            </a:xfrm>
          </p:grpSpPr>
          <p:sp>
            <p:nvSpPr>
              <p:cNvPr id="8" name="圆角矩形 7"/>
              <p:cNvSpPr/>
              <p:nvPr/>
            </p:nvSpPr>
            <p:spPr>
              <a:xfrm>
                <a:off x="1322262" y="895385"/>
                <a:ext cx="2136766" cy="531148"/>
              </a:xfrm>
              <a:prstGeom prst="roundRect">
                <a:avLst>
                  <a:gd name="adj" fmla="val 50000"/>
                </a:avLst>
              </a:prstGeom>
              <a:gradFill>
                <a:gsLst>
                  <a:gs pos="0">
                    <a:schemeClr val="accent2">
                      <a:lumMod val="75000"/>
                    </a:schemeClr>
                  </a:gs>
                  <a:gs pos="100000">
                    <a:schemeClr val="accent2"/>
                  </a:gs>
                </a:gsLst>
                <a:lin ang="5400000" scaled="0"/>
              </a:gradFill>
              <a:ln w="25400" cap="flat" cmpd="sng" algn="ctr">
                <a:gradFill flip="none" rotWithShape="1">
                  <a:gsLst>
                    <a:gs pos="0">
                      <a:schemeClr val="accent2">
                        <a:lumMod val="75000"/>
                      </a:schemeClr>
                    </a:gs>
                    <a:gs pos="100000">
                      <a:schemeClr val="accent2"/>
                    </a:gs>
                  </a:gsLst>
                  <a:lin ang="18900000" scaled="1"/>
                  <a:tileRect/>
                </a:gradFill>
                <a:prstDash val="solid"/>
              </a:ln>
              <a:effectLst>
                <a:outerShdw blurRad="228600" dist="228600" dir="5400000" algn="tr" rotWithShape="0">
                  <a:prstClr val="black">
                    <a:alpha val="30000"/>
                  </a:prstClr>
                </a:outerShdw>
              </a:effectLst>
            </p:spPr>
            <p:txBody>
              <a:bodyPr wrap="square" rtlCol="0" anchor="ctr">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9" name="矩形 8"/>
              <p:cNvSpPr>
                <a:spLocks noChangeArrowheads="1"/>
              </p:cNvSpPr>
              <p:nvPr/>
            </p:nvSpPr>
            <p:spPr bwMode="auto">
              <a:xfrm>
                <a:off x="1904556" y="989964"/>
                <a:ext cx="1238309" cy="31830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rPr>
                  <a:t>退费申请</a:t>
                </a:r>
                <a:endParaRPr kumimoji="0" lang="en-US" altLang="zh-CN"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endParaRPr>
              </a:p>
            </p:txBody>
          </p:sp>
          <p:sp>
            <p:nvSpPr>
              <p:cNvPr id="13" name="Freeform 435"/>
              <p:cNvSpPr/>
              <p:nvPr/>
            </p:nvSpPr>
            <p:spPr bwMode="auto">
              <a:xfrm>
                <a:off x="1590407" y="1057966"/>
                <a:ext cx="198746" cy="231034"/>
              </a:xfrm>
              <a:custGeom>
                <a:avLst/>
                <a:gdLst>
                  <a:gd name="T0" fmla="*/ 1515 w 2188"/>
                  <a:gd name="T1" fmla="*/ 1131 h 2543"/>
                  <a:gd name="T2" fmla="*/ 1593 w 2188"/>
                  <a:gd name="T3" fmla="*/ 1055 h 2543"/>
                  <a:gd name="T4" fmla="*/ 1657 w 2188"/>
                  <a:gd name="T5" fmla="*/ 969 h 2543"/>
                  <a:gd name="T6" fmla="*/ 1705 w 2188"/>
                  <a:gd name="T7" fmla="*/ 874 h 2543"/>
                  <a:gd name="T8" fmla="*/ 1734 w 2188"/>
                  <a:gd name="T9" fmla="*/ 769 h 2543"/>
                  <a:gd name="T10" fmla="*/ 1745 w 2188"/>
                  <a:gd name="T11" fmla="*/ 655 h 2543"/>
                  <a:gd name="T12" fmla="*/ 1742 w 2188"/>
                  <a:gd name="T13" fmla="*/ 588 h 2543"/>
                  <a:gd name="T14" fmla="*/ 1724 w 2188"/>
                  <a:gd name="T15" fmla="*/ 492 h 2543"/>
                  <a:gd name="T16" fmla="*/ 1694 w 2188"/>
                  <a:gd name="T17" fmla="*/ 400 h 2543"/>
                  <a:gd name="T18" fmla="*/ 1651 w 2188"/>
                  <a:gd name="T19" fmla="*/ 315 h 2543"/>
                  <a:gd name="T20" fmla="*/ 1596 w 2188"/>
                  <a:gd name="T21" fmla="*/ 239 h 2543"/>
                  <a:gd name="T22" fmla="*/ 1531 w 2188"/>
                  <a:gd name="T23" fmla="*/ 171 h 2543"/>
                  <a:gd name="T24" fmla="*/ 1458 w 2188"/>
                  <a:gd name="T25" fmla="*/ 112 h 2543"/>
                  <a:gd name="T26" fmla="*/ 1376 w 2188"/>
                  <a:gd name="T27" fmla="*/ 65 h 2543"/>
                  <a:gd name="T28" fmla="*/ 1287 w 2188"/>
                  <a:gd name="T29" fmla="*/ 30 h 2543"/>
                  <a:gd name="T30" fmla="*/ 1193 w 2188"/>
                  <a:gd name="T31" fmla="*/ 8 h 2543"/>
                  <a:gd name="T32" fmla="*/ 1093 w 2188"/>
                  <a:gd name="T33" fmla="*/ 0 h 2543"/>
                  <a:gd name="T34" fmla="*/ 1027 w 2188"/>
                  <a:gd name="T35" fmla="*/ 4 h 2543"/>
                  <a:gd name="T36" fmla="*/ 932 w 2188"/>
                  <a:gd name="T37" fmla="*/ 20 h 2543"/>
                  <a:gd name="T38" fmla="*/ 841 w 2188"/>
                  <a:gd name="T39" fmla="*/ 50 h 2543"/>
                  <a:gd name="T40" fmla="*/ 756 w 2188"/>
                  <a:gd name="T41" fmla="*/ 93 h 2543"/>
                  <a:gd name="T42" fmla="*/ 680 w 2188"/>
                  <a:gd name="T43" fmla="*/ 147 h 2543"/>
                  <a:gd name="T44" fmla="*/ 612 w 2188"/>
                  <a:gd name="T45" fmla="*/ 211 h 2543"/>
                  <a:gd name="T46" fmla="*/ 554 w 2188"/>
                  <a:gd name="T47" fmla="*/ 283 h 2543"/>
                  <a:gd name="T48" fmla="*/ 507 w 2188"/>
                  <a:gd name="T49" fmla="*/ 365 h 2543"/>
                  <a:gd name="T50" fmla="*/ 472 w 2188"/>
                  <a:gd name="T51" fmla="*/ 454 h 2543"/>
                  <a:gd name="T52" fmla="*/ 450 w 2188"/>
                  <a:gd name="T53" fmla="*/ 547 h 2543"/>
                  <a:gd name="T54" fmla="*/ 443 w 2188"/>
                  <a:gd name="T55" fmla="*/ 646 h 2543"/>
                  <a:gd name="T56" fmla="*/ 447 w 2188"/>
                  <a:gd name="T57" fmla="*/ 725 h 2543"/>
                  <a:gd name="T58" fmla="*/ 471 w 2188"/>
                  <a:gd name="T59" fmla="*/ 834 h 2543"/>
                  <a:gd name="T60" fmla="*/ 513 w 2188"/>
                  <a:gd name="T61" fmla="*/ 935 h 2543"/>
                  <a:gd name="T62" fmla="*/ 572 w 2188"/>
                  <a:gd name="T63" fmla="*/ 1027 h 2543"/>
                  <a:gd name="T64" fmla="*/ 645 w 2188"/>
                  <a:gd name="T65" fmla="*/ 1107 h 2543"/>
                  <a:gd name="T66" fmla="*/ 702 w 2188"/>
                  <a:gd name="T67" fmla="*/ 1155 h 2543"/>
                  <a:gd name="T68" fmla="*/ 589 w 2188"/>
                  <a:gd name="T69" fmla="*/ 1226 h 2543"/>
                  <a:gd name="T70" fmla="*/ 484 w 2188"/>
                  <a:gd name="T71" fmla="*/ 1316 h 2543"/>
                  <a:gd name="T72" fmla="*/ 387 w 2188"/>
                  <a:gd name="T73" fmla="*/ 1421 h 2543"/>
                  <a:gd name="T74" fmla="*/ 299 w 2188"/>
                  <a:gd name="T75" fmla="*/ 1542 h 2543"/>
                  <a:gd name="T76" fmla="*/ 220 w 2188"/>
                  <a:gd name="T77" fmla="*/ 1673 h 2543"/>
                  <a:gd name="T78" fmla="*/ 152 w 2188"/>
                  <a:gd name="T79" fmla="*/ 1815 h 2543"/>
                  <a:gd name="T80" fmla="*/ 96 w 2188"/>
                  <a:gd name="T81" fmla="*/ 1964 h 2543"/>
                  <a:gd name="T82" fmla="*/ 51 w 2188"/>
                  <a:gd name="T83" fmla="*/ 2119 h 2543"/>
                  <a:gd name="T84" fmla="*/ 20 w 2188"/>
                  <a:gd name="T85" fmla="*/ 2277 h 2543"/>
                  <a:gd name="T86" fmla="*/ 3 w 2188"/>
                  <a:gd name="T87" fmla="*/ 2437 h 2543"/>
                  <a:gd name="T88" fmla="*/ 2188 w 2188"/>
                  <a:gd name="T89" fmla="*/ 2543 h 2543"/>
                  <a:gd name="T90" fmla="*/ 2185 w 2188"/>
                  <a:gd name="T91" fmla="*/ 2437 h 2543"/>
                  <a:gd name="T92" fmla="*/ 2167 w 2188"/>
                  <a:gd name="T93" fmla="*/ 2277 h 2543"/>
                  <a:gd name="T94" fmla="*/ 2135 w 2188"/>
                  <a:gd name="T95" fmla="*/ 2118 h 2543"/>
                  <a:gd name="T96" fmla="*/ 2091 w 2188"/>
                  <a:gd name="T97" fmla="*/ 1964 h 2543"/>
                  <a:gd name="T98" fmla="*/ 2034 w 2188"/>
                  <a:gd name="T99" fmla="*/ 1814 h 2543"/>
                  <a:gd name="T100" fmla="*/ 1967 w 2188"/>
                  <a:gd name="T101" fmla="*/ 1673 h 2543"/>
                  <a:gd name="T102" fmla="*/ 1888 w 2188"/>
                  <a:gd name="T103" fmla="*/ 1541 h 2543"/>
                  <a:gd name="T104" fmla="*/ 1800 w 2188"/>
                  <a:gd name="T105" fmla="*/ 1421 h 2543"/>
                  <a:gd name="T106" fmla="*/ 1704 w 2188"/>
                  <a:gd name="T107" fmla="*/ 1315 h 2543"/>
                  <a:gd name="T108" fmla="*/ 1598 w 2188"/>
                  <a:gd name="T109" fmla="*/ 1225 h 2543"/>
                  <a:gd name="T110" fmla="*/ 1486 w 2188"/>
                  <a:gd name="T111" fmla="*/ 115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88" h="2543">
                    <a:moveTo>
                      <a:pt x="1486" y="1154"/>
                    </a:moveTo>
                    <a:lnTo>
                      <a:pt x="1486" y="1154"/>
                    </a:lnTo>
                    <a:lnTo>
                      <a:pt x="1515" y="1131"/>
                    </a:lnTo>
                    <a:lnTo>
                      <a:pt x="1543" y="1106"/>
                    </a:lnTo>
                    <a:lnTo>
                      <a:pt x="1569" y="1082"/>
                    </a:lnTo>
                    <a:lnTo>
                      <a:pt x="1593" y="1055"/>
                    </a:lnTo>
                    <a:lnTo>
                      <a:pt x="1616" y="1028"/>
                    </a:lnTo>
                    <a:lnTo>
                      <a:pt x="1638" y="999"/>
                    </a:lnTo>
                    <a:lnTo>
                      <a:pt x="1657" y="969"/>
                    </a:lnTo>
                    <a:lnTo>
                      <a:pt x="1675" y="939"/>
                    </a:lnTo>
                    <a:lnTo>
                      <a:pt x="1690" y="907"/>
                    </a:lnTo>
                    <a:lnTo>
                      <a:pt x="1705" y="874"/>
                    </a:lnTo>
                    <a:lnTo>
                      <a:pt x="1717" y="840"/>
                    </a:lnTo>
                    <a:lnTo>
                      <a:pt x="1726" y="805"/>
                    </a:lnTo>
                    <a:lnTo>
                      <a:pt x="1734" y="769"/>
                    </a:lnTo>
                    <a:lnTo>
                      <a:pt x="1741" y="732"/>
                    </a:lnTo>
                    <a:lnTo>
                      <a:pt x="1744" y="694"/>
                    </a:lnTo>
                    <a:lnTo>
                      <a:pt x="1745" y="655"/>
                    </a:lnTo>
                    <a:lnTo>
                      <a:pt x="1745" y="655"/>
                    </a:lnTo>
                    <a:lnTo>
                      <a:pt x="1744" y="621"/>
                    </a:lnTo>
                    <a:lnTo>
                      <a:pt x="1742" y="588"/>
                    </a:lnTo>
                    <a:lnTo>
                      <a:pt x="1738" y="555"/>
                    </a:lnTo>
                    <a:lnTo>
                      <a:pt x="1731" y="523"/>
                    </a:lnTo>
                    <a:lnTo>
                      <a:pt x="1724" y="492"/>
                    </a:lnTo>
                    <a:lnTo>
                      <a:pt x="1716" y="461"/>
                    </a:lnTo>
                    <a:lnTo>
                      <a:pt x="1706" y="430"/>
                    </a:lnTo>
                    <a:lnTo>
                      <a:pt x="1694" y="400"/>
                    </a:lnTo>
                    <a:lnTo>
                      <a:pt x="1681" y="371"/>
                    </a:lnTo>
                    <a:lnTo>
                      <a:pt x="1666" y="343"/>
                    </a:lnTo>
                    <a:lnTo>
                      <a:pt x="1651" y="315"/>
                    </a:lnTo>
                    <a:lnTo>
                      <a:pt x="1633" y="290"/>
                    </a:lnTo>
                    <a:lnTo>
                      <a:pt x="1616" y="264"/>
                    </a:lnTo>
                    <a:lnTo>
                      <a:pt x="1596" y="239"/>
                    </a:lnTo>
                    <a:lnTo>
                      <a:pt x="1576" y="215"/>
                    </a:lnTo>
                    <a:lnTo>
                      <a:pt x="1554" y="193"/>
                    </a:lnTo>
                    <a:lnTo>
                      <a:pt x="1531" y="171"/>
                    </a:lnTo>
                    <a:lnTo>
                      <a:pt x="1508" y="150"/>
                    </a:lnTo>
                    <a:lnTo>
                      <a:pt x="1483" y="131"/>
                    </a:lnTo>
                    <a:lnTo>
                      <a:pt x="1458" y="112"/>
                    </a:lnTo>
                    <a:lnTo>
                      <a:pt x="1431" y="96"/>
                    </a:lnTo>
                    <a:lnTo>
                      <a:pt x="1405" y="79"/>
                    </a:lnTo>
                    <a:lnTo>
                      <a:pt x="1376" y="65"/>
                    </a:lnTo>
                    <a:lnTo>
                      <a:pt x="1347" y="51"/>
                    </a:lnTo>
                    <a:lnTo>
                      <a:pt x="1318" y="40"/>
                    </a:lnTo>
                    <a:lnTo>
                      <a:pt x="1287" y="30"/>
                    </a:lnTo>
                    <a:lnTo>
                      <a:pt x="1256" y="20"/>
                    </a:lnTo>
                    <a:lnTo>
                      <a:pt x="1225" y="13"/>
                    </a:lnTo>
                    <a:lnTo>
                      <a:pt x="1193" y="8"/>
                    </a:lnTo>
                    <a:lnTo>
                      <a:pt x="1160" y="4"/>
                    </a:lnTo>
                    <a:lnTo>
                      <a:pt x="1127" y="1"/>
                    </a:lnTo>
                    <a:lnTo>
                      <a:pt x="1093" y="0"/>
                    </a:lnTo>
                    <a:lnTo>
                      <a:pt x="1093" y="0"/>
                    </a:lnTo>
                    <a:lnTo>
                      <a:pt x="1060" y="1"/>
                    </a:lnTo>
                    <a:lnTo>
                      <a:pt x="1027" y="4"/>
                    </a:lnTo>
                    <a:lnTo>
                      <a:pt x="994" y="8"/>
                    </a:lnTo>
                    <a:lnTo>
                      <a:pt x="962" y="13"/>
                    </a:lnTo>
                    <a:lnTo>
                      <a:pt x="932" y="20"/>
                    </a:lnTo>
                    <a:lnTo>
                      <a:pt x="901" y="29"/>
                    </a:lnTo>
                    <a:lnTo>
                      <a:pt x="870" y="39"/>
                    </a:lnTo>
                    <a:lnTo>
                      <a:pt x="841" y="50"/>
                    </a:lnTo>
                    <a:lnTo>
                      <a:pt x="812" y="64"/>
                    </a:lnTo>
                    <a:lnTo>
                      <a:pt x="783" y="77"/>
                    </a:lnTo>
                    <a:lnTo>
                      <a:pt x="756" y="93"/>
                    </a:lnTo>
                    <a:lnTo>
                      <a:pt x="730" y="110"/>
                    </a:lnTo>
                    <a:lnTo>
                      <a:pt x="704" y="128"/>
                    </a:lnTo>
                    <a:lnTo>
                      <a:pt x="680" y="147"/>
                    </a:lnTo>
                    <a:lnTo>
                      <a:pt x="656" y="167"/>
                    </a:lnTo>
                    <a:lnTo>
                      <a:pt x="634" y="188"/>
                    </a:lnTo>
                    <a:lnTo>
                      <a:pt x="612" y="211"/>
                    </a:lnTo>
                    <a:lnTo>
                      <a:pt x="591" y="234"/>
                    </a:lnTo>
                    <a:lnTo>
                      <a:pt x="572" y="259"/>
                    </a:lnTo>
                    <a:lnTo>
                      <a:pt x="554" y="283"/>
                    </a:lnTo>
                    <a:lnTo>
                      <a:pt x="537" y="310"/>
                    </a:lnTo>
                    <a:lnTo>
                      <a:pt x="521" y="337"/>
                    </a:lnTo>
                    <a:lnTo>
                      <a:pt x="507" y="365"/>
                    </a:lnTo>
                    <a:lnTo>
                      <a:pt x="493" y="394"/>
                    </a:lnTo>
                    <a:lnTo>
                      <a:pt x="482" y="423"/>
                    </a:lnTo>
                    <a:lnTo>
                      <a:pt x="472" y="454"/>
                    </a:lnTo>
                    <a:lnTo>
                      <a:pt x="464" y="485"/>
                    </a:lnTo>
                    <a:lnTo>
                      <a:pt x="456" y="515"/>
                    </a:lnTo>
                    <a:lnTo>
                      <a:pt x="450" y="547"/>
                    </a:lnTo>
                    <a:lnTo>
                      <a:pt x="446" y="580"/>
                    </a:lnTo>
                    <a:lnTo>
                      <a:pt x="444" y="613"/>
                    </a:lnTo>
                    <a:lnTo>
                      <a:pt x="443" y="646"/>
                    </a:lnTo>
                    <a:lnTo>
                      <a:pt x="443" y="646"/>
                    </a:lnTo>
                    <a:lnTo>
                      <a:pt x="444" y="686"/>
                    </a:lnTo>
                    <a:lnTo>
                      <a:pt x="447" y="725"/>
                    </a:lnTo>
                    <a:lnTo>
                      <a:pt x="453" y="762"/>
                    </a:lnTo>
                    <a:lnTo>
                      <a:pt x="462" y="799"/>
                    </a:lnTo>
                    <a:lnTo>
                      <a:pt x="471" y="834"/>
                    </a:lnTo>
                    <a:lnTo>
                      <a:pt x="483" y="869"/>
                    </a:lnTo>
                    <a:lnTo>
                      <a:pt x="498" y="903"/>
                    </a:lnTo>
                    <a:lnTo>
                      <a:pt x="513" y="935"/>
                    </a:lnTo>
                    <a:lnTo>
                      <a:pt x="531" y="967"/>
                    </a:lnTo>
                    <a:lnTo>
                      <a:pt x="550" y="998"/>
                    </a:lnTo>
                    <a:lnTo>
                      <a:pt x="572" y="1027"/>
                    </a:lnTo>
                    <a:lnTo>
                      <a:pt x="594" y="1055"/>
                    </a:lnTo>
                    <a:lnTo>
                      <a:pt x="619" y="1082"/>
                    </a:lnTo>
                    <a:lnTo>
                      <a:pt x="645" y="1107"/>
                    </a:lnTo>
                    <a:lnTo>
                      <a:pt x="673" y="1132"/>
                    </a:lnTo>
                    <a:lnTo>
                      <a:pt x="702" y="1155"/>
                    </a:lnTo>
                    <a:lnTo>
                      <a:pt x="702" y="1155"/>
                    </a:lnTo>
                    <a:lnTo>
                      <a:pt x="664" y="1177"/>
                    </a:lnTo>
                    <a:lnTo>
                      <a:pt x="625" y="1200"/>
                    </a:lnTo>
                    <a:lnTo>
                      <a:pt x="589" y="1226"/>
                    </a:lnTo>
                    <a:lnTo>
                      <a:pt x="553" y="1254"/>
                    </a:lnTo>
                    <a:lnTo>
                      <a:pt x="518" y="1284"/>
                    </a:lnTo>
                    <a:lnTo>
                      <a:pt x="484" y="1316"/>
                    </a:lnTo>
                    <a:lnTo>
                      <a:pt x="451" y="1349"/>
                    </a:lnTo>
                    <a:lnTo>
                      <a:pt x="418" y="1385"/>
                    </a:lnTo>
                    <a:lnTo>
                      <a:pt x="387" y="1421"/>
                    </a:lnTo>
                    <a:lnTo>
                      <a:pt x="356" y="1460"/>
                    </a:lnTo>
                    <a:lnTo>
                      <a:pt x="328" y="1499"/>
                    </a:lnTo>
                    <a:lnTo>
                      <a:pt x="299" y="1542"/>
                    </a:lnTo>
                    <a:lnTo>
                      <a:pt x="272" y="1584"/>
                    </a:lnTo>
                    <a:lnTo>
                      <a:pt x="246" y="1628"/>
                    </a:lnTo>
                    <a:lnTo>
                      <a:pt x="220" y="1673"/>
                    </a:lnTo>
                    <a:lnTo>
                      <a:pt x="197" y="1719"/>
                    </a:lnTo>
                    <a:lnTo>
                      <a:pt x="174" y="1767"/>
                    </a:lnTo>
                    <a:lnTo>
                      <a:pt x="152" y="1815"/>
                    </a:lnTo>
                    <a:lnTo>
                      <a:pt x="133" y="1864"/>
                    </a:lnTo>
                    <a:lnTo>
                      <a:pt x="113" y="1913"/>
                    </a:lnTo>
                    <a:lnTo>
                      <a:pt x="96" y="1964"/>
                    </a:lnTo>
                    <a:lnTo>
                      <a:pt x="80" y="2015"/>
                    </a:lnTo>
                    <a:lnTo>
                      <a:pt x="65" y="2067"/>
                    </a:lnTo>
                    <a:lnTo>
                      <a:pt x="51" y="2119"/>
                    </a:lnTo>
                    <a:lnTo>
                      <a:pt x="40" y="2172"/>
                    </a:lnTo>
                    <a:lnTo>
                      <a:pt x="30" y="2225"/>
                    </a:lnTo>
                    <a:lnTo>
                      <a:pt x="20" y="2277"/>
                    </a:lnTo>
                    <a:lnTo>
                      <a:pt x="13" y="2331"/>
                    </a:lnTo>
                    <a:lnTo>
                      <a:pt x="7" y="2384"/>
                    </a:lnTo>
                    <a:lnTo>
                      <a:pt x="3" y="2437"/>
                    </a:lnTo>
                    <a:lnTo>
                      <a:pt x="1" y="2491"/>
                    </a:lnTo>
                    <a:lnTo>
                      <a:pt x="0" y="2543"/>
                    </a:lnTo>
                    <a:lnTo>
                      <a:pt x="2188" y="2543"/>
                    </a:lnTo>
                    <a:lnTo>
                      <a:pt x="2188" y="2543"/>
                    </a:lnTo>
                    <a:lnTo>
                      <a:pt x="2187" y="2491"/>
                    </a:lnTo>
                    <a:lnTo>
                      <a:pt x="2185" y="2437"/>
                    </a:lnTo>
                    <a:lnTo>
                      <a:pt x="2180" y="2384"/>
                    </a:lnTo>
                    <a:lnTo>
                      <a:pt x="2175" y="2331"/>
                    </a:lnTo>
                    <a:lnTo>
                      <a:pt x="2167" y="2277"/>
                    </a:lnTo>
                    <a:lnTo>
                      <a:pt x="2158" y="2225"/>
                    </a:lnTo>
                    <a:lnTo>
                      <a:pt x="2148" y="2171"/>
                    </a:lnTo>
                    <a:lnTo>
                      <a:pt x="2135" y="2118"/>
                    </a:lnTo>
                    <a:lnTo>
                      <a:pt x="2122" y="2067"/>
                    </a:lnTo>
                    <a:lnTo>
                      <a:pt x="2108" y="2015"/>
                    </a:lnTo>
                    <a:lnTo>
                      <a:pt x="2091" y="1964"/>
                    </a:lnTo>
                    <a:lnTo>
                      <a:pt x="2074" y="1913"/>
                    </a:lnTo>
                    <a:lnTo>
                      <a:pt x="2055" y="1864"/>
                    </a:lnTo>
                    <a:lnTo>
                      <a:pt x="2034" y="1814"/>
                    </a:lnTo>
                    <a:lnTo>
                      <a:pt x="2014" y="1766"/>
                    </a:lnTo>
                    <a:lnTo>
                      <a:pt x="1991" y="1719"/>
                    </a:lnTo>
                    <a:lnTo>
                      <a:pt x="1967" y="1673"/>
                    </a:lnTo>
                    <a:lnTo>
                      <a:pt x="1942" y="1627"/>
                    </a:lnTo>
                    <a:lnTo>
                      <a:pt x="1916" y="1583"/>
                    </a:lnTo>
                    <a:lnTo>
                      <a:pt x="1888" y="1541"/>
                    </a:lnTo>
                    <a:lnTo>
                      <a:pt x="1860" y="1499"/>
                    </a:lnTo>
                    <a:lnTo>
                      <a:pt x="1830" y="1459"/>
                    </a:lnTo>
                    <a:lnTo>
                      <a:pt x="1800" y="1421"/>
                    </a:lnTo>
                    <a:lnTo>
                      <a:pt x="1769" y="1384"/>
                    </a:lnTo>
                    <a:lnTo>
                      <a:pt x="1737" y="1348"/>
                    </a:lnTo>
                    <a:lnTo>
                      <a:pt x="1704" y="1315"/>
                    </a:lnTo>
                    <a:lnTo>
                      <a:pt x="1670" y="1283"/>
                    </a:lnTo>
                    <a:lnTo>
                      <a:pt x="1635" y="1253"/>
                    </a:lnTo>
                    <a:lnTo>
                      <a:pt x="1598" y="1225"/>
                    </a:lnTo>
                    <a:lnTo>
                      <a:pt x="1561" y="1199"/>
                    </a:lnTo>
                    <a:lnTo>
                      <a:pt x="1524" y="1176"/>
                    </a:lnTo>
                    <a:lnTo>
                      <a:pt x="1486" y="1154"/>
                    </a:lnTo>
                    <a:lnTo>
                      <a:pt x="1486" y="1154"/>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6" name="任意多边形 5"/>
            <p:cNvSpPr/>
            <p:nvPr/>
          </p:nvSpPr>
          <p:spPr>
            <a:xfrm rot="16200000" flipV="1">
              <a:off x="1900003" y="2809761"/>
              <a:ext cx="3853609" cy="813871"/>
            </a:xfrm>
            <a:custGeom>
              <a:avLst/>
              <a:gdLst>
                <a:gd name="connsiteX0" fmla="*/ 3800982 w 3853609"/>
                <a:gd name="connsiteY0" fmla="*/ 726869 h 813871"/>
                <a:gd name="connsiteX1" fmla="*/ 3766607 w 3853609"/>
                <a:gd name="connsiteY1" fmla="*/ 761243 h 813871"/>
                <a:gd name="connsiteX2" fmla="*/ 3732232 w 3853609"/>
                <a:gd name="connsiteY2" fmla="*/ 726869 h 813871"/>
                <a:gd name="connsiteX3" fmla="*/ 3766607 w 3853609"/>
                <a:gd name="connsiteY3" fmla="*/ 692494 h 813871"/>
                <a:gd name="connsiteX4" fmla="*/ 3800982 w 3853609"/>
                <a:gd name="connsiteY4" fmla="*/ 726869 h 813871"/>
                <a:gd name="connsiteX5" fmla="*/ 3853609 w 3853609"/>
                <a:gd name="connsiteY5" fmla="*/ 726869 h 813871"/>
                <a:gd name="connsiteX6" fmla="*/ 3800472 w 3853609"/>
                <a:gd name="connsiteY6" fmla="*/ 646703 h 813871"/>
                <a:gd name="connsiteX7" fmla="*/ 3795889 w 3853609"/>
                <a:gd name="connsiteY7" fmla="*/ 645778 h 813871"/>
                <a:gd name="connsiteX8" fmla="*/ 3795889 w 3853609"/>
                <a:gd name="connsiteY8" fmla="*/ 165919 h 813871"/>
                <a:gd name="connsiteX9" fmla="*/ 3795889 w 3853609"/>
                <a:gd name="connsiteY9" fmla="*/ 104639 h 813871"/>
                <a:gd name="connsiteX10" fmla="*/ 3691249 w 3853609"/>
                <a:gd name="connsiteY10" fmla="*/ 0 h 813871"/>
                <a:gd name="connsiteX11" fmla="*/ 3483144 w 3853609"/>
                <a:gd name="connsiteY11" fmla="*/ 0 h 813871"/>
                <a:gd name="connsiteX12" fmla="*/ 3483144 w 3853609"/>
                <a:gd name="connsiteY12" fmla="*/ 1 h 813871"/>
                <a:gd name="connsiteX13" fmla="*/ 2880000 w 3853609"/>
                <a:gd name="connsiteY13" fmla="*/ 1 h 813871"/>
                <a:gd name="connsiteX14" fmla="*/ 2880000 w 3853609"/>
                <a:gd name="connsiteY14" fmla="*/ 0 h 813871"/>
                <a:gd name="connsiteX15" fmla="*/ 2711810 w 3853609"/>
                <a:gd name="connsiteY15" fmla="*/ 0 h 813871"/>
                <a:gd name="connsiteX16" fmla="*/ 2711810 w 3853609"/>
                <a:gd name="connsiteY16" fmla="*/ 1 h 813871"/>
                <a:gd name="connsiteX17" fmla="*/ 2268707 w 3853609"/>
                <a:gd name="connsiteY17" fmla="*/ 1 h 813871"/>
                <a:gd name="connsiteX18" fmla="*/ 1923678 w 3853609"/>
                <a:gd name="connsiteY18" fmla="*/ 1 h 813871"/>
                <a:gd name="connsiteX19" fmla="*/ 599983 w 3853609"/>
                <a:gd name="connsiteY19" fmla="*/ 1 h 813871"/>
                <a:gd name="connsiteX20" fmla="*/ 0 w 3853609"/>
                <a:gd name="connsiteY20" fmla="*/ 1 h 813871"/>
                <a:gd name="connsiteX21" fmla="*/ 0 w 3853609"/>
                <a:gd name="connsiteY21" fmla="*/ 51853 h 813871"/>
                <a:gd name="connsiteX22" fmla="*/ 1773417 w 3853609"/>
                <a:gd name="connsiteY22" fmla="*/ 51853 h 813871"/>
                <a:gd name="connsiteX23" fmla="*/ 1773417 w 3853609"/>
                <a:gd name="connsiteY23" fmla="*/ 51852 h 813871"/>
                <a:gd name="connsiteX24" fmla="*/ 1923678 w 3853609"/>
                <a:gd name="connsiteY24" fmla="*/ 51852 h 813871"/>
                <a:gd name="connsiteX25" fmla="*/ 1923678 w 3853609"/>
                <a:gd name="connsiteY25" fmla="*/ 51853 h 813871"/>
                <a:gd name="connsiteX26" fmla="*/ 2943507 w 3853609"/>
                <a:gd name="connsiteY26" fmla="*/ 51853 h 813871"/>
                <a:gd name="connsiteX27" fmla="*/ 2943507 w 3853609"/>
                <a:gd name="connsiteY27" fmla="*/ 51852 h 813871"/>
                <a:gd name="connsiteX28" fmla="*/ 3511576 w 3853609"/>
                <a:gd name="connsiteY28" fmla="*/ 51852 h 813871"/>
                <a:gd name="connsiteX29" fmla="*/ 3687239 w 3853609"/>
                <a:gd name="connsiteY29" fmla="*/ 51852 h 813871"/>
                <a:gd name="connsiteX30" fmla="*/ 3743630 w 3853609"/>
                <a:gd name="connsiteY30" fmla="*/ 108243 h 813871"/>
                <a:gd name="connsiteX31" fmla="*/ 3743630 w 3853609"/>
                <a:gd name="connsiteY31" fmla="*/ 202578 h 813871"/>
                <a:gd name="connsiteX32" fmla="*/ 3743276 w 3853609"/>
                <a:gd name="connsiteY32" fmla="*/ 204332 h 813871"/>
                <a:gd name="connsiteX33" fmla="*/ 3743631 w 3853609"/>
                <a:gd name="connsiteY33" fmla="*/ 205188 h 813871"/>
                <a:gd name="connsiteX34" fmla="*/ 3743631 w 3853609"/>
                <a:gd name="connsiteY34" fmla="*/ 644505 h 813871"/>
                <a:gd name="connsiteX35" fmla="*/ 3732741 w 3853609"/>
                <a:gd name="connsiteY35" fmla="*/ 646703 h 813871"/>
                <a:gd name="connsiteX36" fmla="*/ 3679604 w 3853609"/>
                <a:gd name="connsiteY36" fmla="*/ 726869 h 813871"/>
                <a:gd name="connsiteX37" fmla="*/ 3766607 w 3853609"/>
                <a:gd name="connsiteY37" fmla="*/ 813871 h 813871"/>
                <a:gd name="connsiteX38" fmla="*/ 3853609 w 3853609"/>
                <a:gd name="connsiteY38" fmla="*/ 726869 h 813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53609" h="813871">
                  <a:moveTo>
                    <a:pt x="3800982" y="726869"/>
                  </a:moveTo>
                  <a:cubicBezTo>
                    <a:pt x="3800982" y="745853"/>
                    <a:pt x="3785591" y="761243"/>
                    <a:pt x="3766607" y="761243"/>
                  </a:cubicBezTo>
                  <a:cubicBezTo>
                    <a:pt x="3747622" y="761243"/>
                    <a:pt x="3732232" y="745853"/>
                    <a:pt x="3732232" y="726869"/>
                  </a:cubicBezTo>
                  <a:cubicBezTo>
                    <a:pt x="3732232" y="707884"/>
                    <a:pt x="3747622" y="692494"/>
                    <a:pt x="3766607" y="692494"/>
                  </a:cubicBezTo>
                  <a:cubicBezTo>
                    <a:pt x="3785591" y="692494"/>
                    <a:pt x="3800982" y="707884"/>
                    <a:pt x="3800982" y="726869"/>
                  </a:cubicBezTo>
                  <a:close/>
                  <a:moveTo>
                    <a:pt x="3853609" y="726869"/>
                  </a:moveTo>
                  <a:cubicBezTo>
                    <a:pt x="3853609" y="690831"/>
                    <a:pt x="3831698" y="659911"/>
                    <a:pt x="3800472" y="646703"/>
                  </a:cubicBezTo>
                  <a:lnTo>
                    <a:pt x="3795889" y="645778"/>
                  </a:lnTo>
                  <a:lnTo>
                    <a:pt x="3795889" y="165919"/>
                  </a:lnTo>
                  <a:lnTo>
                    <a:pt x="3795889" y="104639"/>
                  </a:lnTo>
                  <a:cubicBezTo>
                    <a:pt x="3795889" y="46849"/>
                    <a:pt x="3749040" y="0"/>
                    <a:pt x="3691249" y="0"/>
                  </a:cubicBezTo>
                  <a:lnTo>
                    <a:pt x="3483144" y="0"/>
                  </a:lnTo>
                  <a:lnTo>
                    <a:pt x="3483144" y="1"/>
                  </a:lnTo>
                  <a:lnTo>
                    <a:pt x="2880000" y="1"/>
                  </a:lnTo>
                  <a:lnTo>
                    <a:pt x="2880000" y="0"/>
                  </a:lnTo>
                  <a:lnTo>
                    <a:pt x="2711810" y="0"/>
                  </a:lnTo>
                  <a:lnTo>
                    <a:pt x="2711810" y="1"/>
                  </a:lnTo>
                  <a:lnTo>
                    <a:pt x="2268707" y="1"/>
                  </a:lnTo>
                  <a:lnTo>
                    <a:pt x="1923678" y="1"/>
                  </a:lnTo>
                  <a:lnTo>
                    <a:pt x="599983" y="1"/>
                  </a:lnTo>
                  <a:lnTo>
                    <a:pt x="0" y="1"/>
                  </a:lnTo>
                  <a:lnTo>
                    <a:pt x="0" y="51853"/>
                  </a:lnTo>
                  <a:lnTo>
                    <a:pt x="1773417" y="51853"/>
                  </a:lnTo>
                  <a:lnTo>
                    <a:pt x="1773417" y="51852"/>
                  </a:lnTo>
                  <a:lnTo>
                    <a:pt x="1923678" y="51852"/>
                  </a:lnTo>
                  <a:lnTo>
                    <a:pt x="1923678" y="51853"/>
                  </a:lnTo>
                  <a:lnTo>
                    <a:pt x="2943507" y="51853"/>
                  </a:lnTo>
                  <a:lnTo>
                    <a:pt x="2943507" y="51852"/>
                  </a:lnTo>
                  <a:lnTo>
                    <a:pt x="3511576" y="51852"/>
                  </a:lnTo>
                  <a:lnTo>
                    <a:pt x="3687239" y="51852"/>
                  </a:lnTo>
                  <a:cubicBezTo>
                    <a:pt x="3718383" y="51852"/>
                    <a:pt x="3743630" y="77099"/>
                    <a:pt x="3743630" y="108243"/>
                  </a:cubicBezTo>
                  <a:lnTo>
                    <a:pt x="3743630" y="202578"/>
                  </a:lnTo>
                  <a:lnTo>
                    <a:pt x="3743276" y="204332"/>
                  </a:lnTo>
                  <a:lnTo>
                    <a:pt x="3743631" y="205188"/>
                  </a:lnTo>
                  <a:lnTo>
                    <a:pt x="3743631" y="644505"/>
                  </a:lnTo>
                  <a:lnTo>
                    <a:pt x="3732741" y="646703"/>
                  </a:lnTo>
                  <a:cubicBezTo>
                    <a:pt x="3701515" y="659911"/>
                    <a:pt x="3679604" y="690831"/>
                    <a:pt x="3679604" y="726869"/>
                  </a:cubicBezTo>
                  <a:cubicBezTo>
                    <a:pt x="3679604" y="774919"/>
                    <a:pt x="3718556" y="813871"/>
                    <a:pt x="3766607" y="813871"/>
                  </a:cubicBezTo>
                  <a:cubicBezTo>
                    <a:pt x="3814657" y="813871"/>
                    <a:pt x="3853609" y="774919"/>
                    <a:pt x="3853609" y="726869"/>
                  </a:cubicBezTo>
                  <a:close/>
                </a:path>
              </a:pathLst>
            </a:custGeom>
            <a:solidFill>
              <a:schemeClr val="accent2"/>
            </a:solidFill>
            <a:ln w="25400" cap="flat" cmpd="sng" algn="ctr">
              <a:noFill/>
              <a:prstDash val="solid"/>
            </a:ln>
            <a:effectLst>
              <a:innerShdw blurRad="38100" dist="12700" dir="27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7" name="圆角矩形 16"/>
            <p:cNvSpPr/>
            <p:nvPr/>
          </p:nvSpPr>
          <p:spPr>
            <a:xfrm>
              <a:off x="654687" y="1372513"/>
              <a:ext cx="3124522" cy="3457798"/>
            </a:xfrm>
            <a:custGeom>
              <a:avLst/>
              <a:gdLst>
                <a:gd name="connsiteX0" fmla="*/ 0 w 3456384"/>
                <a:gd name="connsiteY0" fmla="*/ 195078 h 3456384"/>
                <a:gd name="connsiteX1" fmla="*/ 195078 w 3456384"/>
                <a:gd name="connsiteY1" fmla="*/ 0 h 3456384"/>
                <a:gd name="connsiteX2" fmla="*/ 3261306 w 3456384"/>
                <a:gd name="connsiteY2" fmla="*/ 0 h 3456384"/>
                <a:gd name="connsiteX3" fmla="*/ 3456384 w 3456384"/>
                <a:gd name="connsiteY3" fmla="*/ 195078 h 3456384"/>
                <a:gd name="connsiteX4" fmla="*/ 3456384 w 3456384"/>
                <a:gd name="connsiteY4" fmla="*/ 3261306 h 3456384"/>
                <a:gd name="connsiteX5" fmla="*/ 3261306 w 3456384"/>
                <a:gd name="connsiteY5" fmla="*/ 3456384 h 3456384"/>
                <a:gd name="connsiteX6" fmla="*/ 195078 w 3456384"/>
                <a:gd name="connsiteY6" fmla="*/ 3456384 h 3456384"/>
                <a:gd name="connsiteX7" fmla="*/ 0 w 3456384"/>
                <a:gd name="connsiteY7" fmla="*/ 3261306 h 3456384"/>
                <a:gd name="connsiteX8" fmla="*/ 0 w 3456384"/>
                <a:gd name="connsiteY8" fmla="*/ 195078 h 3456384"/>
                <a:gd name="connsiteX0-1" fmla="*/ 3456384 w 3547824"/>
                <a:gd name="connsiteY0-2" fmla="*/ 195078 h 3456384"/>
                <a:gd name="connsiteX1-3" fmla="*/ 3456384 w 3547824"/>
                <a:gd name="connsiteY1-4" fmla="*/ 3261306 h 3456384"/>
                <a:gd name="connsiteX2-5" fmla="*/ 3261306 w 3547824"/>
                <a:gd name="connsiteY2-6" fmla="*/ 3456384 h 3456384"/>
                <a:gd name="connsiteX3-7" fmla="*/ 195078 w 3547824"/>
                <a:gd name="connsiteY3-8" fmla="*/ 3456384 h 3456384"/>
                <a:gd name="connsiteX4-9" fmla="*/ 0 w 3547824"/>
                <a:gd name="connsiteY4-10" fmla="*/ 3261306 h 3456384"/>
                <a:gd name="connsiteX5-11" fmla="*/ 0 w 3547824"/>
                <a:gd name="connsiteY5-12" fmla="*/ 195078 h 3456384"/>
                <a:gd name="connsiteX6-13" fmla="*/ 195078 w 3547824"/>
                <a:gd name="connsiteY6-14" fmla="*/ 0 h 3456384"/>
                <a:gd name="connsiteX7-15" fmla="*/ 3261306 w 3547824"/>
                <a:gd name="connsiteY7-16" fmla="*/ 0 h 3456384"/>
                <a:gd name="connsiteX8-17" fmla="*/ 3547824 w 3547824"/>
                <a:gd name="connsiteY8-18" fmla="*/ 286518 h 3456384"/>
                <a:gd name="connsiteX0-19" fmla="*/ 3456384 w 3456384"/>
                <a:gd name="connsiteY0-20" fmla="*/ 195078 h 3456384"/>
                <a:gd name="connsiteX1-21" fmla="*/ 3456384 w 3456384"/>
                <a:gd name="connsiteY1-22" fmla="*/ 3261306 h 3456384"/>
                <a:gd name="connsiteX2-23" fmla="*/ 3261306 w 3456384"/>
                <a:gd name="connsiteY2-24" fmla="*/ 3456384 h 3456384"/>
                <a:gd name="connsiteX3-25" fmla="*/ 195078 w 3456384"/>
                <a:gd name="connsiteY3-26" fmla="*/ 3456384 h 3456384"/>
                <a:gd name="connsiteX4-27" fmla="*/ 0 w 3456384"/>
                <a:gd name="connsiteY4-28" fmla="*/ 3261306 h 3456384"/>
                <a:gd name="connsiteX5-29" fmla="*/ 0 w 3456384"/>
                <a:gd name="connsiteY5-30" fmla="*/ 195078 h 3456384"/>
                <a:gd name="connsiteX6-31" fmla="*/ 195078 w 3456384"/>
                <a:gd name="connsiteY6-32" fmla="*/ 0 h 3456384"/>
                <a:gd name="connsiteX7-33" fmla="*/ 3261306 w 3456384"/>
                <a:gd name="connsiteY7-34" fmla="*/ 0 h 3456384"/>
                <a:gd name="connsiteX0-35" fmla="*/ 3456384 w 3456384"/>
                <a:gd name="connsiteY0-36" fmla="*/ 3261306 h 3456384"/>
                <a:gd name="connsiteX1-37" fmla="*/ 3261306 w 3456384"/>
                <a:gd name="connsiteY1-38" fmla="*/ 3456384 h 3456384"/>
                <a:gd name="connsiteX2-39" fmla="*/ 195078 w 3456384"/>
                <a:gd name="connsiteY2-40" fmla="*/ 3456384 h 3456384"/>
                <a:gd name="connsiteX3-41" fmla="*/ 0 w 3456384"/>
                <a:gd name="connsiteY3-42" fmla="*/ 3261306 h 3456384"/>
                <a:gd name="connsiteX4-43" fmla="*/ 0 w 3456384"/>
                <a:gd name="connsiteY4-44" fmla="*/ 195078 h 3456384"/>
                <a:gd name="connsiteX5-45" fmla="*/ 195078 w 3456384"/>
                <a:gd name="connsiteY5-46" fmla="*/ 0 h 3456384"/>
                <a:gd name="connsiteX6-47" fmla="*/ 3261306 w 3456384"/>
                <a:gd name="connsiteY6-48" fmla="*/ 0 h 3456384"/>
                <a:gd name="connsiteX0-49" fmla="*/ 3261306 w 3261306"/>
                <a:gd name="connsiteY0-50" fmla="*/ 3456384 h 3456384"/>
                <a:gd name="connsiteX1-51" fmla="*/ 195078 w 3261306"/>
                <a:gd name="connsiteY1-52" fmla="*/ 3456384 h 3456384"/>
                <a:gd name="connsiteX2-53" fmla="*/ 0 w 3261306"/>
                <a:gd name="connsiteY2-54" fmla="*/ 3261306 h 3456384"/>
                <a:gd name="connsiteX3-55" fmla="*/ 0 w 3261306"/>
                <a:gd name="connsiteY3-56" fmla="*/ 195078 h 3456384"/>
                <a:gd name="connsiteX4-57" fmla="*/ 195078 w 3261306"/>
                <a:gd name="connsiteY4-58" fmla="*/ 0 h 3456384"/>
                <a:gd name="connsiteX5-59" fmla="*/ 3261306 w 3261306"/>
                <a:gd name="connsiteY5-60" fmla="*/ 0 h 3456384"/>
                <a:gd name="connsiteX0-61" fmla="*/ 3261306 w 3261306"/>
                <a:gd name="connsiteY0-62" fmla="*/ 3457798 h 3457798"/>
                <a:gd name="connsiteX1-63" fmla="*/ 195078 w 3261306"/>
                <a:gd name="connsiteY1-64" fmla="*/ 3457798 h 3457798"/>
                <a:gd name="connsiteX2-65" fmla="*/ 0 w 3261306"/>
                <a:gd name="connsiteY2-66" fmla="*/ 3262720 h 3457798"/>
                <a:gd name="connsiteX3-67" fmla="*/ 0 w 3261306"/>
                <a:gd name="connsiteY3-68" fmla="*/ 196492 h 3457798"/>
                <a:gd name="connsiteX4-69" fmla="*/ 195078 w 3261306"/>
                <a:gd name="connsiteY4-70" fmla="*/ 1414 h 3457798"/>
                <a:gd name="connsiteX5-71" fmla="*/ 736922 w 3261306"/>
                <a:gd name="connsiteY5-72" fmla="*/ 0 h 3457798"/>
                <a:gd name="connsiteX6-73" fmla="*/ 3261306 w 3261306"/>
                <a:gd name="connsiteY6-74" fmla="*/ 1414 h 3457798"/>
                <a:gd name="connsiteX0-75" fmla="*/ 3261306 w 3261306"/>
                <a:gd name="connsiteY0-76" fmla="*/ 3457798 h 3457798"/>
                <a:gd name="connsiteX1-77" fmla="*/ 195078 w 3261306"/>
                <a:gd name="connsiteY1-78" fmla="*/ 3457798 h 3457798"/>
                <a:gd name="connsiteX2-79" fmla="*/ 0 w 3261306"/>
                <a:gd name="connsiteY2-80" fmla="*/ 3262720 h 3457798"/>
                <a:gd name="connsiteX3-81" fmla="*/ 0 w 3261306"/>
                <a:gd name="connsiteY3-82" fmla="*/ 196492 h 3457798"/>
                <a:gd name="connsiteX4-83" fmla="*/ 195078 w 3261306"/>
                <a:gd name="connsiteY4-84" fmla="*/ 1414 h 3457798"/>
                <a:gd name="connsiteX5-85" fmla="*/ 736922 w 3261306"/>
                <a:gd name="connsiteY5-86" fmla="*/ 0 h 3457798"/>
                <a:gd name="connsiteX0-87" fmla="*/ 3261306 w 3261306"/>
                <a:gd name="connsiteY0-88" fmla="*/ 3457798 h 3457798"/>
                <a:gd name="connsiteX1-89" fmla="*/ 3124522 w 3261306"/>
                <a:gd name="connsiteY1-90" fmla="*/ 3454400 h 3457798"/>
                <a:gd name="connsiteX2-91" fmla="*/ 195078 w 3261306"/>
                <a:gd name="connsiteY2-92" fmla="*/ 3457798 h 3457798"/>
                <a:gd name="connsiteX3-93" fmla="*/ 0 w 3261306"/>
                <a:gd name="connsiteY3-94" fmla="*/ 3262720 h 3457798"/>
                <a:gd name="connsiteX4-95" fmla="*/ 0 w 3261306"/>
                <a:gd name="connsiteY4-96" fmla="*/ 196492 h 3457798"/>
                <a:gd name="connsiteX5-97" fmla="*/ 195078 w 3261306"/>
                <a:gd name="connsiteY5-98" fmla="*/ 1414 h 3457798"/>
                <a:gd name="connsiteX6-99" fmla="*/ 736922 w 3261306"/>
                <a:gd name="connsiteY6-100" fmla="*/ 0 h 3457798"/>
                <a:gd name="connsiteX0-101" fmla="*/ 3124522 w 3124522"/>
                <a:gd name="connsiteY0-102" fmla="*/ 3454400 h 3457798"/>
                <a:gd name="connsiteX1-103" fmla="*/ 195078 w 3124522"/>
                <a:gd name="connsiteY1-104" fmla="*/ 3457798 h 3457798"/>
                <a:gd name="connsiteX2-105" fmla="*/ 0 w 3124522"/>
                <a:gd name="connsiteY2-106" fmla="*/ 3262720 h 3457798"/>
                <a:gd name="connsiteX3-107" fmla="*/ 0 w 3124522"/>
                <a:gd name="connsiteY3-108" fmla="*/ 196492 h 3457798"/>
                <a:gd name="connsiteX4-109" fmla="*/ 195078 w 3124522"/>
                <a:gd name="connsiteY4-110" fmla="*/ 1414 h 3457798"/>
                <a:gd name="connsiteX5-111" fmla="*/ 736922 w 3124522"/>
                <a:gd name="connsiteY5-112" fmla="*/ 0 h 34577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124522" h="3457798">
                  <a:moveTo>
                    <a:pt x="3124522" y="3454400"/>
                  </a:moveTo>
                  <a:lnTo>
                    <a:pt x="195078" y="3457798"/>
                  </a:lnTo>
                  <a:cubicBezTo>
                    <a:pt x="87339" y="3457798"/>
                    <a:pt x="0" y="3370459"/>
                    <a:pt x="0" y="3262720"/>
                  </a:cubicBezTo>
                  <a:lnTo>
                    <a:pt x="0" y="196492"/>
                  </a:lnTo>
                  <a:cubicBezTo>
                    <a:pt x="0" y="88753"/>
                    <a:pt x="87339" y="1414"/>
                    <a:pt x="195078" y="1414"/>
                  </a:cubicBezTo>
                  <a:lnTo>
                    <a:pt x="736922" y="0"/>
                  </a:lnTo>
                </a:path>
              </a:pathLst>
            </a:custGeom>
            <a:noFill/>
            <a:ln w="6350" cap="flat" cmpd="sng" algn="ctr">
              <a:solidFill>
                <a:sysClr val="windowText" lastClr="000000">
                  <a:lumMod val="50000"/>
                  <a:lumOff val="50000"/>
                </a:sysClr>
              </a:solidFill>
              <a:prstDash val="solid"/>
              <a:headEnd type="oval" w="med" len="med"/>
              <a:tailEnd type="oval"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10" name="组合 13"/>
          <p:cNvGrpSpPr/>
          <p:nvPr/>
        </p:nvGrpSpPr>
        <p:grpSpPr>
          <a:xfrm>
            <a:off x="546696" y="2148086"/>
            <a:ext cx="215304" cy="215302"/>
            <a:chOff x="5026429" y="2057723"/>
            <a:chExt cx="254992" cy="254990"/>
          </a:xfrm>
        </p:grpSpPr>
        <p:sp>
          <p:nvSpPr>
            <p:cNvPr id="15" name="椭圆 14"/>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6" name="Freeform 34"/>
            <p:cNvSpPr/>
            <p:nvPr/>
          </p:nvSpPr>
          <p:spPr bwMode="auto">
            <a:xfrm>
              <a:off x="5104300" y="2135885"/>
              <a:ext cx="99250" cy="98666"/>
            </a:xfrm>
            <a:prstGeom prst="ellipse">
              <a:avLst/>
            </a:prstGeom>
            <a:solidFill>
              <a:srgbClr val="932B5C"/>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11" name="组合 16"/>
          <p:cNvGrpSpPr/>
          <p:nvPr/>
        </p:nvGrpSpPr>
        <p:grpSpPr>
          <a:xfrm>
            <a:off x="546696" y="3012182"/>
            <a:ext cx="215304" cy="215302"/>
            <a:chOff x="5026429" y="2057723"/>
            <a:chExt cx="254992" cy="254990"/>
          </a:xfrm>
        </p:grpSpPr>
        <p:sp>
          <p:nvSpPr>
            <p:cNvPr id="18" name="椭圆 17"/>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9" name="Freeform 34"/>
            <p:cNvSpPr/>
            <p:nvPr/>
          </p:nvSpPr>
          <p:spPr bwMode="auto">
            <a:xfrm>
              <a:off x="5104300" y="2135885"/>
              <a:ext cx="99250" cy="98666"/>
            </a:xfrm>
            <a:prstGeom prst="ellipse">
              <a:avLst/>
            </a:prstGeom>
            <a:solidFill>
              <a:srgbClr val="DF003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12" name="组合 19"/>
          <p:cNvGrpSpPr/>
          <p:nvPr/>
        </p:nvGrpSpPr>
        <p:grpSpPr>
          <a:xfrm>
            <a:off x="546696" y="3876278"/>
            <a:ext cx="215304" cy="215302"/>
            <a:chOff x="5026429" y="2057723"/>
            <a:chExt cx="254992" cy="254990"/>
          </a:xfrm>
        </p:grpSpPr>
        <p:sp>
          <p:nvSpPr>
            <p:cNvPr id="21" name="椭圆 20"/>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2" name="Freeform 34"/>
            <p:cNvSpPr/>
            <p:nvPr/>
          </p:nvSpPr>
          <p:spPr bwMode="auto">
            <a:xfrm>
              <a:off x="5104300" y="2135885"/>
              <a:ext cx="99250" cy="98666"/>
            </a:xfrm>
            <a:prstGeom prst="ellipse">
              <a:avLst/>
            </a:prstGeom>
            <a:solidFill>
              <a:srgbClr val="A3A022"/>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23" name="TextBox 5"/>
          <p:cNvSpPr txBox="1"/>
          <p:nvPr/>
        </p:nvSpPr>
        <p:spPr>
          <a:xfrm>
            <a:off x="971600" y="2402475"/>
            <a:ext cx="2376264" cy="153888"/>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endPar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endParaRPr>
          </a:p>
        </p:txBody>
      </p:sp>
      <p:sp>
        <p:nvSpPr>
          <p:cNvPr id="24" name="矩形 23"/>
          <p:cNvSpPr>
            <a:spLocks noChangeArrowheads="1"/>
          </p:cNvSpPr>
          <p:nvPr/>
        </p:nvSpPr>
        <p:spPr bwMode="auto">
          <a:xfrm>
            <a:off x="971600" y="2148086"/>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sp>
        <p:nvSpPr>
          <p:cNvPr id="25" name="TextBox 5"/>
          <p:cNvSpPr txBox="1"/>
          <p:nvPr/>
        </p:nvSpPr>
        <p:spPr>
          <a:xfrm>
            <a:off x="971600" y="3269734"/>
            <a:ext cx="2376264" cy="153888"/>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endPar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endParaRPr>
          </a:p>
        </p:txBody>
      </p:sp>
      <p:sp>
        <p:nvSpPr>
          <p:cNvPr id="26" name="矩形 25"/>
          <p:cNvSpPr>
            <a:spLocks noChangeArrowheads="1"/>
          </p:cNvSpPr>
          <p:nvPr/>
        </p:nvSpPr>
        <p:spPr bwMode="auto">
          <a:xfrm>
            <a:off x="971600" y="3015345"/>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sp>
        <p:nvSpPr>
          <p:cNvPr id="27" name="TextBox 5"/>
          <p:cNvSpPr txBox="1"/>
          <p:nvPr/>
        </p:nvSpPr>
        <p:spPr>
          <a:xfrm>
            <a:off x="971600" y="4145642"/>
            <a:ext cx="2376264" cy="153888"/>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endPar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endParaRPr>
          </a:p>
        </p:txBody>
      </p:sp>
      <p:sp>
        <p:nvSpPr>
          <p:cNvPr id="28" name="矩形 27"/>
          <p:cNvSpPr>
            <a:spLocks noChangeArrowheads="1"/>
          </p:cNvSpPr>
          <p:nvPr/>
        </p:nvSpPr>
        <p:spPr bwMode="auto">
          <a:xfrm>
            <a:off x="971600" y="3891253"/>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grpSp>
        <p:nvGrpSpPr>
          <p:cNvPr id="14" name="组合 28"/>
          <p:cNvGrpSpPr/>
          <p:nvPr/>
        </p:nvGrpSpPr>
        <p:grpSpPr>
          <a:xfrm>
            <a:off x="4906594" y="1028995"/>
            <a:ext cx="3554857" cy="4235591"/>
            <a:chOff x="4906594" y="907910"/>
            <a:chExt cx="3554857" cy="4235591"/>
          </a:xfrm>
        </p:grpSpPr>
        <p:sp>
          <p:nvSpPr>
            <p:cNvPr id="30" name="任意多边形 29"/>
            <p:cNvSpPr/>
            <p:nvPr/>
          </p:nvSpPr>
          <p:spPr>
            <a:xfrm rot="5400000" flipH="1" flipV="1">
              <a:off x="3386725" y="2809761"/>
              <a:ext cx="3853609" cy="813871"/>
            </a:xfrm>
            <a:custGeom>
              <a:avLst/>
              <a:gdLst>
                <a:gd name="connsiteX0" fmla="*/ 3800982 w 3853609"/>
                <a:gd name="connsiteY0" fmla="*/ 726869 h 813871"/>
                <a:gd name="connsiteX1" fmla="*/ 3766607 w 3853609"/>
                <a:gd name="connsiteY1" fmla="*/ 761243 h 813871"/>
                <a:gd name="connsiteX2" fmla="*/ 3732232 w 3853609"/>
                <a:gd name="connsiteY2" fmla="*/ 726869 h 813871"/>
                <a:gd name="connsiteX3" fmla="*/ 3766607 w 3853609"/>
                <a:gd name="connsiteY3" fmla="*/ 692494 h 813871"/>
                <a:gd name="connsiteX4" fmla="*/ 3800982 w 3853609"/>
                <a:gd name="connsiteY4" fmla="*/ 726869 h 813871"/>
                <a:gd name="connsiteX5" fmla="*/ 3853609 w 3853609"/>
                <a:gd name="connsiteY5" fmla="*/ 726869 h 813871"/>
                <a:gd name="connsiteX6" fmla="*/ 3800472 w 3853609"/>
                <a:gd name="connsiteY6" fmla="*/ 646703 h 813871"/>
                <a:gd name="connsiteX7" fmla="*/ 3795889 w 3853609"/>
                <a:gd name="connsiteY7" fmla="*/ 645778 h 813871"/>
                <a:gd name="connsiteX8" fmla="*/ 3795889 w 3853609"/>
                <a:gd name="connsiteY8" fmla="*/ 165919 h 813871"/>
                <a:gd name="connsiteX9" fmla="*/ 3795889 w 3853609"/>
                <a:gd name="connsiteY9" fmla="*/ 104639 h 813871"/>
                <a:gd name="connsiteX10" fmla="*/ 3691249 w 3853609"/>
                <a:gd name="connsiteY10" fmla="*/ 0 h 813871"/>
                <a:gd name="connsiteX11" fmla="*/ 3483144 w 3853609"/>
                <a:gd name="connsiteY11" fmla="*/ 0 h 813871"/>
                <a:gd name="connsiteX12" fmla="*/ 3483144 w 3853609"/>
                <a:gd name="connsiteY12" fmla="*/ 1 h 813871"/>
                <a:gd name="connsiteX13" fmla="*/ 2880000 w 3853609"/>
                <a:gd name="connsiteY13" fmla="*/ 1 h 813871"/>
                <a:gd name="connsiteX14" fmla="*/ 2880000 w 3853609"/>
                <a:gd name="connsiteY14" fmla="*/ 0 h 813871"/>
                <a:gd name="connsiteX15" fmla="*/ 2711810 w 3853609"/>
                <a:gd name="connsiteY15" fmla="*/ 0 h 813871"/>
                <a:gd name="connsiteX16" fmla="*/ 2711810 w 3853609"/>
                <a:gd name="connsiteY16" fmla="*/ 1 h 813871"/>
                <a:gd name="connsiteX17" fmla="*/ 2268707 w 3853609"/>
                <a:gd name="connsiteY17" fmla="*/ 1 h 813871"/>
                <a:gd name="connsiteX18" fmla="*/ 1923678 w 3853609"/>
                <a:gd name="connsiteY18" fmla="*/ 1 h 813871"/>
                <a:gd name="connsiteX19" fmla="*/ 599983 w 3853609"/>
                <a:gd name="connsiteY19" fmla="*/ 1 h 813871"/>
                <a:gd name="connsiteX20" fmla="*/ 0 w 3853609"/>
                <a:gd name="connsiteY20" fmla="*/ 1 h 813871"/>
                <a:gd name="connsiteX21" fmla="*/ 0 w 3853609"/>
                <a:gd name="connsiteY21" fmla="*/ 51853 h 813871"/>
                <a:gd name="connsiteX22" fmla="*/ 1773417 w 3853609"/>
                <a:gd name="connsiteY22" fmla="*/ 51853 h 813871"/>
                <a:gd name="connsiteX23" fmla="*/ 1773417 w 3853609"/>
                <a:gd name="connsiteY23" fmla="*/ 51852 h 813871"/>
                <a:gd name="connsiteX24" fmla="*/ 1923678 w 3853609"/>
                <a:gd name="connsiteY24" fmla="*/ 51852 h 813871"/>
                <a:gd name="connsiteX25" fmla="*/ 1923678 w 3853609"/>
                <a:gd name="connsiteY25" fmla="*/ 51853 h 813871"/>
                <a:gd name="connsiteX26" fmla="*/ 2943507 w 3853609"/>
                <a:gd name="connsiteY26" fmla="*/ 51853 h 813871"/>
                <a:gd name="connsiteX27" fmla="*/ 2943507 w 3853609"/>
                <a:gd name="connsiteY27" fmla="*/ 51852 h 813871"/>
                <a:gd name="connsiteX28" fmla="*/ 3511576 w 3853609"/>
                <a:gd name="connsiteY28" fmla="*/ 51852 h 813871"/>
                <a:gd name="connsiteX29" fmla="*/ 3687239 w 3853609"/>
                <a:gd name="connsiteY29" fmla="*/ 51852 h 813871"/>
                <a:gd name="connsiteX30" fmla="*/ 3743630 w 3853609"/>
                <a:gd name="connsiteY30" fmla="*/ 108243 h 813871"/>
                <a:gd name="connsiteX31" fmla="*/ 3743630 w 3853609"/>
                <a:gd name="connsiteY31" fmla="*/ 202578 h 813871"/>
                <a:gd name="connsiteX32" fmla="*/ 3743276 w 3853609"/>
                <a:gd name="connsiteY32" fmla="*/ 204332 h 813871"/>
                <a:gd name="connsiteX33" fmla="*/ 3743631 w 3853609"/>
                <a:gd name="connsiteY33" fmla="*/ 205188 h 813871"/>
                <a:gd name="connsiteX34" fmla="*/ 3743631 w 3853609"/>
                <a:gd name="connsiteY34" fmla="*/ 644505 h 813871"/>
                <a:gd name="connsiteX35" fmla="*/ 3732741 w 3853609"/>
                <a:gd name="connsiteY35" fmla="*/ 646703 h 813871"/>
                <a:gd name="connsiteX36" fmla="*/ 3679604 w 3853609"/>
                <a:gd name="connsiteY36" fmla="*/ 726869 h 813871"/>
                <a:gd name="connsiteX37" fmla="*/ 3766607 w 3853609"/>
                <a:gd name="connsiteY37" fmla="*/ 813871 h 813871"/>
                <a:gd name="connsiteX38" fmla="*/ 3853609 w 3853609"/>
                <a:gd name="connsiteY38" fmla="*/ 726869 h 813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53609" h="813871">
                  <a:moveTo>
                    <a:pt x="3800982" y="726869"/>
                  </a:moveTo>
                  <a:cubicBezTo>
                    <a:pt x="3800982" y="745853"/>
                    <a:pt x="3785591" y="761243"/>
                    <a:pt x="3766607" y="761243"/>
                  </a:cubicBezTo>
                  <a:cubicBezTo>
                    <a:pt x="3747622" y="761243"/>
                    <a:pt x="3732232" y="745853"/>
                    <a:pt x="3732232" y="726869"/>
                  </a:cubicBezTo>
                  <a:cubicBezTo>
                    <a:pt x="3732232" y="707884"/>
                    <a:pt x="3747622" y="692494"/>
                    <a:pt x="3766607" y="692494"/>
                  </a:cubicBezTo>
                  <a:cubicBezTo>
                    <a:pt x="3785591" y="692494"/>
                    <a:pt x="3800982" y="707884"/>
                    <a:pt x="3800982" y="726869"/>
                  </a:cubicBezTo>
                  <a:close/>
                  <a:moveTo>
                    <a:pt x="3853609" y="726869"/>
                  </a:moveTo>
                  <a:cubicBezTo>
                    <a:pt x="3853609" y="690831"/>
                    <a:pt x="3831698" y="659911"/>
                    <a:pt x="3800472" y="646703"/>
                  </a:cubicBezTo>
                  <a:lnTo>
                    <a:pt x="3795889" y="645778"/>
                  </a:lnTo>
                  <a:lnTo>
                    <a:pt x="3795889" y="165919"/>
                  </a:lnTo>
                  <a:lnTo>
                    <a:pt x="3795889" y="104639"/>
                  </a:lnTo>
                  <a:cubicBezTo>
                    <a:pt x="3795889" y="46849"/>
                    <a:pt x="3749040" y="0"/>
                    <a:pt x="3691249" y="0"/>
                  </a:cubicBezTo>
                  <a:lnTo>
                    <a:pt x="3483144" y="0"/>
                  </a:lnTo>
                  <a:lnTo>
                    <a:pt x="3483144" y="1"/>
                  </a:lnTo>
                  <a:lnTo>
                    <a:pt x="2880000" y="1"/>
                  </a:lnTo>
                  <a:lnTo>
                    <a:pt x="2880000" y="0"/>
                  </a:lnTo>
                  <a:lnTo>
                    <a:pt x="2711810" y="0"/>
                  </a:lnTo>
                  <a:lnTo>
                    <a:pt x="2711810" y="1"/>
                  </a:lnTo>
                  <a:lnTo>
                    <a:pt x="2268707" y="1"/>
                  </a:lnTo>
                  <a:lnTo>
                    <a:pt x="1923678" y="1"/>
                  </a:lnTo>
                  <a:lnTo>
                    <a:pt x="599983" y="1"/>
                  </a:lnTo>
                  <a:lnTo>
                    <a:pt x="0" y="1"/>
                  </a:lnTo>
                  <a:lnTo>
                    <a:pt x="0" y="51853"/>
                  </a:lnTo>
                  <a:lnTo>
                    <a:pt x="1773417" y="51853"/>
                  </a:lnTo>
                  <a:lnTo>
                    <a:pt x="1773417" y="51852"/>
                  </a:lnTo>
                  <a:lnTo>
                    <a:pt x="1923678" y="51852"/>
                  </a:lnTo>
                  <a:lnTo>
                    <a:pt x="1923678" y="51853"/>
                  </a:lnTo>
                  <a:lnTo>
                    <a:pt x="2943507" y="51853"/>
                  </a:lnTo>
                  <a:lnTo>
                    <a:pt x="2943507" y="51852"/>
                  </a:lnTo>
                  <a:lnTo>
                    <a:pt x="3511576" y="51852"/>
                  </a:lnTo>
                  <a:lnTo>
                    <a:pt x="3687239" y="51852"/>
                  </a:lnTo>
                  <a:cubicBezTo>
                    <a:pt x="3718383" y="51852"/>
                    <a:pt x="3743630" y="77099"/>
                    <a:pt x="3743630" y="108243"/>
                  </a:cubicBezTo>
                  <a:lnTo>
                    <a:pt x="3743630" y="202578"/>
                  </a:lnTo>
                  <a:lnTo>
                    <a:pt x="3743276" y="204332"/>
                  </a:lnTo>
                  <a:lnTo>
                    <a:pt x="3743631" y="205188"/>
                  </a:lnTo>
                  <a:lnTo>
                    <a:pt x="3743631" y="644505"/>
                  </a:lnTo>
                  <a:lnTo>
                    <a:pt x="3732741" y="646703"/>
                  </a:lnTo>
                  <a:cubicBezTo>
                    <a:pt x="3701515" y="659911"/>
                    <a:pt x="3679604" y="690831"/>
                    <a:pt x="3679604" y="726869"/>
                  </a:cubicBezTo>
                  <a:cubicBezTo>
                    <a:pt x="3679604" y="774919"/>
                    <a:pt x="3718556" y="813871"/>
                    <a:pt x="3766607" y="813871"/>
                  </a:cubicBezTo>
                  <a:cubicBezTo>
                    <a:pt x="3814657" y="813871"/>
                    <a:pt x="3853609" y="774919"/>
                    <a:pt x="3853609" y="726869"/>
                  </a:cubicBezTo>
                  <a:close/>
                </a:path>
              </a:pathLst>
            </a:custGeom>
            <a:solidFill>
              <a:schemeClr val="accent3"/>
            </a:solidFill>
            <a:ln w="25400" cap="flat" cmpd="sng" algn="ctr">
              <a:noFill/>
              <a:prstDash val="solid"/>
            </a:ln>
            <a:effectLst>
              <a:innerShdw blurRad="38100" dist="12700" dir="27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17" name="组合 30"/>
            <p:cNvGrpSpPr/>
            <p:nvPr/>
          </p:nvGrpSpPr>
          <p:grpSpPr>
            <a:xfrm>
              <a:off x="5735286" y="907910"/>
              <a:ext cx="2136766" cy="531148"/>
              <a:chOff x="5735286" y="907910"/>
              <a:chExt cx="2136766" cy="531148"/>
            </a:xfrm>
          </p:grpSpPr>
          <p:sp>
            <p:nvSpPr>
              <p:cNvPr id="33" name="圆角矩形 32"/>
              <p:cNvSpPr/>
              <p:nvPr/>
            </p:nvSpPr>
            <p:spPr>
              <a:xfrm>
                <a:off x="5735286" y="907910"/>
                <a:ext cx="2136766" cy="531148"/>
              </a:xfrm>
              <a:prstGeom prst="roundRect">
                <a:avLst>
                  <a:gd name="adj" fmla="val 50000"/>
                </a:avLst>
              </a:prstGeom>
              <a:gradFill>
                <a:gsLst>
                  <a:gs pos="0">
                    <a:schemeClr val="accent3">
                      <a:lumMod val="75000"/>
                    </a:schemeClr>
                  </a:gs>
                  <a:gs pos="100000">
                    <a:schemeClr val="accent3"/>
                  </a:gs>
                </a:gsLst>
                <a:lin ang="5400000" scaled="0"/>
              </a:gradFill>
              <a:ln w="25400" cap="flat" cmpd="sng" algn="ctr">
                <a:gradFill flip="none" rotWithShape="1">
                  <a:gsLst>
                    <a:gs pos="0">
                      <a:schemeClr val="accent3"/>
                    </a:gs>
                    <a:gs pos="100000">
                      <a:schemeClr val="accent3">
                        <a:lumMod val="75000"/>
                      </a:schemeClr>
                    </a:gs>
                  </a:gsLst>
                  <a:lin ang="18900000" scaled="1"/>
                  <a:tileRect/>
                </a:gradFill>
                <a:prstDash val="solid"/>
              </a:ln>
              <a:effectLst>
                <a:outerShdw blurRad="228600" dist="228600" dir="5400000" algn="tr" rotWithShape="0">
                  <a:prstClr val="black">
                    <a:alpha val="30000"/>
                  </a:prstClr>
                </a:outerShdw>
              </a:effectLst>
            </p:spPr>
            <p:txBody>
              <a:bodyPr wrap="square" rtlCol="0" anchor="ctr">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34" name="矩形 33"/>
              <p:cNvSpPr>
                <a:spLocks noChangeArrowheads="1"/>
              </p:cNvSpPr>
              <p:nvPr/>
            </p:nvSpPr>
            <p:spPr bwMode="auto">
              <a:xfrm>
                <a:off x="5893496" y="1015016"/>
                <a:ext cx="1434230" cy="31830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base" latinLnBrk="0" hangingPunct="1">
                  <a:lnSpc>
                    <a:spcPct val="100000"/>
                  </a:lnSpc>
                  <a:spcBef>
                    <a:spcPct val="0"/>
                  </a:spcBef>
                  <a:spcAft>
                    <a:spcPct val="0"/>
                  </a:spcAft>
                  <a:buClrTx/>
                  <a:buSzTx/>
                  <a:buFontTx/>
                  <a:buNone/>
                  <a:defRPr/>
                </a:pPr>
                <a:r>
                  <a:rPr lang="zh-CN" altLang="en-US" sz="2200" b="1" kern="0" cap="all" dirty="0" smtClean="0">
                    <a:solidFill>
                      <a:schemeClr val="bg1"/>
                    </a:solidFill>
                    <a:latin typeface="微软雅黑" panose="020B0503020204020204" charset="-122"/>
                    <a:ea typeface="微软雅黑" panose="020B0503020204020204" charset="-122"/>
                  </a:rPr>
                  <a:t>退费信息单</a:t>
                </a:r>
                <a:endParaRPr kumimoji="0" lang="en-US" altLang="zh-CN"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endParaRPr>
              </a:p>
            </p:txBody>
          </p:sp>
          <p:sp>
            <p:nvSpPr>
              <p:cNvPr id="35" name="Freeform 435"/>
              <p:cNvSpPr/>
              <p:nvPr/>
            </p:nvSpPr>
            <p:spPr bwMode="auto">
              <a:xfrm>
                <a:off x="7469514" y="1038349"/>
                <a:ext cx="262438" cy="270272"/>
              </a:xfrm>
              <a:custGeom>
                <a:avLst/>
                <a:gdLst>
                  <a:gd name="T0" fmla="*/ 1515 w 2188"/>
                  <a:gd name="T1" fmla="*/ 1131 h 2543"/>
                  <a:gd name="T2" fmla="*/ 1593 w 2188"/>
                  <a:gd name="T3" fmla="*/ 1055 h 2543"/>
                  <a:gd name="T4" fmla="*/ 1657 w 2188"/>
                  <a:gd name="T5" fmla="*/ 969 h 2543"/>
                  <a:gd name="T6" fmla="*/ 1705 w 2188"/>
                  <a:gd name="T7" fmla="*/ 874 h 2543"/>
                  <a:gd name="T8" fmla="*/ 1734 w 2188"/>
                  <a:gd name="T9" fmla="*/ 769 h 2543"/>
                  <a:gd name="T10" fmla="*/ 1745 w 2188"/>
                  <a:gd name="T11" fmla="*/ 655 h 2543"/>
                  <a:gd name="T12" fmla="*/ 1742 w 2188"/>
                  <a:gd name="T13" fmla="*/ 588 h 2543"/>
                  <a:gd name="T14" fmla="*/ 1724 w 2188"/>
                  <a:gd name="T15" fmla="*/ 492 h 2543"/>
                  <a:gd name="T16" fmla="*/ 1694 w 2188"/>
                  <a:gd name="T17" fmla="*/ 400 h 2543"/>
                  <a:gd name="T18" fmla="*/ 1651 w 2188"/>
                  <a:gd name="T19" fmla="*/ 315 h 2543"/>
                  <a:gd name="T20" fmla="*/ 1596 w 2188"/>
                  <a:gd name="T21" fmla="*/ 239 h 2543"/>
                  <a:gd name="T22" fmla="*/ 1531 w 2188"/>
                  <a:gd name="T23" fmla="*/ 171 h 2543"/>
                  <a:gd name="T24" fmla="*/ 1458 w 2188"/>
                  <a:gd name="T25" fmla="*/ 112 h 2543"/>
                  <a:gd name="T26" fmla="*/ 1376 w 2188"/>
                  <a:gd name="T27" fmla="*/ 65 h 2543"/>
                  <a:gd name="T28" fmla="*/ 1287 w 2188"/>
                  <a:gd name="T29" fmla="*/ 30 h 2543"/>
                  <a:gd name="T30" fmla="*/ 1193 w 2188"/>
                  <a:gd name="T31" fmla="*/ 8 h 2543"/>
                  <a:gd name="T32" fmla="*/ 1093 w 2188"/>
                  <a:gd name="T33" fmla="*/ 0 h 2543"/>
                  <a:gd name="T34" fmla="*/ 1027 w 2188"/>
                  <a:gd name="T35" fmla="*/ 4 h 2543"/>
                  <a:gd name="T36" fmla="*/ 932 w 2188"/>
                  <a:gd name="T37" fmla="*/ 20 h 2543"/>
                  <a:gd name="T38" fmla="*/ 841 w 2188"/>
                  <a:gd name="T39" fmla="*/ 50 h 2543"/>
                  <a:gd name="T40" fmla="*/ 756 w 2188"/>
                  <a:gd name="T41" fmla="*/ 93 h 2543"/>
                  <a:gd name="T42" fmla="*/ 680 w 2188"/>
                  <a:gd name="T43" fmla="*/ 147 h 2543"/>
                  <a:gd name="T44" fmla="*/ 612 w 2188"/>
                  <a:gd name="T45" fmla="*/ 211 h 2543"/>
                  <a:gd name="T46" fmla="*/ 554 w 2188"/>
                  <a:gd name="T47" fmla="*/ 283 h 2543"/>
                  <a:gd name="T48" fmla="*/ 507 w 2188"/>
                  <a:gd name="T49" fmla="*/ 365 h 2543"/>
                  <a:gd name="T50" fmla="*/ 472 w 2188"/>
                  <a:gd name="T51" fmla="*/ 454 h 2543"/>
                  <a:gd name="T52" fmla="*/ 450 w 2188"/>
                  <a:gd name="T53" fmla="*/ 547 h 2543"/>
                  <a:gd name="T54" fmla="*/ 443 w 2188"/>
                  <a:gd name="T55" fmla="*/ 646 h 2543"/>
                  <a:gd name="T56" fmla="*/ 447 w 2188"/>
                  <a:gd name="T57" fmla="*/ 725 h 2543"/>
                  <a:gd name="T58" fmla="*/ 471 w 2188"/>
                  <a:gd name="T59" fmla="*/ 834 h 2543"/>
                  <a:gd name="T60" fmla="*/ 513 w 2188"/>
                  <a:gd name="T61" fmla="*/ 935 h 2543"/>
                  <a:gd name="T62" fmla="*/ 572 w 2188"/>
                  <a:gd name="T63" fmla="*/ 1027 h 2543"/>
                  <a:gd name="T64" fmla="*/ 645 w 2188"/>
                  <a:gd name="T65" fmla="*/ 1107 h 2543"/>
                  <a:gd name="T66" fmla="*/ 702 w 2188"/>
                  <a:gd name="T67" fmla="*/ 1155 h 2543"/>
                  <a:gd name="T68" fmla="*/ 589 w 2188"/>
                  <a:gd name="T69" fmla="*/ 1226 h 2543"/>
                  <a:gd name="T70" fmla="*/ 484 w 2188"/>
                  <a:gd name="T71" fmla="*/ 1316 h 2543"/>
                  <a:gd name="T72" fmla="*/ 387 w 2188"/>
                  <a:gd name="T73" fmla="*/ 1421 h 2543"/>
                  <a:gd name="T74" fmla="*/ 299 w 2188"/>
                  <a:gd name="T75" fmla="*/ 1542 h 2543"/>
                  <a:gd name="T76" fmla="*/ 220 w 2188"/>
                  <a:gd name="T77" fmla="*/ 1673 h 2543"/>
                  <a:gd name="T78" fmla="*/ 152 w 2188"/>
                  <a:gd name="T79" fmla="*/ 1815 h 2543"/>
                  <a:gd name="T80" fmla="*/ 96 w 2188"/>
                  <a:gd name="T81" fmla="*/ 1964 h 2543"/>
                  <a:gd name="T82" fmla="*/ 51 w 2188"/>
                  <a:gd name="T83" fmla="*/ 2119 h 2543"/>
                  <a:gd name="T84" fmla="*/ 20 w 2188"/>
                  <a:gd name="T85" fmla="*/ 2277 h 2543"/>
                  <a:gd name="T86" fmla="*/ 3 w 2188"/>
                  <a:gd name="T87" fmla="*/ 2437 h 2543"/>
                  <a:gd name="T88" fmla="*/ 2188 w 2188"/>
                  <a:gd name="T89" fmla="*/ 2543 h 2543"/>
                  <a:gd name="T90" fmla="*/ 2185 w 2188"/>
                  <a:gd name="T91" fmla="*/ 2437 h 2543"/>
                  <a:gd name="T92" fmla="*/ 2167 w 2188"/>
                  <a:gd name="T93" fmla="*/ 2277 h 2543"/>
                  <a:gd name="T94" fmla="*/ 2135 w 2188"/>
                  <a:gd name="T95" fmla="*/ 2118 h 2543"/>
                  <a:gd name="T96" fmla="*/ 2091 w 2188"/>
                  <a:gd name="T97" fmla="*/ 1964 h 2543"/>
                  <a:gd name="T98" fmla="*/ 2034 w 2188"/>
                  <a:gd name="T99" fmla="*/ 1814 h 2543"/>
                  <a:gd name="T100" fmla="*/ 1967 w 2188"/>
                  <a:gd name="T101" fmla="*/ 1673 h 2543"/>
                  <a:gd name="T102" fmla="*/ 1888 w 2188"/>
                  <a:gd name="T103" fmla="*/ 1541 h 2543"/>
                  <a:gd name="T104" fmla="*/ 1800 w 2188"/>
                  <a:gd name="T105" fmla="*/ 1421 h 2543"/>
                  <a:gd name="T106" fmla="*/ 1704 w 2188"/>
                  <a:gd name="T107" fmla="*/ 1315 h 2543"/>
                  <a:gd name="T108" fmla="*/ 1598 w 2188"/>
                  <a:gd name="T109" fmla="*/ 1225 h 2543"/>
                  <a:gd name="T110" fmla="*/ 1486 w 2188"/>
                  <a:gd name="T111" fmla="*/ 115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88" h="2543">
                    <a:moveTo>
                      <a:pt x="1486" y="1154"/>
                    </a:moveTo>
                    <a:lnTo>
                      <a:pt x="1486" y="1154"/>
                    </a:lnTo>
                    <a:lnTo>
                      <a:pt x="1515" y="1131"/>
                    </a:lnTo>
                    <a:lnTo>
                      <a:pt x="1543" y="1106"/>
                    </a:lnTo>
                    <a:lnTo>
                      <a:pt x="1569" y="1082"/>
                    </a:lnTo>
                    <a:lnTo>
                      <a:pt x="1593" y="1055"/>
                    </a:lnTo>
                    <a:lnTo>
                      <a:pt x="1616" y="1028"/>
                    </a:lnTo>
                    <a:lnTo>
                      <a:pt x="1638" y="999"/>
                    </a:lnTo>
                    <a:lnTo>
                      <a:pt x="1657" y="969"/>
                    </a:lnTo>
                    <a:lnTo>
                      <a:pt x="1675" y="939"/>
                    </a:lnTo>
                    <a:lnTo>
                      <a:pt x="1690" y="907"/>
                    </a:lnTo>
                    <a:lnTo>
                      <a:pt x="1705" y="874"/>
                    </a:lnTo>
                    <a:lnTo>
                      <a:pt x="1717" y="840"/>
                    </a:lnTo>
                    <a:lnTo>
                      <a:pt x="1726" y="805"/>
                    </a:lnTo>
                    <a:lnTo>
                      <a:pt x="1734" y="769"/>
                    </a:lnTo>
                    <a:lnTo>
                      <a:pt x="1741" y="732"/>
                    </a:lnTo>
                    <a:lnTo>
                      <a:pt x="1744" y="694"/>
                    </a:lnTo>
                    <a:lnTo>
                      <a:pt x="1745" y="655"/>
                    </a:lnTo>
                    <a:lnTo>
                      <a:pt x="1745" y="655"/>
                    </a:lnTo>
                    <a:lnTo>
                      <a:pt x="1744" y="621"/>
                    </a:lnTo>
                    <a:lnTo>
                      <a:pt x="1742" y="588"/>
                    </a:lnTo>
                    <a:lnTo>
                      <a:pt x="1738" y="555"/>
                    </a:lnTo>
                    <a:lnTo>
                      <a:pt x="1731" y="523"/>
                    </a:lnTo>
                    <a:lnTo>
                      <a:pt x="1724" y="492"/>
                    </a:lnTo>
                    <a:lnTo>
                      <a:pt x="1716" y="461"/>
                    </a:lnTo>
                    <a:lnTo>
                      <a:pt x="1706" y="430"/>
                    </a:lnTo>
                    <a:lnTo>
                      <a:pt x="1694" y="400"/>
                    </a:lnTo>
                    <a:lnTo>
                      <a:pt x="1681" y="371"/>
                    </a:lnTo>
                    <a:lnTo>
                      <a:pt x="1666" y="343"/>
                    </a:lnTo>
                    <a:lnTo>
                      <a:pt x="1651" y="315"/>
                    </a:lnTo>
                    <a:lnTo>
                      <a:pt x="1633" y="290"/>
                    </a:lnTo>
                    <a:lnTo>
                      <a:pt x="1616" y="264"/>
                    </a:lnTo>
                    <a:lnTo>
                      <a:pt x="1596" y="239"/>
                    </a:lnTo>
                    <a:lnTo>
                      <a:pt x="1576" y="215"/>
                    </a:lnTo>
                    <a:lnTo>
                      <a:pt x="1554" y="193"/>
                    </a:lnTo>
                    <a:lnTo>
                      <a:pt x="1531" y="171"/>
                    </a:lnTo>
                    <a:lnTo>
                      <a:pt x="1508" y="150"/>
                    </a:lnTo>
                    <a:lnTo>
                      <a:pt x="1483" y="131"/>
                    </a:lnTo>
                    <a:lnTo>
                      <a:pt x="1458" y="112"/>
                    </a:lnTo>
                    <a:lnTo>
                      <a:pt x="1431" y="96"/>
                    </a:lnTo>
                    <a:lnTo>
                      <a:pt x="1405" y="79"/>
                    </a:lnTo>
                    <a:lnTo>
                      <a:pt x="1376" y="65"/>
                    </a:lnTo>
                    <a:lnTo>
                      <a:pt x="1347" y="51"/>
                    </a:lnTo>
                    <a:lnTo>
                      <a:pt x="1318" y="40"/>
                    </a:lnTo>
                    <a:lnTo>
                      <a:pt x="1287" y="30"/>
                    </a:lnTo>
                    <a:lnTo>
                      <a:pt x="1256" y="20"/>
                    </a:lnTo>
                    <a:lnTo>
                      <a:pt x="1225" y="13"/>
                    </a:lnTo>
                    <a:lnTo>
                      <a:pt x="1193" y="8"/>
                    </a:lnTo>
                    <a:lnTo>
                      <a:pt x="1160" y="4"/>
                    </a:lnTo>
                    <a:lnTo>
                      <a:pt x="1127" y="1"/>
                    </a:lnTo>
                    <a:lnTo>
                      <a:pt x="1093" y="0"/>
                    </a:lnTo>
                    <a:lnTo>
                      <a:pt x="1093" y="0"/>
                    </a:lnTo>
                    <a:lnTo>
                      <a:pt x="1060" y="1"/>
                    </a:lnTo>
                    <a:lnTo>
                      <a:pt x="1027" y="4"/>
                    </a:lnTo>
                    <a:lnTo>
                      <a:pt x="994" y="8"/>
                    </a:lnTo>
                    <a:lnTo>
                      <a:pt x="962" y="13"/>
                    </a:lnTo>
                    <a:lnTo>
                      <a:pt x="932" y="20"/>
                    </a:lnTo>
                    <a:lnTo>
                      <a:pt x="901" y="29"/>
                    </a:lnTo>
                    <a:lnTo>
                      <a:pt x="870" y="39"/>
                    </a:lnTo>
                    <a:lnTo>
                      <a:pt x="841" y="50"/>
                    </a:lnTo>
                    <a:lnTo>
                      <a:pt x="812" y="64"/>
                    </a:lnTo>
                    <a:lnTo>
                      <a:pt x="783" y="77"/>
                    </a:lnTo>
                    <a:lnTo>
                      <a:pt x="756" y="93"/>
                    </a:lnTo>
                    <a:lnTo>
                      <a:pt x="730" y="110"/>
                    </a:lnTo>
                    <a:lnTo>
                      <a:pt x="704" y="128"/>
                    </a:lnTo>
                    <a:lnTo>
                      <a:pt x="680" y="147"/>
                    </a:lnTo>
                    <a:lnTo>
                      <a:pt x="656" y="167"/>
                    </a:lnTo>
                    <a:lnTo>
                      <a:pt x="634" y="188"/>
                    </a:lnTo>
                    <a:lnTo>
                      <a:pt x="612" y="211"/>
                    </a:lnTo>
                    <a:lnTo>
                      <a:pt x="591" y="234"/>
                    </a:lnTo>
                    <a:lnTo>
                      <a:pt x="572" y="259"/>
                    </a:lnTo>
                    <a:lnTo>
                      <a:pt x="554" y="283"/>
                    </a:lnTo>
                    <a:lnTo>
                      <a:pt x="537" y="310"/>
                    </a:lnTo>
                    <a:lnTo>
                      <a:pt x="521" y="337"/>
                    </a:lnTo>
                    <a:lnTo>
                      <a:pt x="507" y="365"/>
                    </a:lnTo>
                    <a:lnTo>
                      <a:pt x="493" y="394"/>
                    </a:lnTo>
                    <a:lnTo>
                      <a:pt x="482" y="423"/>
                    </a:lnTo>
                    <a:lnTo>
                      <a:pt x="472" y="454"/>
                    </a:lnTo>
                    <a:lnTo>
                      <a:pt x="464" y="485"/>
                    </a:lnTo>
                    <a:lnTo>
                      <a:pt x="456" y="515"/>
                    </a:lnTo>
                    <a:lnTo>
                      <a:pt x="450" y="547"/>
                    </a:lnTo>
                    <a:lnTo>
                      <a:pt x="446" y="580"/>
                    </a:lnTo>
                    <a:lnTo>
                      <a:pt x="444" y="613"/>
                    </a:lnTo>
                    <a:lnTo>
                      <a:pt x="443" y="646"/>
                    </a:lnTo>
                    <a:lnTo>
                      <a:pt x="443" y="646"/>
                    </a:lnTo>
                    <a:lnTo>
                      <a:pt x="444" y="686"/>
                    </a:lnTo>
                    <a:lnTo>
                      <a:pt x="447" y="725"/>
                    </a:lnTo>
                    <a:lnTo>
                      <a:pt x="453" y="762"/>
                    </a:lnTo>
                    <a:lnTo>
                      <a:pt x="462" y="799"/>
                    </a:lnTo>
                    <a:lnTo>
                      <a:pt x="471" y="834"/>
                    </a:lnTo>
                    <a:lnTo>
                      <a:pt x="483" y="869"/>
                    </a:lnTo>
                    <a:lnTo>
                      <a:pt x="498" y="903"/>
                    </a:lnTo>
                    <a:lnTo>
                      <a:pt x="513" y="935"/>
                    </a:lnTo>
                    <a:lnTo>
                      <a:pt x="531" y="967"/>
                    </a:lnTo>
                    <a:lnTo>
                      <a:pt x="550" y="998"/>
                    </a:lnTo>
                    <a:lnTo>
                      <a:pt x="572" y="1027"/>
                    </a:lnTo>
                    <a:lnTo>
                      <a:pt x="594" y="1055"/>
                    </a:lnTo>
                    <a:lnTo>
                      <a:pt x="619" y="1082"/>
                    </a:lnTo>
                    <a:lnTo>
                      <a:pt x="645" y="1107"/>
                    </a:lnTo>
                    <a:lnTo>
                      <a:pt x="673" y="1132"/>
                    </a:lnTo>
                    <a:lnTo>
                      <a:pt x="702" y="1155"/>
                    </a:lnTo>
                    <a:lnTo>
                      <a:pt x="702" y="1155"/>
                    </a:lnTo>
                    <a:lnTo>
                      <a:pt x="664" y="1177"/>
                    </a:lnTo>
                    <a:lnTo>
                      <a:pt x="625" y="1200"/>
                    </a:lnTo>
                    <a:lnTo>
                      <a:pt x="589" y="1226"/>
                    </a:lnTo>
                    <a:lnTo>
                      <a:pt x="553" y="1254"/>
                    </a:lnTo>
                    <a:lnTo>
                      <a:pt x="518" y="1284"/>
                    </a:lnTo>
                    <a:lnTo>
                      <a:pt x="484" y="1316"/>
                    </a:lnTo>
                    <a:lnTo>
                      <a:pt x="451" y="1349"/>
                    </a:lnTo>
                    <a:lnTo>
                      <a:pt x="418" y="1385"/>
                    </a:lnTo>
                    <a:lnTo>
                      <a:pt x="387" y="1421"/>
                    </a:lnTo>
                    <a:lnTo>
                      <a:pt x="356" y="1460"/>
                    </a:lnTo>
                    <a:lnTo>
                      <a:pt x="328" y="1499"/>
                    </a:lnTo>
                    <a:lnTo>
                      <a:pt x="299" y="1542"/>
                    </a:lnTo>
                    <a:lnTo>
                      <a:pt x="272" y="1584"/>
                    </a:lnTo>
                    <a:lnTo>
                      <a:pt x="246" y="1628"/>
                    </a:lnTo>
                    <a:lnTo>
                      <a:pt x="220" y="1673"/>
                    </a:lnTo>
                    <a:lnTo>
                      <a:pt x="197" y="1719"/>
                    </a:lnTo>
                    <a:lnTo>
                      <a:pt x="174" y="1767"/>
                    </a:lnTo>
                    <a:lnTo>
                      <a:pt x="152" y="1815"/>
                    </a:lnTo>
                    <a:lnTo>
                      <a:pt x="133" y="1864"/>
                    </a:lnTo>
                    <a:lnTo>
                      <a:pt x="113" y="1913"/>
                    </a:lnTo>
                    <a:lnTo>
                      <a:pt x="96" y="1964"/>
                    </a:lnTo>
                    <a:lnTo>
                      <a:pt x="80" y="2015"/>
                    </a:lnTo>
                    <a:lnTo>
                      <a:pt x="65" y="2067"/>
                    </a:lnTo>
                    <a:lnTo>
                      <a:pt x="51" y="2119"/>
                    </a:lnTo>
                    <a:lnTo>
                      <a:pt x="40" y="2172"/>
                    </a:lnTo>
                    <a:lnTo>
                      <a:pt x="30" y="2225"/>
                    </a:lnTo>
                    <a:lnTo>
                      <a:pt x="20" y="2277"/>
                    </a:lnTo>
                    <a:lnTo>
                      <a:pt x="13" y="2331"/>
                    </a:lnTo>
                    <a:lnTo>
                      <a:pt x="7" y="2384"/>
                    </a:lnTo>
                    <a:lnTo>
                      <a:pt x="3" y="2437"/>
                    </a:lnTo>
                    <a:lnTo>
                      <a:pt x="1" y="2491"/>
                    </a:lnTo>
                    <a:lnTo>
                      <a:pt x="0" y="2543"/>
                    </a:lnTo>
                    <a:lnTo>
                      <a:pt x="2188" y="2543"/>
                    </a:lnTo>
                    <a:lnTo>
                      <a:pt x="2188" y="2543"/>
                    </a:lnTo>
                    <a:lnTo>
                      <a:pt x="2187" y="2491"/>
                    </a:lnTo>
                    <a:lnTo>
                      <a:pt x="2185" y="2437"/>
                    </a:lnTo>
                    <a:lnTo>
                      <a:pt x="2180" y="2384"/>
                    </a:lnTo>
                    <a:lnTo>
                      <a:pt x="2175" y="2331"/>
                    </a:lnTo>
                    <a:lnTo>
                      <a:pt x="2167" y="2277"/>
                    </a:lnTo>
                    <a:lnTo>
                      <a:pt x="2158" y="2225"/>
                    </a:lnTo>
                    <a:lnTo>
                      <a:pt x="2148" y="2171"/>
                    </a:lnTo>
                    <a:lnTo>
                      <a:pt x="2135" y="2118"/>
                    </a:lnTo>
                    <a:lnTo>
                      <a:pt x="2122" y="2067"/>
                    </a:lnTo>
                    <a:lnTo>
                      <a:pt x="2108" y="2015"/>
                    </a:lnTo>
                    <a:lnTo>
                      <a:pt x="2091" y="1964"/>
                    </a:lnTo>
                    <a:lnTo>
                      <a:pt x="2074" y="1913"/>
                    </a:lnTo>
                    <a:lnTo>
                      <a:pt x="2055" y="1864"/>
                    </a:lnTo>
                    <a:lnTo>
                      <a:pt x="2034" y="1814"/>
                    </a:lnTo>
                    <a:lnTo>
                      <a:pt x="2014" y="1766"/>
                    </a:lnTo>
                    <a:lnTo>
                      <a:pt x="1991" y="1719"/>
                    </a:lnTo>
                    <a:lnTo>
                      <a:pt x="1967" y="1673"/>
                    </a:lnTo>
                    <a:lnTo>
                      <a:pt x="1942" y="1627"/>
                    </a:lnTo>
                    <a:lnTo>
                      <a:pt x="1916" y="1583"/>
                    </a:lnTo>
                    <a:lnTo>
                      <a:pt x="1888" y="1541"/>
                    </a:lnTo>
                    <a:lnTo>
                      <a:pt x="1860" y="1499"/>
                    </a:lnTo>
                    <a:lnTo>
                      <a:pt x="1830" y="1459"/>
                    </a:lnTo>
                    <a:lnTo>
                      <a:pt x="1800" y="1421"/>
                    </a:lnTo>
                    <a:lnTo>
                      <a:pt x="1769" y="1384"/>
                    </a:lnTo>
                    <a:lnTo>
                      <a:pt x="1737" y="1348"/>
                    </a:lnTo>
                    <a:lnTo>
                      <a:pt x="1704" y="1315"/>
                    </a:lnTo>
                    <a:lnTo>
                      <a:pt x="1670" y="1283"/>
                    </a:lnTo>
                    <a:lnTo>
                      <a:pt x="1635" y="1253"/>
                    </a:lnTo>
                    <a:lnTo>
                      <a:pt x="1598" y="1225"/>
                    </a:lnTo>
                    <a:lnTo>
                      <a:pt x="1561" y="1199"/>
                    </a:lnTo>
                    <a:lnTo>
                      <a:pt x="1524" y="1176"/>
                    </a:lnTo>
                    <a:lnTo>
                      <a:pt x="1486" y="1154"/>
                    </a:lnTo>
                    <a:lnTo>
                      <a:pt x="1486" y="1154"/>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32" name="圆角矩形 16"/>
            <p:cNvSpPr/>
            <p:nvPr/>
          </p:nvSpPr>
          <p:spPr>
            <a:xfrm flipH="1">
              <a:off x="5336929" y="1372513"/>
              <a:ext cx="3124522" cy="3457798"/>
            </a:xfrm>
            <a:custGeom>
              <a:avLst/>
              <a:gdLst>
                <a:gd name="connsiteX0" fmla="*/ 0 w 3456384"/>
                <a:gd name="connsiteY0" fmla="*/ 195078 h 3456384"/>
                <a:gd name="connsiteX1" fmla="*/ 195078 w 3456384"/>
                <a:gd name="connsiteY1" fmla="*/ 0 h 3456384"/>
                <a:gd name="connsiteX2" fmla="*/ 3261306 w 3456384"/>
                <a:gd name="connsiteY2" fmla="*/ 0 h 3456384"/>
                <a:gd name="connsiteX3" fmla="*/ 3456384 w 3456384"/>
                <a:gd name="connsiteY3" fmla="*/ 195078 h 3456384"/>
                <a:gd name="connsiteX4" fmla="*/ 3456384 w 3456384"/>
                <a:gd name="connsiteY4" fmla="*/ 3261306 h 3456384"/>
                <a:gd name="connsiteX5" fmla="*/ 3261306 w 3456384"/>
                <a:gd name="connsiteY5" fmla="*/ 3456384 h 3456384"/>
                <a:gd name="connsiteX6" fmla="*/ 195078 w 3456384"/>
                <a:gd name="connsiteY6" fmla="*/ 3456384 h 3456384"/>
                <a:gd name="connsiteX7" fmla="*/ 0 w 3456384"/>
                <a:gd name="connsiteY7" fmla="*/ 3261306 h 3456384"/>
                <a:gd name="connsiteX8" fmla="*/ 0 w 3456384"/>
                <a:gd name="connsiteY8" fmla="*/ 195078 h 3456384"/>
                <a:gd name="connsiteX0-1" fmla="*/ 3456384 w 3547824"/>
                <a:gd name="connsiteY0-2" fmla="*/ 195078 h 3456384"/>
                <a:gd name="connsiteX1-3" fmla="*/ 3456384 w 3547824"/>
                <a:gd name="connsiteY1-4" fmla="*/ 3261306 h 3456384"/>
                <a:gd name="connsiteX2-5" fmla="*/ 3261306 w 3547824"/>
                <a:gd name="connsiteY2-6" fmla="*/ 3456384 h 3456384"/>
                <a:gd name="connsiteX3-7" fmla="*/ 195078 w 3547824"/>
                <a:gd name="connsiteY3-8" fmla="*/ 3456384 h 3456384"/>
                <a:gd name="connsiteX4-9" fmla="*/ 0 w 3547824"/>
                <a:gd name="connsiteY4-10" fmla="*/ 3261306 h 3456384"/>
                <a:gd name="connsiteX5-11" fmla="*/ 0 w 3547824"/>
                <a:gd name="connsiteY5-12" fmla="*/ 195078 h 3456384"/>
                <a:gd name="connsiteX6-13" fmla="*/ 195078 w 3547824"/>
                <a:gd name="connsiteY6-14" fmla="*/ 0 h 3456384"/>
                <a:gd name="connsiteX7-15" fmla="*/ 3261306 w 3547824"/>
                <a:gd name="connsiteY7-16" fmla="*/ 0 h 3456384"/>
                <a:gd name="connsiteX8-17" fmla="*/ 3547824 w 3547824"/>
                <a:gd name="connsiteY8-18" fmla="*/ 286518 h 3456384"/>
                <a:gd name="connsiteX0-19" fmla="*/ 3456384 w 3456384"/>
                <a:gd name="connsiteY0-20" fmla="*/ 195078 h 3456384"/>
                <a:gd name="connsiteX1-21" fmla="*/ 3456384 w 3456384"/>
                <a:gd name="connsiteY1-22" fmla="*/ 3261306 h 3456384"/>
                <a:gd name="connsiteX2-23" fmla="*/ 3261306 w 3456384"/>
                <a:gd name="connsiteY2-24" fmla="*/ 3456384 h 3456384"/>
                <a:gd name="connsiteX3-25" fmla="*/ 195078 w 3456384"/>
                <a:gd name="connsiteY3-26" fmla="*/ 3456384 h 3456384"/>
                <a:gd name="connsiteX4-27" fmla="*/ 0 w 3456384"/>
                <a:gd name="connsiteY4-28" fmla="*/ 3261306 h 3456384"/>
                <a:gd name="connsiteX5-29" fmla="*/ 0 w 3456384"/>
                <a:gd name="connsiteY5-30" fmla="*/ 195078 h 3456384"/>
                <a:gd name="connsiteX6-31" fmla="*/ 195078 w 3456384"/>
                <a:gd name="connsiteY6-32" fmla="*/ 0 h 3456384"/>
                <a:gd name="connsiteX7-33" fmla="*/ 3261306 w 3456384"/>
                <a:gd name="connsiteY7-34" fmla="*/ 0 h 3456384"/>
                <a:gd name="connsiteX0-35" fmla="*/ 3456384 w 3456384"/>
                <a:gd name="connsiteY0-36" fmla="*/ 3261306 h 3456384"/>
                <a:gd name="connsiteX1-37" fmla="*/ 3261306 w 3456384"/>
                <a:gd name="connsiteY1-38" fmla="*/ 3456384 h 3456384"/>
                <a:gd name="connsiteX2-39" fmla="*/ 195078 w 3456384"/>
                <a:gd name="connsiteY2-40" fmla="*/ 3456384 h 3456384"/>
                <a:gd name="connsiteX3-41" fmla="*/ 0 w 3456384"/>
                <a:gd name="connsiteY3-42" fmla="*/ 3261306 h 3456384"/>
                <a:gd name="connsiteX4-43" fmla="*/ 0 w 3456384"/>
                <a:gd name="connsiteY4-44" fmla="*/ 195078 h 3456384"/>
                <a:gd name="connsiteX5-45" fmla="*/ 195078 w 3456384"/>
                <a:gd name="connsiteY5-46" fmla="*/ 0 h 3456384"/>
                <a:gd name="connsiteX6-47" fmla="*/ 3261306 w 3456384"/>
                <a:gd name="connsiteY6-48" fmla="*/ 0 h 3456384"/>
                <a:gd name="connsiteX0-49" fmla="*/ 3261306 w 3261306"/>
                <a:gd name="connsiteY0-50" fmla="*/ 3456384 h 3456384"/>
                <a:gd name="connsiteX1-51" fmla="*/ 195078 w 3261306"/>
                <a:gd name="connsiteY1-52" fmla="*/ 3456384 h 3456384"/>
                <a:gd name="connsiteX2-53" fmla="*/ 0 w 3261306"/>
                <a:gd name="connsiteY2-54" fmla="*/ 3261306 h 3456384"/>
                <a:gd name="connsiteX3-55" fmla="*/ 0 w 3261306"/>
                <a:gd name="connsiteY3-56" fmla="*/ 195078 h 3456384"/>
                <a:gd name="connsiteX4-57" fmla="*/ 195078 w 3261306"/>
                <a:gd name="connsiteY4-58" fmla="*/ 0 h 3456384"/>
                <a:gd name="connsiteX5-59" fmla="*/ 3261306 w 3261306"/>
                <a:gd name="connsiteY5-60" fmla="*/ 0 h 3456384"/>
                <a:gd name="connsiteX0-61" fmla="*/ 3261306 w 3261306"/>
                <a:gd name="connsiteY0-62" fmla="*/ 3457798 h 3457798"/>
                <a:gd name="connsiteX1-63" fmla="*/ 195078 w 3261306"/>
                <a:gd name="connsiteY1-64" fmla="*/ 3457798 h 3457798"/>
                <a:gd name="connsiteX2-65" fmla="*/ 0 w 3261306"/>
                <a:gd name="connsiteY2-66" fmla="*/ 3262720 h 3457798"/>
                <a:gd name="connsiteX3-67" fmla="*/ 0 w 3261306"/>
                <a:gd name="connsiteY3-68" fmla="*/ 196492 h 3457798"/>
                <a:gd name="connsiteX4-69" fmla="*/ 195078 w 3261306"/>
                <a:gd name="connsiteY4-70" fmla="*/ 1414 h 3457798"/>
                <a:gd name="connsiteX5-71" fmla="*/ 736922 w 3261306"/>
                <a:gd name="connsiteY5-72" fmla="*/ 0 h 3457798"/>
                <a:gd name="connsiteX6-73" fmla="*/ 3261306 w 3261306"/>
                <a:gd name="connsiteY6-74" fmla="*/ 1414 h 3457798"/>
                <a:gd name="connsiteX0-75" fmla="*/ 3261306 w 3261306"/>
                <a:gd name="connsiteY0-76" fmla="*/ 3457798 h 3457798"/>
                <a:gd name="connsiteX1-77" fmla="*/ 195078 w 3261306"/>
                <a:gd name="connsiteY1-78" fmla="*/ 3457798 h 3457798"/>
                <a:gd name="connsiteX2-79" fmla="*/ 0 w 3261306"/>
                <a:gd name="connsiteY2-80" fmla="*/ 3262720 h 3457798"/>
                <a:gd name="connsiteX3-81" fmla="*/ 0 w 3261306"/>
                <a:gd name="connsiteY3-82" fmla="*/ 196492 h 3457798"/>
                <a:gd name="connsiteX4-83" fmla="*/ 195078 w 3261306"/>
                <a:gd name="connsiteY4-84" fmla="*/ 1414 h 3457798"/>
                <a:gd name="connsiteX5-85" fmla="*/ 736922 w 3261306"/>
                <a:gd name="connsiteY5-86" fmla="*/ 0 h 3457798"/>
                <a:gd name="connsiteX0-87" fmla="*/ 3261306 w 3261306"/>
                <a:gd name="connsiteY0-88" fmla="*/ 3457798 h 3457798"/>
                <a:gd name="connsiteX1-89" fmla="*/ 3124522 w 3261306"/>
                <a:gd name="connsiteY1-90" fmla="*/ 3454400 h 3457798"/>
                <a:gd name="connsiteX2-91" fmla="*/ 195078 w 3261306"/>
                <a:gd name="connsiteY2-92" fmla="*/ 3457798 h 3457798"/>
                <a:gd name="connsiteX3-93" fmla="*/ 0 w 3261306"/>
                <a:gd name="connsiteY3-94" fmla="*/ 3262720 h 3457798"/>
                <a:gd name="connsiteX4-95" fmla="*/ 0 w 3261306"/>
                <a:gd name="connsiteY4-96" fmla="*/ 196492 h 3457798"/>
                <a:gd name="connsiteX5-97" fmla="*/ 195078 w 3261306"/>
                <a:gd name="connsiteY5-98" fmla="*/ 1414 h 3457798"/>
                <a:gd name="connsiteX6-99" fmla="*/ 736922 w 3261306"/>
                <a:gd name="connsiteY6-100" fmla="*/ 0 h 3457798"/>
                <a:gd name="connsiteX0-101" fmla="*/ 3124522 w 3124522"/>
                <a:gd name="connsiteY0-102" fmla="*/ 3454400 h 3457798"/>
                <a:gd name="connsiteX1-103" fmla="*/ 195078 w 3124522"/>
                <a:gd name="connsiteY1-104" fmla="*/ 3457798 h 3457798"/>
                <a:gd name="connsiteX2-105" fmla="*/ 0 w 3124522"/>
                <a:gd name="connsiteY2-106" fmla="*/ 3262720 h 3457798"/>
                <a:gd name="connsiteX3-107" fmla="*/ 0 w 3124522"/>
                <a:gd name="connsiteY3-108" fmla="*/ 196492 h 3457798"/>
                <a:gd name="connsiteX4-109" fmla="*/ 195078 w 3124522"/>
                <a:gd name="connsiteY4-110" fmla="*/ 1414 h 3457798"/>
                <a:gd name="connsiteX5-111" fmla="*/ 736922 w 3124522"/>
                <a:gd name="connsiteY5-112" fmla="*/ 0 h 34577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124522" h="3457798">
                  <a:moveTo>
                    <a:pt x="3124522" y="3454400"/>
                  </a:moveTo>
                  <a:lnTo>
                    <a:pt x="195078" y="3457798"/>
                  </a:lnTo>
                  <a:cubicBezTo>
                    <a:pt x="87339" y="3457798"/>
                    <a:pt x="0" y="3370459"/>
                    <a:pt x="0" y="3262720"/>
                  </a:cubicBezTo>
                  <a:lnTo>
                    <a:pt x="0" y="196492"/>
                  </a:lnTo>
                  <a:cubicBezTo>
                    <a:pt x="0" y="88753"/>
                    <a:pt x="87339" y="1414"/>
                    <a:pt x="195078" y="1414"/>
                  </a:cubicBezTo>
                  <a:lnTo>
                    <a:pt x="736922" y="0"/>
                  </a:lnTo>
                </a:path>
              </a:pathLst>
            </a:custGeom>
            <a:noFill/>
            <a:ln w="6350" cap="flat" cmpd="sng" algn="ctr">
              <a:solidFill>
                <a:sysClr val="windowText" lastClr="000000">
                  <a:lumMod val="50000"/>
                  <a:lumOff val="50000"/>
                </a:sysClr>
              </a:solidFill>
              <a:prstDash val="solid"/>
              <a:headEnd type="oval" w="med" len="med"/>
              <a:tailEnd type="oval"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20" name="组合 35"/>
          <p:cNvGrpSpPr/>
          <p:nvPr/>
        </p:nvGrpSpPr>
        <p:grpSpPr>
          <a:xfrm>
            <a:off x="8367030" y="2148086"/>
            <a:ext cx="215304" cy="215302"/>
            <a:chOff x="5026429" y="2057723"/>
            <a:chExt cx="254992" cy="254990"/>
          </a:xfrm>
        </p:grpSpPr>
        <p:sp>
          <p:nvSpPr>
            <p:cNvPr id="37" name="椭圆 36"/>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38" name="Freeform 34"/>
            <p:cNvSpPr/>
            <p:nvPr/>
          </p:nvSpPr>
          <p:spPr bwMode="auto">
            <a:xfrm>
              <a:off x="5104300" y="2135885"/>
              <a:ext cx="99250" cy="98666"/>
            </a:xfrm>
            <a:prstGeom prst="ellipse">
              <a:avLst/>
            </a:prstGeom>
            <a:solidFill>
              <a:srgbClr val="932B5C"/>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29" name="组合 38"/>
          <p:cNvGrpSpPr/>
          <p:nvPr/>
        </p:nvGrpSpPr>
        <p:grpSpPr>
          <a:xfrm>
            <a:off x="8367030" y="3012182"/>
            <a:ext cx="215304" cy="215302"/>
            <a:chOff x="5026429" y="2057723"/>
            <a:chExt cx="254992" cy="254990"/>
          </a:xfrm>
        </p:grpSpPr>
        <p:sp>
          <p:nvSpPr>
            <p:cNvPr id="40" name="椭圆 39"/>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41" name="Freeform 34"/>
            <p:cNvSpPr/>
            <p:nvPr/>
          </p:nvSpPr>
          <p:spPr bwMode="auto">
            <a:xfrm>
              <a:off x="5104300" y="2135885"/>
              <a:ext cx="99250" cy="98666"/>
            </a:xfrm>
            <a:prstGeom prst="ellipse">
              <a:avLst/>
            </a:prstGeom>
            <a:solidFill>
              <a:srgbClr val="DF003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31" name="组合 41"/>
          <p:cNvGrpSpPr/>
          <p:nvPr/>
        </p:nvGrpSpPr>
        <p:grpSpPr>
          <a:xfrm>
            <a:off x="8367030" y="3876278"/>
            <a:ext cx="215304" cy="215302"/>
            <a:chOff x="5026429" y="2057723"/>
            <a:chExt cx="254992" cy="254990"/>
          </a:xfrm>
        </p:grpSpPr>
        <p:sp>
          <p:nvSpPr>
            <p:cNvPr id="43" name="椭圆 42"/>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44" name="Freeform 34"/>
            <p:cNvSpPr/>
            <p:nvPr/>
          </p:nvSpPr>
          <p:spPr bwMode="auto">
            <a:xfrm>
              <a:off x="5104300" y="2135885"/>
              <a:ext cx="99250" cy="98666"/>
            </a:xfrm>
            <a:prstGeom prst="ellipse">
              <a:avLst/>
            </a:prstGeom>
            <a:solidFill>
              <a:srgbClr val="A3A022"/>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46" name="矩形 45"/>
          <p:cNvSpPr>
            <a:spLocks noChangeArrowheads="1"/>
          </p:cNvSpPr>
          <p:nvPr/>
        </p:nvSpPr>
        <p:spPr bwMode="auto">
          <a:xfrm>
            <a:off x="5733654" y="2148086"/>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sp>
        <p:nvSpPr>
          <p:cNvPr id="48" name="矩形 47"/>
          <p:cNvSpPr>
            <a:spLocks noChangeArrowheads="1"/>
          </p:cNvSpPr>
          <p:nvPr/>
        </p:nvSpPr>
        <p:spPr bwMode="auto">
          <a:xfrm>
            <a:off x="5733654" y="3015345"/>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sp>
        <p:nvSpPr>
          <p:cNvPr id="50" name="矩形 49"/>
          <p:cNvSpPr>
            <a:spLocks noChangeArrowheads="1"/>
          </p:cNvSpPr>
          <p:nvPr/>
        </p:nvSpPr>
        <p:spPr bwMode="auto">
          <a:xfrm>
            <a:off x="5733654" y="3891253"/>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endParaRPr lang="en-US" altLang="zh-CN" sz="1400" b="1" cap="all" dirty="0">
              <a:solidFill>
                <a:prstClr val="black"/>
              </a:solidFill>
              <a:latin typeface="微软雅黑" panose="020B0503020204020204" charset="-122"/>
              <a:ea typeface="微软雅黑" panose="020B0503020204020204" charset="-122"/>
            </a:endParaRPr>
          </a:p>
        </p:txBody>
      </p:sp>
      <p:sp>
        <p:nvSpPr>
          <p:cNvPr id="51" name="矩形 50"/>
          <p:cNvSpPr>
            <a:spLocks noChangeArrowheads="1"/>
          </p:cNvSpPr>
          <p:nvPr/>
        </p:nvSpPr>
        <p:spPr bwMode="auto">
          <a:xfrm>
            <a:off x="4405136" y="1308971"/>
            <a:ext cx="360040" cy="368891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0" tIns="0" rIns="0" bIns="0" anchor="t"/>
          <a:lstStyle/>
          <a:p>
            <a:pPr algn="ctr" fontAlgn="base">
              <a:spcBef>
                <a:spcPct val="0"/>
              </a:spcBef>
              <a:spcAft>
                <a:spcPct val="0"/>
              </a:spcAft>
            </a:pPr>
            <a:r>
              <a:rPr lang="zh-CN" altLang="en-US" sz="2400" b="1" cap="all" spc="300" dirty="0" smtClean="0">
                <a:solidFill>
                  <a:schemeClr val="bg1"/>
                </a:solidFill>
                <a:latin typeface="微软雅黑" panose="020B0503020204020204" charset="-122"/>
                <a:ea typeface="微软雅黑" panose="020B0503020204020204" charset="-122"/>
              </a:rPr>
              <a:t>以上资料均原件</a:t>
            </a:r>
            <a:endParaRPr lang="en-US" altLang="zh-CN" sz="2400" b="1" cap="all" spc="300" dirty="0">
              <a:solidFill>
                <a:schemeClr val="bg1"/>
              </a:solidFill>
              <a:latin typeface="微软雅黑" panose="020B0503020204020204" charset="-122"/>
              <a:ea typeface="微软雅黑" panose="020B0503020204020204" charset="-122"/>
            </a:endParaRPr>
          </a:p>
        </p:txBody>
      </p:sp>
      <p:pic>
        <p:nvPicPr>
          <p:cNvPr id="3075" name="Picture 3"/>
          <p:cNvPicPr>
            <a:picLocks noChangeAspect="1" noChangeArrowheads="1"/>
          </p:cNvPicPr>
          <p:nvPr/>
        </p:nvPicPr>
        <p:blipFill>
          <a:blip r:embed="rId2"/>
          <a:srcRect/>
          <a:stretch>
            <a:fillRect/>
          </a:stretch>
        </p:blipFill>
        <p:spPr bwMode="auto">
          <a:xfrm>
            <a:off x="1079523" y="1561189"/>
            <a:ext cx="2592000" cy="3387977"/>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a:srcRect/>
          <a:stretch>
            <a:fillRect/>
          </a:stretch>
        </p:blipFill>
        <p:spPr bwMode="auto">
          <a:xfrm>
            <a:off x="5505711" y="1584543"/>
            <a:ext cx="2592000" cy="3306872"/>
          </a:xfrm>
          <a:prstGeom prst="rect">
            <a:avLst/>
          </a:prstGeom>
          <a:noFill/>
          <a:ln w="9525">
            <a:noFill/>
            <a:miter lim="800000"/>
            <a:headEnd/>
            <a:tailEnd/>
          </a:ln>
          <a:effectLst/>
        </p:spPr>
      </p:pic>
      <p:pic>
        <p:nvPicPr>
          <p:cNvPr id="52" name="Picture 3" descr="E:\1-于志斌\7-学校PPT及宣传视频\3-学校校徽\西电校徽\西电红黑图标.png"/>
          <p:cNvPicPr>
            <a:picLocks noChangeAspect="1" noChangeArrowheads="1"/>
          </p:cNvPicPr>
          <p:nvPr/>
        </p:nvPicPr>
        <p:blipFill>
          <a:blip r:embed="rId4"/>
          <a:srcRect/>
          <a:stretch>
            <a:fillRect/>
          </a:stretch>
        </p:blipFill>
        <p:spPr bwMode="auto">
          <a:xfrm>
            <a:off x="217488" y="211138"/>
            <a:ext cx="1817687" cy="512762"/>
          </a:xfrm>
          <a:prstGeom prst="rect">
            <a:avLst/>
          </a:prstGeom>
          <a:noFill/>
          <a:ln w="9525">
            <a:noFill/>
            <a:miter lim="800000"/>
            <a:headEnd/>
            <a:tailEnd/>
          </a:ln>
        </p:spPr>
      </p:pic>
      <p:sp>
        <p:nvSpPr>
          <p:cNvPr id="49" name="Freeform 435"/>
          <p:cNvSpPr/>
          <p:nvPr/>
        </p:nvSpPr>
        <p:spPr bwMode="auto">
          <a:xfrm>
            <a:off x="1404604" y="1164921"/>
            <a:ext cx="167412" cy="231731"/>
          </a:xfrm>
          <a:custGeom>
            <a:avLst/>
            <a:gdLst>
              <a:gd name="T0" fmla="*/ 1515 w 2188"/>
              <a:gd name="T1" fmla="*/ 1131 h 2543"/>
              <a:gd name="T2" fmla="*/ 1593 w 2188"/>
              <a:gd name="T3" fmla="*/ 1055 h 2543"/>
              <a:gd name="T4" fmla="*/ 1657 w 2188"/>
              <a:gd name="T5" fmla="*/ 969 h 2543"/>
              <a:gd name="T6" fmla="*/ 1705 w 2188"/>
              <a:gd name="T7" fmla="*/ 874 h 2543"/>
              <a:gd name="T8" fmla="*/ 1734 w 2188"/>
              <a:gd name="T9" fmla="*/ 769 h 2543"/>
              <a:gd name="T10" fmla="*/ 1745 w 2188"/>
              <a:gd name="T11" fmla="*/ 655 h 2543"/>
              <a:gd name="T12" fmla="*/ 1742 w 2188"/>
              <a:gd name="T13" fmla="*/ 588 h 2543"/>
              <a:gd name="T14" fmla="*/ 1724 w 2188"/>
              <a:gd name="T15" fmla="*/ 492 h 2543"/>
              <a:gd name="T16" fmla="*/ 1694 w 2188"/>
              <a:gd name="T17" fmla="*/ 400 h 2543"/>
              <a:gd name="T18" fmla="*/ 1651 w 2188"/>
              <a:gd name="T19" fmla="*/ 315 h 2543"/>
              <a:gd name="T20" fmla="*/ 1596 w 2188"/>
              <a:gd name="T21" fmla="*/ 239 h 2543"/>
              <a:gd name="T22" fmla="*/ 1531 w 2188"/>
              <a:gd name="T23" fmla="*/ 171 h 2543"/>
              <a:gd name="T24" fmla="*/ 1458 w 2188"/>
              <a:gd name="T25" fmla="*/ 112 h 2543"/>
              <a:gd name="T26" fmla="*/ 1376 w 2188"/>
              <a:gd name="T27" fmla="*/ 65 h 2543"/>
              <a:gd name="T28" fmla="*/ 1287 w 2188"/>
              <a:gd name="T29" fmla="*/ 30 h 2543"/>
              <a:gd name="T30" fmla="*/ 1193 w 2188"/>
              <a:gd name="T31" fmla="*/ 8 h 2543"/>
              <a:gd name="T32" fmla="*/ 1093 w 2188"/>
              <a:gd name="T33" fmla="*/ 0 h 2543"/>
              <a:gd name="T34" fmla="*/ 1027 w 2188"/>
              <a:gd name="T35" fmla="*/ 4 h 2543"/>
              <a:gd name="T36" fmla="*/ 932 w 2188"/>
              <a:gd name="T37" fmla="*/ 20 h 2543"/>
              <a:gd name="T38" fmla="*/ 841 w 2188"/>
              <a:gd name="T39" fmla="*/ 50 h 2543"/>
              <a:gd name="T40" fmla="*/ 756 w 2188"/>
              <a:gd name="T41" fmla="*/ 93 h 2543"/>
              <a:gd name="T42" fmla="*/ 680 w 2188"/>
              <a:gd name="T43" fmla="*/ 147 h 2543"/>
              <a:gd name="T44" fmla="*/ 612 w 2188"/>
              <a:gd name="T45" fmla="*/ 211 h 2543"/>
              <a:gd name="T46" fmla="*/ 554 w 2188"/>
              <a:gd name="T47" fmla="*/ 283 h 2543"/>
              <a:gd name="T48" fmla="*/ 507 w 2188"/>
              <a:gd name="T49" fmla="*/ 365 h 2543"/>
              <a:gd name="T50" fmla="*/ 472 w 2188"/>
              <a:gd name="T51" fmla="*/ 454 h 2543"/>
              <a:gd name="T52" fmla="*/ 450 w 2188"/>
              <a:gd name="T53" fmla="*/ 547 h 2543"/>
              <a:gd name="T54" fmla="*/ 443 w 2188"/>
              <a:gd name="T55" fmla="*/ 646 h 2543"/>
              <a:gd name="T56" fmla="*/ 447 w 2188"/>
              <a:gd name="T57" fmla="*/ 725 h 2543"/>
              <a:gd name="T58" fmla="*/ 471 w 2188"/>
              <a:gd name="T59" fmla="*/ 834 h 2543"/>
              <a:gd name="T60" fmla="*/ 513 w 2188"/>
              <a:gd name="T61" fmla="*/ 935 h 2543"/>
              <a:gd name="T62" fmla="*/ 572 w 2188"/>
              <a:gd name="T63" fmla="*/ 1027 h 2543"/>
              <a:gd name="T64" fmla="*/ 645 w 2188"/>
              <a:gd name="T65" fmla="*/ 1107 h 2543"/>
              <a:gd name="T66" fmla="*/ 702 w 2188"/>
              <a:gd name="T67" fmla="*/ 1155 h 2543"/>
              <a:gd name="T68" fmla="*/ 589 w 2188"/>
              <a:gd name="T69" fmla="*/ 1226 h 2543"/>
              <a:gd name="T70" fmla="*/ 484 w 2188"/>
              <a:gd name="T71" fmla="*/ 1316 h 2543"/>
              <a:gd name="T72" fmla="*/ 387 w 2188"/>
              <a:gd name="T73" fmla="*/ 1421 h 2543"/>
              <a:gd name="T74" fmla="*/ 299 w 2188"/>
              <a:gd name="T75" fmla="*/ 1542 h 2543"/>
              <a:gd name="T76" fmla="*/ 220 w 2188"/>
              <a:gd name="T77" fmla="*/ 1673 h 2543"/>
              <a:gd name="T78" fmla="*/ 152 w 2188"/>
              <a:gd name="T79" fmla="*/ 1815 h 2543"/>
              <a:gd name="T80" fmla="*/ 96 w 2188"/>
              <a:gd name="T81" fmla="*/ 1964 h 2543"/>
              <a:gd name="T82" fmla="*/ 51 w 2188"/>
              <a:gd name="T83" fmla="*/ 2119 h 2543"/>
              <a:gd name="T84" fmla="*/ 20 w 2188"/>
              <a:gd name="T85" fmla="*/ 2277 h 2543"/>
              <a:gd name="T86" fmla="*/ 3 w 2188"/>
              <a:gd name="T87" fmla="*/ 2437 h 2543"/>
              <a:gd name="T88" fmla="*/ 2188 w 2188"/>
              <a:gd name="T89" fmla="*/ 2543 h 2543"/>
              <a:gd name="T90" fmla="*/ 2185 w 2188"/>
              <a:gd name="T91" fmla="*/ 2437 h 2543"/>
              <a:gd name="T92" fmla="*/ 2167 w 2188"/>
              <a:gd name="T93" fmla="*/ 2277 h 2543"/>
              <a:gd name="T94" fmla="*/ 2135 w 2188"/>
              <a:gd name="T95" fmla="*/ 2118 h 2543"/>
              <a:gd name="T96" fmla="*/ 2091 w 2188"/>
              <a:gd name="T97" fmla="*/ 1964 h 2543"/>
              <a:gd name="T98" fmla="*/ 2034 w 2188"/>
              <a:gd name="T99" fmla="*/ 1814 h 2543"/>
              <a:gd name="T100" fmla="*/ 1967 w 2188"/>
              <a:gd name="T101" fmla="*/ 1673 h 2543"/>
              <a:gd name="T102" fmla="*/ 1888 w 2188"/>
              <a:gd name="T103" fmla="*/ 1541 h 2543"/>
              <a:gd name="T104" fmla="*/ 1800 w 2188"/>
              <a:gd name="T105" fmla="*/ 1421 h 2543"/>
              <a:gd name="T106" fmla="*/ 1704 w 2188"/>
              <a:gd name="T107" fmla="*/ 1315 h 2543"/>
              <a:gd name="T108" fmla="*/ 1598 w 2188"/>
              <a:gd name="T109" fmla="*/ 1225 h 2543"/>
              <a:gd name="T110" fmla="*/ 1486 w 2188"/>
              <a:gd name="T111" fmla="*/ 115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88" h="2543">
                <a:moveTo>
                  <a:pt x="1486" y="1154"/>
                </a:moveTo>
                <a:lnTo>
                  <a:pt x="1486" y="1154"/>
                </a:lnTo>
                <a:lnTo>
                  <a:pt x="1515" y="1131"/>
                </a:lnTo>
                <a:lnTo>
                  <a:pt x="1543" y="1106"/>
                </a:lnTo>
                <a:lnTo>
                  <a:pt x="1569" y="1082"/>
                </a:lnTo>
                <a:lnTo>
                  <a:pt x="1593" y="1055"/>
                </a:lnTo>
                <a:lnTo>
                  <a:pt x="1616" y="1028"/>
                </a:lnTo>
                <a:lnTo>
                  <a:pt x="1638" y="999"/>
                </a:lnTo>
                <a:lnTo>
                  <a:pt x="1657" y="969"/>
                </a:lnTo>
                <a:lnTo>
                  <a:pt x="1675" y="939"/>
                </a:lnTo>
                <a:lnTo>
                  <a:pt x="1690" y="907"/>
                </a:lnTo>
                <a:lnTo>
                  <a:pt x="1705" y="874"/>
                </a:lnTo>
                <a:lnTo>
                  <a:pt x="1717" y="840"/>
                </a:lnTo>
                <a:lnTo>
                  <a:pt x="1726" y="805"/>
                </a:lnTo>
                <a:lnTo>
                  <a:pt x="1734" y="769"/>
                </a:lnTo>
                <a:lnTo>
                  <a:pt x="1741" y="732"/>
                </a:lnTo>
                <a:lnTo>
                  <a:pt x="1744" y="694"/>
                </a:lnTo>
                <a:lnTo>
                  <a:pt x="1745" y="655"/>
                </a:lnTo>
                <a:lnTo>
                  <a:pt x="1745" y="655"/>
                </a:lnTo>
                <a:lnTo>
                  <a:pt x="1744" y="621"/>
                </a:lnTo>
                <a:lnTo>
                  <a:pt x="1742" y="588"/>
                </a:lnTo>
                <a:lnTo>
                  <a:pt x="1738" y="555"/>
                </a:lnTo>
                <a:lnTo>
                  <a:pt x="1731" y="523"/>
                </a:lnTo>
                <a:lnTo>
                  <a:pt x="1724" y="492"/>
                </a:lnTo>
                <a:lnTo>
                  <a:pt x="1716" y="461"/>
                </a:lnTo>
                <a:lnTo>
                  <a:pt x="1706" y="430"/>
                </a:lnTo>
                <a:lnTo>
                  <a:pt x="1694" y="400"/>
                </a:lnTo>
                <a:lnTo>
                  <a:pt x="1681" y="371"/>
                </a:lnTo>
                <a:lnTo>
                  <a:pt x="1666" y="343"/>
                </a:lnTo>
                <a:lnTo>
                  <a:pt x="1651" y="315"/>
                </a:lnTo>
                <a:lnTo>
                  <a:pt x="1633" y="290"/>
                </a:lnTo>
                <a:lnTo>
                  <a:pt x="1616" y="264"/>
                </a:lnTo>
                <a:lnTo>
                  <a:pt x="1596" y="239"/>
                </a:lnTo>
                <a:lnTo>
                  <a:pt x="1576" y="215"/>
                </a:lnTo>
                <a:lnTo>
                  <a:pt x="1554" y="193"/>
                </a:lnTo>
                <a:lnTo>
                  <a:pt x="1531" y="171"/>
                </a:lnTo>
                <a:lnTo>
                  <a:pt x="1508" y="150"/>
                </a:lnTo>
                <a:lnTo>
                  <a:pt x="1483" y="131"/>
                </a:lnTo>
                <a:lnTo>
                  <a:pt x="1458" y="112"/>
                </a:lnTo>
                <a:lnTo>
                  <a:pt x="1431" y="96"/>
                </a:lnTo>
                <a:lnTo>
                  <a:pt x="1405" y="79"/>
                </a:lnTo>
                <a:lnTo>
                  <a:pt x="1376" y="65"/>
                </a:lnTo>
                <a:lnTo>
                  <a:pt x="1347" y="51"/>
                </a:lnTo>
                <a:lnTo>
                  <a:pt x="1318" y="40"/>
                </a:lnTo>
                <a:lnTo>
                  <a:pt x="1287" y="30"/>
                </a:lnTo>
                <a:lnTo>
                  <a:pt x="1256" y="20"/>
                </a:lnTo>
                <a:lnTo>
                  <a:pt x="1225" y="13"/>
                </a:lnTo>
                <a:lnTo>
                  <a:pt x="1193" y="8"/>
                </a:lnTo>
                <a:lnTo>
                  <a:pt x="1160" y="4"/>
                </a:lnTo>
                <a:lnTo>
                  <a:pt x="1127" y="1"/>
                </a:lnTo>
                <a:lnTo>
                  <a:pt x="1093" y="0"/>
                </a:lnTo>
                <a:lnTo>
                  <a:pt x="1093" y="0"/>
                </a:lnTo>
                <a:lnTo>
                  <a:pt x="1060" y="1"/>
                </a:lnTo>
                <a:lnTo>
                  <a:pt x="1027" y="4"/>
                </a:lnTo>
                <a:lnTo>
                  <a:pt x="994" y="8"/>
                </a:lnTo>
                <a:lnTo>
                  <a:pt x="962" y="13"/>
                </a:lnTo>
                <a:lnTo>
                  <a:pt x="932" y="20"/>
                </a:lnTo>
                <a:lnTo>
                  <a:pt x="901" y="29"/>
                </a:lnTo>
                <a:lnTo>
                  <a:pt x="870" y="39"/>
                </a:lnTo>
                <a:lnTo>
                  <a:pt x="841" y="50"/>
                </a:lnTo>
                <a:lnTo>
                  <a:pt x="812" y="64"/>
                </a:lnTo>
                <a:lnTo>
                  <a:pt x="783" y="77"/>
                </a:lnTo>
                <a:lnTo>
                  <a:pt x="756" y="93"/>
                </a:lnTo>
                <a:lnTo>
                  <a:pt x="730" y="110"/>
                </a:lnTo>
                <a:lnTo>
                  <a:pt x="704" y="128"/>
                </a:lnTo>
                <a:lnTo>
                  <a:pt x="680" y="147"/>
                </a:lnTo>
                <a:lnTo>
                  <a:pt x="656" y="167"/>
                </a:lnTo>
                <a:lnTo>
                  <a:pt x="634" y="188"/>
                </a:lnTo>
                <a:lnTo>
                  <a:pt x="612" y="211"/>
                </a:lnTo>
                <a:lnTo>
                  <a:pt x="591" y="234"/>
                </a:lnTo>
                <a:lnTo>
                  <a:pt x="572" y="259"/>
                </a:lnTo>
                <a:lnTo>
                  <a:pt x="554" y="283"/>
                </a:lnTo>
                <a:lnTo>
                  <a:pt x="537" y="310"/>
                </a:lnTo>
                <a:lnTo>
                  <a:pt x="521" y="337"/>
                </a:lnTo>
                <a:lnTo>
                  <a:pt x="507" y="365"/>
                </a:lnTo>
                <a:lnTo>
                  <a:pt x="493" y="394"/>
                </a:lnTo>
                <a:lnTo>
                  <a:pt x="482" y="423"/>
                </a:lnTo>
                <a:lnTo>
                  <a:pt x="472" y="454"/>
                </a:lnTo>
                <a:lnTo>
                  <a:pt x="464" y="485"/>
                </a:lnTo>
                <a:lnTo>
                  <a:pt x="456" y="515"/>
                </a:lnTo>
                <a:lnTo>
                  <a:pt x="450" y="547"/>
                </a:lnTo>
                <a:lnTo>
                  <a:pt x="446" y="580"/>
                </a:lnTo>
                <a:lnTo>
                  <a:pt x="444" y="613"/>
                </a:lnTo>
                <a:lnTo>
                  <a:pt x="443" y="646"/>
                </a:lnTo>
                <a:lnTo>
                  <a:pt x="443" y="646"/>
                </a:lnTo>
                <a:lnTo>
                  <a:pt x="444" y="686"/>
                </a:lnTo>
                <a:lnTo>
                  <a:pt x="447" y="725"/>
                </a:lnTo>
                <a:lnTo>
                  <a:pt x="453" y="762"/>
                </a:lnTo>
                <a:lnTo>
                  <a:pt x="462" y="799"/>
                </a:lnTo>
                <a:lnTo>
                  <a:pt x="471" y="834"/>
                </a:lnTo>
                <a:lnTo>
                  <a:pt x="483" y="869"/>
                </a:lnTo>
                <a:lnTo>
                  <a:pt x="498" y="903"/>
                </a:lnTo>
                <a:lnTo>
                  <a:pt x="513" y="935"/>
                </a:lnTo>
                <a:lnTo>
                  <a:pt x="531" y="967"/>
                </a:lnTo>
                <a:lnTo>
                  <a:pt x="550" y="998"/>
                </a:lnTo>
                <a:lnTo>
                  <a:pt x="572" y="1027"/>
                </a:lnTo>
                <a:lnTo>
                  <a:pt x="594" y="1055"/>
                </a:lnTo>
                <a:lnTo>
                  <a:pt x="619" y="1082"/>
                </a:lnTo>
                <a:lnTo>
                  <a:pt x="645" y="1107"/>
                </a:lnTo>
                <a:lnTo>
                  <a:pt x="673" y="1132"/>
                </a:lnTo>
                <a:lnTo>
                  <a:pt x="702" y="1155"/>
                </a:lnTo>
                <a:lnTo>
                  <a:pt x="702" y="1155"/>
                </a:lnTo>
                <a:lnTo>
                  <a:pt x="664" y="1177"/>
                </a:lnTo>
                <a:lnTo>
                  <a:pt x="625" y="1200"/>
                </a:lnTo>
                <a:lnTo>
                  <a:pt x="589" y="1226"/>
                </a:lnTo>
                <a:lnTo>
                  <a:pt x="553" y="1254"/>
                </a:lnTo>
                <a:lnTo>
                  <a:pt x="518" y="1284"/>
                </a:lnTo>
                <a:lnTo>
                  <a:pt x="484" y="1316"/>
                </a:lnTo>
                <a:lnTo>
                  <a:pt x="451" y="1349"/>
                </a:lnTo>
                <a:lnTo>
                  <a:pt x="418" y="1385"/>
                </a:lnTo>
                <a:lnTo>
                  <a:pt x="387" y="1421"/>
                </a:lnTo>
                <a:lnTo>
                  <a:pt x="356" y="1460"/>
                </a:lnTo>
                <a:lnTo>
                  <a:pt x="328" y="1499"/>
                </a:lnTo>
                <a:lnTo>
                  <a:pt x="299" y="1542"/>
                </a:lnTo>
                <a:lnTo>
                  <a:pt x="272" y="1584"/>
                </a:lnTo>
                <a:lnTo>
                  <a:pt x="246" y="1628"/>
                </a:lnTo>
                <a:lnTo>
                  <a:pt x="220" y="1673"/>
                </a:lnTo>
                <a:lnTo>
                  <a:pt x="197" y="1719"/>
                </a:lnTo>
                <a:lnTo>
                  <a:pt x="174" y="1767"/>
                </a:lnTo>
                <a:lnTo>
                  <a:pt x="152" y="1815"/>
                </a:lnTo>
                <a:lnTo>
                  <a:pt x="133" y="1864"/>
                </a:lnTo>
                <a:lnTo>
                  <a:pt x="113" y="1913"/>
                </a:lnTo>
                <a:lnTo>
                  <a:pt x="96" y="1964"/>
                </a:lnTo>
                <a:lnTo>
                  <a:pt x="80" y="2015"/>
                </a:lnTo>
                <a:lnTo>
                  <a:pt x="65" y="2067"/>
                </a:lnTo>
                <a:lnTo>
                  <a:pt x="51" y="2119"/>
                </a:lnTo>
                <a:lnTo>
                  <a:pt x="40" y="2172"/>
                </a:lnTo>
                <a:lnTo>
                  <a:pt x="30" y="2225"/>
                </a:lnTo>
                <a:lnTo>
                  <a:pt x="20" y="2277"/>
                </a:lnTo>
                <a:lnTo>
                  <a:pt x="13" y="2331"/>
                </a:lnTo>
                <a:lnTo>
                  <a:pt x="7" y="2384"/>
                </a:lnTo>
                <a:lnTo>
                  <a:pt x="3" y="2437"/>
                </a:lnTo>
                <a:lnTo>
                  <a:pt x="1" y="2491"/>
                </a:lnTo>
                <a:lnTo>
                  <a:pt x="0" y="2543"/>
                </a:lnTo>
                <a:lnTo>
                  <a:pt x="2188" y="2543"/>
                </a:lnTo>
                <a:lnTo>
                  <a:pt x="2188" y="2543"/>
                </a:lnTo>
                <a:lnTo>
                  <a:pt x="2187" y="2491"/>
                </a:lnTo>
                <a:lnTo>
                  <a:pt x="2185" y="2437"/>
                </a:lnTo>
                <a:lnTo>
                  <a:pt x="2180" y="2384"/>
                </a:lnTo>
                <a:lnTo>
                  <a:pt x="2175" y="2331"/>
                </a:lnTo>
                <a:lnTo>
                  <a:pt x="2167" y="2277"/>
                </a:lnTo>
                <a:lnTo>
                  <a:pt x="2158" y="2225"/>
                </a:lnTo>
                <a:lnTo>
                  <a:pt x="2148" y="2171"/>
                </a:lnTo>
                <a:lnTo>
                  <a:pt x="2135" y="2118"/>
                </a:lnTo>
                <a:lnTo>
                  <a:pt x="2122" y="2067"/>
                </a:lnTo>
                <a:lnTo>
                  <a:pt x="2108" y="2015"/>
                </a:lnTo>
                <a:lnTo>
                  <a:pt x="2091" y="1964"/>
                </a:lnTo>
                <a:lnTo>
                  <a:pt x="2074" y="1913"/>
                </a:lnTo>
                <a:lnTo>
                  <a:pt x="2055" y="1864"/>
                </a:lnTo>
                <a:lnTo>
                  <a:pt x="2034" y="1814"/>
                </a:lnTo>
                <a:lnTo>
                  <a:pt x="2014" y="1766"/>
                </a:lnTo>
                <a:lnTo>
                  <a:pt x="1991" y="1719"/>
                </a:lnTo>
                <a:lnTo>
                  <a:pt x="1967" y="1673"/>
                </a:lnTo>
                <a:lnTo>
                  <a:pt x="1942" y="1627"/>
                </a:lnTo>
                <a:lnTo>
                  <a:pt x="1916" y="1583"/>
                </a:lnTo>
                <a:lnTo>
                  <a:pt x="1888" y="1541"/>
                </a:lnTo>
                <a:lnTo>
                  <a:pt x="1860" y="1499"/>
                </a:lnTo>
                <a:lnTo>
                  <a:pt x="1830" y="1459"/>
                </a:lnTo>
                <a:lnTo>
                  <a:pt x="1800" y="1421"/>
                </a:lnTo>
                <a:lnTo>
                  <a:pt x="1769" y="1384"/>
                </a:lnTo>
                <a:lnTo>
                  <a:pt x="1737" y="1348"/>
                </a:lnTo>
                <a:lnTo>
                  <a:pt x="1704" y="1315"/>
                </a:lnTo>
                <a:lnTo>
                  <a:pt x="1670" y="1283"/>
                </a:lnTo>
                <a:lnTo>
                  <a:pt x="1635" y="1253"/>
                </a:lnTo>
                <a:lnTo>
                  <a:pt x="1598" y="1225"/>
                </a:lnTo>
                <a:lnTo>
                  <a:pt x="1561" y="1199"/>
                </a:lnTo>
                <a:lnTo>
                  <a:pt x="1524" y="1176"/>
                </a:lnTo>
                <a:lnTo>
                  <a:pt x="1486" y="1154"/>
                </a:lnTo>
                <a:lnTo>
                  <a:pt x="1486" y="1154"/>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51"/>
                                        </p:tgtEl>
                                        <p:attrNameLst>
                                          <p:attrName>style.visibility</p:attrName>
                                        </p:attrNameLst>
                                      </p:cBhvr>
                                      <p:to>
                                        <p:strVal val="visible"/>
                                      </p:to>
                                    </p:set>
                                    <p:anim calcmode="lin" valueType="num">
                                      <p:cBhvr>
                                        <p:cTn id="11" dur="500" fill="hold"/>
                                        <p:tgtEl>
                                          <p:spTgt spid="51"/>
                                        </p:tgtEl>
                                        <p:attrNameLst>
                                          <p:attrName>ppt_w</p:attrName>
                                        </p:attrNameLst>
                                      </p:cBhvr>
                                      <p:tavLst>
                                        <p:tav tm="0">
                                          <p:val>
                                            <p:fltVal val="0"/>
                                          </p:val>
                                        </p:tav>
                                        <p:tav tm="100000">
                                          <p:val>
                                            <p:strVal val="#ppt_w"/>
                                          </p:val>
                                        </p:tav>
                                      </p:tavLst>
                                    </p:anim>
                                    <p:anim calcmode="lin" valueType="num">
                                      <p:cBhvr>
                                        <p:cTn id="12" dur="500" fill="hold"/>
                                        <p:tgtEl>
                                          <p:spTgt spid="51"/>
                                        </p:tgtEl>
                                        <p:attrNameLst>
                                          <p:attrName>ppt_h</p:attrName>
                                        </p:attrNameLst>
                                      </p:cBhvr>
                                      <p:tavLst>
                                        <p:tav tm="0">
                                          <p:val>
                                            <p:fltVal val="0"/>
                                          </p:val>
                                        </p:tav>
                                        <p:tav tm="100000">
                                          <p:val>
                                            <p:strVal val="#ppt_h"/>
                                          </p:val>
                                        </p:tav>
                                      </p:tavLst>
                                    </p:anim>
                                    <p:animEffect transition="in" filter="fade">
                                      <p:cBhvr>
                                        <p:cTn id="13" dur="500"/>
                                        <p:tgtEl>
                                          <p:spTgt spid="51"/>
                                        </p:tgtEl>
                                      </p:cBhvr>
                                    </p:animEffect>
                                  </p:childTnLst>
                                </p:cTn>
                              </p:par>
                            </p:childTnLst>
                          </p:cTn>
                        </p:par>
                        <p:par>
                          <p:cTn id="14" fill="hold">
                            <p:stCondLst>
                              <p:cond delay="13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1+#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53" presetClass="entr" presetSubtype="16" fill="hold" nodeType="withEffect">
                                  <p:stCondLst>
                                    <p:cond delay="2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nodeType="withEffect">
                                  <p:stCondLst>
                                    <p:cond delay="40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par>
                          <p:cTn id="39" fill="hold">
                            <p:stCondLst>
                              <p:cond delay="2700"/>
                            </p:stCondLst>
                            <p:childTnLst>
                              <p:par>
                                <p:cTn id="40" presetID="22" presetClass="entr" presetSubtype="8" fill="hold" grpId="0" nodeType="afterEffect" nodePh="1">
                                  <p:stCondLst>
                                    <p:cond delay="0"/>
                                  </p:stCondLst>
                                  <p:endCondLst>
                                    <p:cond evt="begin" delay="0">
                                      <p:tn val="40"/>
                                    </p:cond>
                                  </p:end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500"/>
                                        <p:tgtEl>
                                          <p:spTgt spid="23"/>
                                        </p:tgtEl>
                                      </p:cBhvr>
                                    </p:animEffect>
                                  </p:childTnLst>
                                </p:cTn>
                              </p:par>
                              <p:par>
                                <p:cTn id="43" presetID="22" presetClass="entr" presetSubtype="8"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par>
                                <p:cTn id="46" presetID="22" presetClass="entr" presetSubtype="8" fill="hold" nodeType="withEffect">
                                  <p:stCondLst>
                                    <p:cond delay="20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500"/>
                                        <p:tgtEl>
                                          <p:spTgt spid="25"/>
                                        </p:tgtEl>
                                      </p:cBhvr>
                                    </p:animEffect>
                                  </p:childTnLst>
                                </p:cTn>
                              </p:par>
                              <p:par>
                                <p:cTn id="49" presetID="22" presetClass="entr" presetSubtype="8" fill="hold" nodeType="withEffect">
                                  <p:stCondLst>
                                    <p:cond delay="20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2" presetClass="entr" presetSubtype="8" fill="hold" nodeType="withEffect">
                                  <p:stCondLst>
                                    <p:cond delay="400"/>
                                  </p:stCondLst>
                                  <p:childTnLst>
                                    <p:set>
                                      <p:cBhvr>
                                        <p:cTn id="53" dur="1" fill="hold">
                                          <p:stCondLst>
                                            <p:cond delay="0"/>
                                          </p:stCondLst>
                                        </p:cTn>
                                        <p:tgtEl>
                                          <p:spTgt spid="27"/>
                                        </p:tgtEl>
                                        <p:attrNameLst>
                                          <p:attrName>style.visibility</p:attrName>
                                        </p:attrNameLst>
                                      </p:cBhvr>
                                      <p:to>
                                        <p:strVal val="visible"/>
                                      </p:to>
                                    </p:set>
                                    <p:animEffect transition="in" filter="wipe(left)">
                                      <p:cBhvr>
                                        <p:cTn id="54" dur="500"/>
                                        <p:tgtEl>
                                          <p:spTgt spid="27"/>
                                        </p:tgtEl>
                                      </p:cBhvr>
                                    </p:animEffect>
                                  </p:childTnLst>
                                </p:cTn>
                              </p:par>
                              <p:par>
                                <p:cTn id="55" presetID="22" presetClass="entr" presetSubtype="8" fill="hold" nodeType="withEffect">
                                  <p:stCondLst>
                                    <p:cond delay="40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p:stCondLst>
                              <p:cond delay="3600"/>
                            </p:stCondLst>
                            <p:childTnLst>
                              <p:par>
                                <p:cTn id="59" presetID="53" presetClass="entr" presetSubtype="16"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par>
                                <p:cTn id="64" presetID="53" presetClass="entr" presetSubtype="16" fill="hold" nodeType="withEffect">
                                  <p:stCondLst>
                                    <p:cond delay="200"/>
                                  </p:stCondLst>
                                  <p:childTnLst>
                                    <p:set>
                                      <p:cBhvr>
                                        <p:cTn id="65" dur="1" fill="hold">
                                          <p:stCondLst>
                                            <p:cond delay="0"/>
                                          </p:stCondLst>
                                        </p:cTn>
                                        <p:tgtEl>
                                          <p:spTgt spid="29"/>
                                        </p:tgtEl>
                                        <p:attrNameLst>
                                          <p:attrName>style.visibility</p:attrName>
                                        </p:attrNameLst>
                                      </p:cBhvr>
                                      <p:to>
                                        <p:strVal val="visible"/>
                                      </p:to>
                                    </p:set>
                                    <p:anim calcmode="lin" valueType="num">
                                      <p:cBhvr>
                                        <p:cTn id="66" dur="500" fill="hold"/>
                                        <p:tgtEl>
                                          <p:spTgt spid="29"/>
                                        </p:tgtEl>
                                        <p:attrNameLst>
                                          <p:attrName>ppt_w</p:attrName>
                                        </p:attrNameLst>
                                      </p:cBhvr>
                                      <p:tavLst>
                                        <p:tav tm="0">
                                          <p:val>
                                            <p:fltVal val="0"/>
                                          </p:val>
                                        </p:tav>
                                        <p:tav tm="100000">
                                          <p:val>
                                            <p:strVal val="#ppt_w"/>
                                          </p:val>
                                        </p:tav>
                                      </p:tavLst>
                                    </p:anim>
                                    <p:anim calcmode="lin" valueType="num">
                                      <p:cBhvr>
                                        <p:cTn id="67" dur="500" fill="hold"/>
                                        <p:tgtEl>
                                          <p:spTgt spid="29"/>
                                        </p:tgtEl>
                                        <p:attrNameLst>
                                          <p:attrName>ppt_h</p:attrName>
                                        </p:attrNameLst>
                                      </p:cBhvr>
                                      <p:tavLst>
                                        <p:tav tm="0">
                                          <p:val>
                                            <p:fltVal val="0"/>
                                          </p:val>
                                        </p:tav>
                                        <p:tav tm="100000">
                                          <p:val>
                                            <p:strVal val="#ppt_h"/>
                                          </p:val>
                                        </p:tav>
                                      </p:tavLst>
                                    </p:anim>
                                    <p:animEffect transition="in" filter="fade">
                                      <p:cBhvr>
                                        <p:cTn id="68" dur="500"/>
                                        <p:tgtEl>
                                          <p:spTgt spid="29"/>
                                        </p:tgtEl>
                                      </p:cBhvr>
                                    </p:animEffect>
                                  </p:childTnLst>
                                </p:cTn>
                              </p:par>
                              <p:par>
                                <p:cTn id="69" presetID="53" presetClass="entr" presetSubtype="16" fill="hold" nodeType="withEffect">
                                  <p:stCondLst>
                                    <p:cond delay="40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Effect transition="in" filter="fade">
                                      <p:cBhvr>
                                        <p:cTn id="73" dur="500"/>
                                        <p:tgtEl>
                                          <p:spTgt spid="31"/>
                                        </p:tgtEl>
                                      </p:cBhvr>
                                    </p:animEffect>
                                  </p:childTnLst>
                                </p:cTn>
                              </p:par>
                              <p:par>
                                <p:cTn id="74" presetID="22" presetClass="entr" presetSubtype="8" fill="hold" grpId="0" nodeType="withEffect" nodePh="1">
                                  <p:stCondLst>
                                    <p:cond delay="0"/>
                                  </p:stCondLst>
                                  <p:endCondLst>
                                    <p:cond evt="begin" delay="0">
                                      <p:tn val="74"/>
                                    </p:cond>
                                  </p:endCondLst>
                                  <p:childTnLst>
                                    <p:set>
                                      <p:cBhvr>
                                        <p:cTn id="75" dur="1" fill="hold">
                                          <p:stCondLst>
                                            <p:cond delay="0"/>
                                          </p:stCondLst>
                                        </p:cTn>
                                        <p:tgtEl>
                                          <p:spTgt spid="46"/>
                                        </p:tgtEl>
                                        <p:attrNameLst>
                                          <p:attrName>style.visibility</p:attrName>
                                        </p:attrNameLst>
                                      </p:cBhvr>
                                      <p:to>
                                        <p:strVal val="visible"/>
                                      </p:to>
                                    </p:set>
                                    <p:animEffect transition="in" filter="wipe(left)">
                                      <p:cBhvr>
                                        <p:cTn id="76" dur="500"/>
                                        <p:tgtEl>
                                          <p:spTgt spid="46"/>
                                        </p:tgtEl>
                                      </p:cBhvr>
                                    </p:animEffect>
                                  </p:childTnLst>
                                </p:cTn>
                              </p:par>
                              <p:par>
                                <p:cTn id="77" presetID="22" presetClass="entr" presetSubtype="8" fill="hold" grpId="0" nodeType="withEffect" nodePh="1">
                                  <p:stCondLst>
                                    <p:cond delay="200"/>
                                  </p:stCondLst>
                                  <p:endCondLst>
                                    <p:cond evt="begin" delay="0">
                                      <p:tn val="77"/>
                                    </p:cond>
                                  </p:endCondLst>
                                  <p:childTnLst>
                                    <p:set>
                                      <p:cBhvr>
                                        <p:cTn id="78" dur="1" fill="hold">
                                          <p:stCondLst>
                                            <p:cond delay="0"/>
                                          </p:stCondLst>
                                        </p:cTn>
                                        <p:tgtEl>
                                          <p:spTgt spid="48"/>
                                        </p:tgtEl>
                                        <p:attrNameLst>
                                          <p:attrName>style.visibility</p:attrName>
                                        </p:attrNameLst>
                                      </p:cBhvr>
                                      <p:to>
                                        <p:strVal val="visible"/>
                                      </p:to>
                                    </p:set>
                                    <p:animEffect transition="in" filter="wipe(left)">
                                      <p:cBhvr>
                                        <p:cTn id="79" dur="500"/>
                                        <p:tgtEl>
                                          <p:spTgt spid="48"/>
                                        </p:tgtEl>
                                      </p:cBhvr>
                                    </p:animEffect>
                                  </p:childTnLst>
                                </p:cTn>
                              </p:par>
                              <p:par>
                                <p:cTn id="80" presetID="22" presetClass="entr" presetSubtype="8" fill="hold" grpId="0" nodeType="withEffect" nodePh="1">
                                  <p:stCondLst>
                                    <p:cond delay="400"/>
                                  </p:stCondLst>
                                  <p:endCondLst>
                                    <p:cond evt="begin" delay="0">
                                      <p:tn val="80"/>
                                    </p:cond>
                                  </p:endCondLst>
                                  <p:childTnLst>
                                    <p:set>
                                      <p:cBhvr>
                                        <p:cTn id="81" dur="1" fill="hold">
                                          <p:stCondLst>
                                            <p:cond delay="0"/>
                                          </p:stCondLst>
                                        </p:cTn>
                                        <p:tgtEl>
                                          <p:spTgt spid="50"/>
                                        </p:tgtEl>
                                        <p:attrNameLst>
                                          <p:attrName>style.visibility</p:attrName>
                                        </p:attrNameLst>
                                      </p:cBhvr>
                                      <p:to>
                                        <p:strVal val="visible"/>
                                      </p:to>
                                    </p:set>
                                    <p:animEffect transition="in" filter="wipe(left)">
                                      <p:cBhvr>
                                        <p:cTn id="8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3" grpId="0"/>
      <p:bldP spid="46" grpId="0"/>
      <p:bldP spid="48" grpId="0"/>
      <p:bldP spid="50" grpId="0"/>
      <p:bldP spid="51" grpId="0"/>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
  <p:tag name="MH" val="20151222212658"/>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1208220918"/>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PageTitle"/>
  <p:tag name="MH_ORDER" val="PageTitle"/>
</p:tagLst>
</file>

<file path=ppt/tags/tag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
  <p:tag name="MH" val="20151222212658"/>
  <p:tag name="MH_LIBRARY" val="GRAPHIC"/>
</p:tagLst>
</file>

<file path=ppt/tags/tag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PageTitle"/>
  <p:tag name="MH_ORDER" val="PageTitle"/>
</p:tagLst>
</file>

<file path=ppt/tags/tag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44546A"/>
      </a:dk2>
      <a:lt2>
        <a:srgbClr val="E7E6E6"/>
      </a:lt2>
      <a:accent1>
        <a:srgbClr val="F17445"/>
      </a:accent1>
      <a:accent2>
        <a:srgbClr val="E94744"/>
      </a:accent2>
      <a:accent3>
        <a:srgbClr val="009288"/>
      </a:accent3>
      <a:accent4>
        <a:srgbClr val="015A74"/>
      </a:accent4>
      <a:accent5>
        <a:srgbClr val="4472C4"/>
      </a:accent5>
      <a:accent6>
        <a:srgbClr val="70AD47"/>
      </a:accent6>
      <a:hlink>
        <a:srgbClr val="0563C1"/>
      </a:hlink>
      <a:folHlink>
        <a:srgbClr val="954F72"/>
      </a:folHlink>
    </a:clrScheme>
    <a:fontScheme name="自定义 1">
      <a:majorFont>
        <a:latin typeface="Agency FB"/>
        <a:ea typeface="造字工房悦黑（非商用）常规体"/>
        <a:cs typeface=""/>
      </a:majorFont>
      <a:minorFont>
        <a:latin typeface="Agency FB"/>
        <a:ea typeface="造字工房悦黑（非商用）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76200" cap="flat" cmpd="sng" algn="ctr">
          <a:noFill/>
          <a:prstDash val="solid"/>
          <a:miter lim="800000"/>
        </a:ln>
      </a:spPr>
      <a:bodyPr rtlCol="0" anchor="ctr"/>
      <a:lstStyle>
        <a:defPPr marL="0" marR="0" indent="0" algn="ctr" defTabSz="914400" eaLnBrk="1" fontAlgn="auto" latinLnBrk="0" hangingPunct="1">
          <a:lnSpc>
            <a:spcPct val="100000"/>
          </a:lnSpc>
          <a:spcBef>
            <a:spcPts val="0"/>
          </a:spcBef>
          <a:spcAft>
            <a:spcPts val="0"/>
          </a:spcAft>
          <a:buClrTx/>
          <a:buSzTx/>
          <a:buFontTx/>
          <a:buNone/>
          <a:defRPr kumimoji="0" sz="1800" b="0" i="0" u="none" strike="noStrike" kern="0" cap="none" spc="0" normalizeH="0" baseline="0" noProof="0" smtClean="0">
            <a:ln>
              <a:noFill/>
            </a:ln>
            <a:solidFill>
              <a:prstClr val="white"/>
            </a:solidFill>
            <a:effectLst/>
            <a:uLnTx/>
            <a:uFillTx/>
            <a:latin typeface="Arial" panose="020B0604020202020204"/>
            <a:ea typeface="微软雅黑" panose="020B0503020204020204" charset="-122"/>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644</TotalTime>
  <Words>1623</Words>
  <Application>Microsoft Office PowerPoint</Application>
  <PresentationFormat>全屏显示(16:9)</PresentationFormat>
  <Paragraphs>222</Paragraphs>
  <Slides>25</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等线</vt:lpstr>
      <vt:lpstr>华文隶书</vt:lpstr>
      <vt:lpstr>楷体</vt:lpstr>
      <vt:lpstr>宋体</vt:lpstr>
      <vt:lpstr>微软雅黑</vt:lpstr>
      <vt:lpstr>造字工房悦黑（非商用）常规体</vt:lpstr>
      <vt:lpstr>Agency FB</vt:lpstr>
      <vt:lpstr>Arial</vt:lpstr>
      <vt:lpstr>Calibri</vt:lpstr>
      <vt:lpstr>Impact</vt:lpstr>
      <vt:lpstr>Times New Roman</vt:lpstr>
      <vt:lpstr>Wingdings</vt:lpstr>
      <vt:lpstr>第一PPT，www.1ppt.com</vt:lpstr>
      <vt:lpstr>PowerPoint 演示文稿</vt:lpstr>
      <vt:lpstr>PowerPoint 演示文稿</vt:lpstr>
      <vt:lpstr>PowerPoint 演示文稿</vt:lpstr>
      <vt:lpstr>PowerPoint 演示文稿</vt:lpstr>
      <vt:lpstr>学费结算流程图</vt:lpstr>
      <vt:lpstr>学费结算资料</vt:lpstr>
      <vt:lpstr>退费结算流程</vt:lpstr>
      <vt:lpstr>退费结算资料</vt:lpstr>
      <vt:lpstr>退费结算资料</vt:lpstr>
      <vt:lpstr>毕业生学费结算流程</vt:lpstr>
      <vt:lpstr>PowerPoint 演示文稿</vt:lpstr>
      <vt:lpstr>电子发票开票流程</vt:lpstr>
      <vt:lpstr>电子发票开票细则</vt:lpstr>
      <vt:lpstr>电子发票开票细则</vt:lpstr>
      <vt:lpstr>电子发票开票细则</vt:lpstr>
      <vt:lpstr>电子发票开票细则</vt:lpstr>
      <vt:lpstr>电子发票开票细则</vt:lpstr>
      <vt:lpstr>PowerPoint 演示文稿</vt:lpstr>
      <vt:lpstr>奖励文件</vt:lpstr>
      <vt:lpstr>退费文件</vt:lpstr>
      <vt:lpstr>PowerPoint 演示文稿</vt:lpstr>
      <vt:lpstr>注意事项</vt:lpstr>
      <vt:lpstr>注意事项</vt:lpstr>
      <vt:lpstr>PowerPoint 演示文稿</vt:lpstr>
      <vt:lpstr>PowerPoint 演示文稿</vt:lpstr>
    </vt:vector>
  </TitlesOfParts>
  <Company>第一PPT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微立体述职报告</dc:title>
  <dc:creator>第一PPT</dc:creator>
  <cp:keywords>www.1ppt.com</cp:keywords>
  <dc:description>www.1ppt.com</dc:description>
  <cp:lastModifiedBy>feng hao</cp:lastModifiedBy>
  <cp:revision>450</cp:revision>
  <dcterms:created xsi:type="dcterms:W3CDTF">2015-12-15T14:14:00Z</dcterms:created>
  <dcterms:modified xsi:type="dcterms:W3CDTF">2020-12-11T01:26:53Z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